
<file path=[Content_Types].xml><?xml version="1.0" encoding="utf-8"?>
<Types xmlns="http://schemas.openxmlformats.org/package/2006/content-types">
  <Default Extension="xml" ContentType="application/xml"/>
  <Default Extension="jpeg" ContentType="image/jpeg"/>
  <Default Extension="wdp" ContentType="image/vnd.ms-photo"/>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5" r:id="rId6"/>
    <p:sldId id="260" r:id="rId7"/>
    <p:sldId id="261" r:id="rId8"/>
    <p:sldId id="262" r:id="rId9"/>
    <p:sldId id="266"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57"/>
    <p:restoredTop sz="72570"/>
  </p:normalViewPr>
  <p:slideViewPr>
    <p:cSldViewPr snapToGrid="0" snapToObjects="1">
      <p:cViewPr>
        <p:scale>
          <a:sx n="88" d="100"/>
          <a:sy n="88" d="100"/>
        </p:scale>
        <p:origin x="55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BDB91-FD4C-E044-AAEF-7F684C922DCC}" type="datetimeFigureOut">
              <a:rPr lang="en-US" smtClean="0"/>
              <a:t>3/15/18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0239C-83EC-CC4F-B99C-34B68F8D406E}" type="slidenum">
              <a:rPr lang="en-US" smtClean="0"/>
              <a:t>‹#›</a:t>
            </a:fld>
            <a:endParaRPr lang="en-US"/>
          </a:p>
        </p:txBody>
      </p:sp>
    </p:spTree>
    <p:extLst>
      <p:ext uri="{BB962C8B-B14F-4D97-AF65-F5344CB8AC3E}">
        <p14:creationId xmlns:p14="http://schemas.microsoft.com/office/powerpoint/2010/main" val="20380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A child/student in your program/class has had two combined visits with a speech therapist and an occupational therapist from a child treatment center. The mother was referred to this agency by her family doctor. After a lengthy time on a waitlist, the child/student got a spot in a childcare centre, and the therapeutic interventions stopped.</a:t>
            </a:r>
          </a:p>
        </p:txBody>
      </p:sp>
      <p:sp>
        <p:nvSpPr>
          <p:cNvPr id="4" name="Slide Number Placeholder 3"/>
          <p:cNvSpPr>
            <a:spLocks noGrp="1"/>
          </p:cNvSpPr>
          <p:nvPr>
            <p:ph type="sldNum" sz="quarter" idx="10"/>
          </p:nvPr>
        </p:nvSpPr>
        <p:spPr/>
        <p:txBody>
          <a:bodyPr/>
          <a:lstStyle/>
          <a:p>
            <a:fld id="{2350239C-83EC-CC4F-B99C-34B68F8D406E}" type="slidenum">
              <a:rPr lang="en-US" smtClean="0"/>
              <a:t>2</a:t>
            </a:fld>
            <a:endParaRPr lang="en-US"/>
          </a:p>
        </p:txBody>
      </p:sp>
    </p:spTree>
    <p:extLst>
      <p:ext uri="{BB962C8B-B14F-4D97-AF65-F5344CB8AC3E}">
        <p14:creationId xmlns:p14="http://schemas.microsoft.com/office/powerpoint/2010/main" val="107721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mother and child/student attended an Ontario Early Years Centre (OEYC) where the child/student was referred for a language assessment. The child/student was put on a waitlist for speech and language services. After several months, the child/student with his mother, attended 5 sessions of speech therapy services in a group with 5 other children/students. </a:t>
            </a:r>
          </a:p>
          <a:p>
            <a:endParaRPr lang="en-US" dirty="0"/>
          </a:p>
        </p:txBody>
      </p:sp>
      <p:sp>
        <p:nvSpPr>
          <p:cNvPr id="4" name="Slide Number Placeholder 3"/>
          <p:cNvSpPr>
            <a:spLocks noGrp="1"/>
          </p:cNvSpPr>
          <p:nvPr>
            <p:ph type="sldNum" sz="quarter" idx="10"/>
          </p:nvPr>
        </p:nvSpPr>
        <p:spPr/>
        <p:txBody>
          <a:bodyPr/>
          <a:lstStyle/>
          <a:p>
            <a:fld id="{2350239C-83EC-CC4F-B99C-34B68F8D406E}" type="slidenum">
              <a:rPr lang="en-US" smtClean="0"/>
              <a:t>3</a:t>
            </a:fld>
            <a:endParaRPr lang="en-US"/>
          </a:p>
        </p:txBody>
      </p:sp>
    </p:spTree>
    <p:extLst>
      <p:ext uri="{BB962C8B-B14F-4D97-AF65-F5344CB8AC3E}">
        <p14:creationId xmlns:p14="http://schemas.microsoft.com/office/powerpoint/2010/main" val="77717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A mother has concerns about her son’s dental health. She has a referral for a specialist paediatric dentist because the son will not go to a regular dentist. She is not sure what is happening with this referral because her doctor said she would call the dentist. The mother has not heard anything for 3 months. </a:t>
            </a:r>
          </a:p>
          <a:p>
            <a:endParaRPr lang="en-US" dirty="0"/>
          </a:p>
        </p:txBody>
      </p:sp>
      <p:sp>
        <p:nvSpPr>
          <p:cNvPr id="4" name="Slide Number Placeholder 3"/>
          <p:cNvSpPr>
            <a:spLocks noGrp="1"/>
          </p:cNvSpPr>
          <p:nvPr>
            <p:ph type="sldNum" sz="quarter" idx="10"/>
          </p:nvPr>
        </p:nvSpPr>
        <p:spPr/>
        <p:txBody>
          <a:bodyPr/>
          <a:lstStyle/>
          <a:p>
            <a:fld id="{2350239C-83EC-CC4F-B99C-34B68F8D406E}" type="slidenum">
              <a:rPr lang="en-US" smtClean="0"/>
              <a:t>4</a:t>
            </a:fld>
            <a:endParaRPr lang="en-US"/>
          </a:p>
        </p:txBody>
      </p:sp>
    </p:spTree>
    <p:extLst>
      <p:ext uri="{BB962C8B-B14F-4D97-AF65-F5344CB8AC3E}">
        <p14:creationId xmlns:p14="http://schemas.microsoft.com/office/powerpoint/2010/main" val="103001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child/student has been waiting for about 8 months to get autism services. The mother has been told that the waitlist is usually 1.5 years to get Applied Behaviour Analysis (ABA) services, and 2 years for Intensive Behavioural Intervention (IBI). </a:t>
            </a:r>
          </a:p>
          <a:p>
            <a:endParaRPr lang="en-US" dirty="0"/>
          </a:p>
        </p:txBody>
      </p:sp>
      <p:sp>
        <p:nvSpPr>
          <p:cNvPr id="4" name="Slide Number Placeholder 3"/>
          <p:cNvSpPr>
            <a:spLocks noGrp="1"/>
          </p:cNvSpPr>
          <p:nvPr>
            <p:ph type="sldNum" sz="quarter" idx="10"/>
          </p:nvPr>
        </p:nvSpPr>
        <p:spPr/>
        <p:txBody>
          <a:bodyPr/>
          <a:lstStyle/>
          <a:p>
            <a:fld id="{2350239C-83EC-CC4F-B99C-34B68F8D406E}" type="slidenum">
              <a:rPr lang="en-US" smtClean="0"/>
              <a:t>5</a:t>
            </a:fld>
            <a:endParaRPr lang="en-US"/>
          </a:p>
        </p:txBody>
      </p:sp>
    </p:spTree>
    <p:extLst>
      <p:ext uri="{BB962C8B-B14F-4D97-AF65-F5344CB8AC3E}">
        <p14:creationId xmlns:p14="http://schemas.microsoft.com/office/powerpoint/2010/main" val="553148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family is getting a Special Services at Home grant. They get $300 per month to pay for a caregiver to come into their home, or to send their son to a specialized program such as a camp, or recreational activity. </a:t>
            </a:r>
          </a:p>
          <a:p>
            <a:endParaRPr lang="en-US" dirty="0"/>
          </a:p>
        </p:txBody>
      </p:sp>
      <p:sp>
        <p:nvSpPr>
          <p:cNvPr id="4" name="Slide Number Placeholder 3"/>
          <p:cNvSpPr>
            <a:spLocks noGrp="1"/>
          </p:cNvSpPr>
          <p:nvPr>
            <p:ph type="sldNum" sz="quarter" idx="10"/>
          </p:nvPr>
        </p:nvSpPr>
        <p:spPr/>
        <p:txBody>
          <a:bodyPr/>
          <a:lstStyle/>
          <a:p>
            <a:fld id="{2350239C-83EC-CC4F-B99C-34B68F8D406E}" type="slidenum">
              <a:rPr lang="en-US" smtClean="0"/>
              <a:t>6</a:t>
            </a:fld>
            <a:endParaRPr lang="en-US"/>
          </a:p>
        </p:txBody>
      </p:sp>
    </p:spTree>
    <p:extLst>
      <p:ext uri="{BB962C8B-B14F-4D97-AF65-F5344CB8AC3E}">
        <p14:creationId xmlns:p14="http://schemas.microsoft.com/office/powerpoint/2010/main" val="310266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parents of a child/student in your program/class are both unemployed and collecting Ontario Works. They have been on a waitlist for subsidized housing for over two years. </a:t>
            </a:r>
          </a:p>
          <a:p>
            <a:endParaRPr lang="en-US" dirty="0"/>
          </a:p>
        </p:txBody>
      </p:sp>
      <p:sp>
        <p:nvSpPr>
          <p:cNvPr id="4" name="Slide Number Placeholder 3"/>
          <p:cNvSpPr>
            <a:spLocks noGrp="1"/>
          </p:cNvSpPr>
          <p:nvPr>
            <p:ph type="sldNum" sz="quarter" idx="10"/>
          </p:nvPr>
        </p:nvSpPr>
        <p:spPr/>
        <p:txBody>
          <a:bodyPr/>
          <a:lstStyle/>
          <a:p>
            <a:fld id="{2350239C-83EC-CC4F-B99C-34B68F8D406E}" type="slidenum">
              <a:rPr lang="en-US" smtClean="0"/>
              <a:t>7</a:t>
            </a:fld>
            <a:endParaRPr lang="en-US"/>
          </a:p>
        </p:txBody>
      </p:sp>
    </p:spTree>
    <p:extLst>
      <p:ext uri="{BB962C8B-B14F-4D97-AF65-F5344CB8AC3E}">
        <p14:creationId xmlns:p14="http://schemas.microsoft.com/office/powerpoint/2010/main" val="551930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family of a child/student in your class/program is Ukrainian and the parents have lived in Canada since just before their son was born. They speak Russian at home, but they feel they should speak English with their son because of his speech delays. </a:t>
            </a:r>
          </a:p>
          <a:p>
            <a:endParaRPr lang="en-US" dirty="0"/>
          </a:p>
        </p:txBody>
      </p:sp>
      <p:sp>
        <p:nvSpPr>
          <p:cNvPr id="4" name="Slide Number Placeholder 3"/>
          <p:cNvSpPr>
            <a:spLocks noGrp="1"/>
          </p:cNvSpPr>
          <p:nvPr>
            <p:ph type="sldNum" sz="quarter" idx="10"/>
          </p:nvPr>
        </p:nvSpPr>
        <p:spPr/>
        <p:txBody>
          <a:bodyPr/>
          <a:lstStyle/>
          <a:p>
            <a:fld id="{2350239C-83EC-CC4F-B99C-34B68F8D406E}" type="slidenum">
              <a:rPr lang="en-US" smtClean="0"/>
              <a:t>8</a:t>
            </a:fld>
            <a:endParaRPr lang="en-US"/>
          </a:p>
        </p:txBody>
      </p:sp>
    </p:spTree>
    <p:extLst>
      <p:ext uri="{BB962C8B-B14F-4D97-AF65-F5344CB8AC3E}">
        <p14:creationId xmlns:p14="http://schemas.microsoft.com/office/powerpoint/2010/main" val="130790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of the information came from a single family story. Many case studies simplify the experience of families, but we know that in reality, as human beings, the family is quite complex. In each of the scenarios above, the one piece of </a:t>
            </a:r>
            <a:r>
              <a:rPr lang="en-US" smtClean="0"/>
              <a:t>information can </a:t>
            </a:r>
            <a:r>
              <a:rPr lang="en-US" dirty="0" smtClean="0"/>
              <a:t>explain a situation. However, in fact, all of the information is interconnected. </a:t>
            </a:r>
          </a:p>
          <a:p>
            <a:endParaRPr lang="en-US" dirty="0"/>
          </a:p>
        </p:txBody>
      </p:sp>
      <p:sp>
        <p:nvSpPr>
          <p:cNvPr id="4" name="Slide Number Placeholder 3"/>
          <p:cNvSpPr>
            <a:spLocks noGrp="1"/>
          </p:cNvSpPr>
          <p:nvPr>
            <p:ph type="sldNum" sz="quarter" idx="10"/>
          </p:nvPr>
        </p:nvSpPr>
        <p:spPr/>
        <p:txBody>
          <a:bodyPr/>
          <a:lstStyle/>
          <a:p>
            <a:fld id="{2350239C-83EC-CC4F-B99C-34B68F8D406E}" type="slidenum">
              <a:rPr lang="en-US" smtClean="0"/>
              <a:t>10</a:t>
            </a:fld>
            <a:endParaRPr lang="en-US"/>
          </a:p>
        </p:txBody>
      </p:sp>
    </p:spTree>
    <p:extLst>
      <p:ext uri="{BB962C8B-B14F-4D97-AF65-F5344CB8AC3E}">
        <p14:creationId xmlns:p14="http://schemas.microsoft.com/office/powerpoint/2010/main" val="1220903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9048E-734B-2A42-B866-9A8F74156193}" type="datetimeFigureOut">
              <a:rPr lang="en-US" smtClean="0"/>
              <a:t>3/15/18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50521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9048E-734B-2A42-B866-9A8F74156193}" type="datetimeFigureOut">
              <a:rPr lang="en-US" smtClean="0"/>
              <a:t>3/15/18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172039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9048E-734B-2A42-B866-9A8F74156193}" type="datetimeFigureOut">
              <a:rPr lang="en-US" smtClean="0"/>
              <a:t>3/15/18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949811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9048E-734B-2A42-B866-9A8F74156193}" type="datetimeFigureOut">
              <a:rPr lang="en-US" smtClean="0"/>
              <a:t>3/15/18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187514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9048E-734B-2A42-B866-9A8F74156193}" type="datetimeFigureOut">
              <a:rPr lang="en-US" smtClean="0"/>
              <a:t>3/15/18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433462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9048E-734B-2A42-B866-9A8F74156193}" type="datetimeFigureOut">
              <a:rPr lang="en-US" smtClean="0"/>
              <a:t>3/15/18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945824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9048E-734B-2A42-B866-9A8F74156193}" type="datetimeFigureOut">
              <a:rPr lang="en-US" smtClean="0"/>
              <a:t>3/15/18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80050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9048E-734B-2A42-B866-9A8F74156193}" type="datetimeFigureOut">
              <a:rPr lang="en-US" smtClean="0"/>
              <a:t>3/15/18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2641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9048E-734B-2A42-B866-9A8F74156193}" type="datetimeFigureOut">
              <a:rPr lang="en-US" smtClean="0"/>
              <a:t>3/15/18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1626753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9048E-734B-2A42-B866-9A8F74156193}" type="datetimeFigureOut">
              <a:rPr lang="en-US" smtClean="0"/>
              <a:t>3/15/18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1232756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9048E-734B-2A42-B866-9A8F74156193}" type="datetimeFigureOut">
              <a:rPr lang="en-US" smtClean="0"/>
              <a:t>3/15/18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EA9EF-9557-CE4B-BAE7-253A6B27FBEF}" type="slidenum">
              <a:rPr lang="en-US" smtClean="0"/>
              <a:t>‹#›</a:t>
            </a:fld>
            <a:endParaRPr lang="en-US"/>
          </a:p>
        </p:txBody>
      </p:sp>
    </p:spTree>
    <p:extLst>
      <p:ext uri="{BB962C8B-B14F-4D97-AF65-F5344CB8AC3E}">
        <p14:creationId xmlns:p14="http://schemas.microsoft.com/office/powerpoint/2010/main" val="104876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9048E-734B-2A42-B866-9A8F74156193}" type="datetimeFigureOut">
              <a:rPr lang="en-US" smtClean="0"/>
              <a:t>3/15/18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EA9EF-9557-CE4B-BAE7-253A6B27FBEF}" type="slidenum">
              <a:rPr lang="en-US" smtClean="0"/>
              <a:t>‹#›</a:t>
            </a:fld>
            <a:endParaRPr lang="en-US"/>
          </a:p>
        </p:txBody>
      </p:sp>
    </p:spTree>
    <p:extLst>
      <p:ext uri="{BB962C8B-B14F-4D97-AF65-F5344CB8AC3E}">
        <p14:creationId xmlns:p14="http://schemas.microsoft.com/office/powerpoint/2010/main" val="100330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1.jpeg"/><Relationship Id="rId6"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6.jpeg"/><Relationship Id="rId6"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7.png"/><Relationship Id="rId6"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8.jpeg"/><Relationship Id="rId6"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9.png"/><Relationship Id="rId6"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5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254" r="6776"/>
          <a:stretch/>
        </p:blipFill>
        <p:spPr>
          <a:xfrm>
            <a:off x="0" y="0"/>
            <a:ext cx="12192000" cy="6858000"/>
          </a:xfrm>
          <a:prstGeom prst="rect">
            <a:avLst/>
          </a:prstGeom>
        </p:spPr>
      </p:pic>
      <p:sp>
        <p:nvSpPr>
          <p:cNvPr id="6" name="Title 1"/>
          <p:cNvSpPr>
            <a:spLocks noGrp="1"/>
          </p:cNvSpPr>
          <p:nvPr>
            <p:ph type="ctrTitle"/>
          </p:nvPr>
        </p:nvSpPr>
        <p:spPr>
          <a:xfrm>
            <a:off x="1524000" y="2235200"/>
            <a:ext cx="9144000" cy="2387600"/>
          </a:xfrm>
        </p:spPr>
        <p:txBody>
          <a:bodyPr>
            <a:noAutofit/>
          </a:bodyPr>
          <a:lstStyle/>
          <a:p>
            <a:r>
              <a:rPr lang="en-US" sz="8800" b="1" dirty="0" smtClean="0"/>
              <a:t>The </a:t>
            </a:r>
            <a:r>
              <a:rPr lang="en-US" sz="8800" b="1" dirty="0" smtClean="0"/>
              <a:t>Construction </a:t>
            </a:r>
            <a:r>
              <a:rPr lang="en-US" sz="8800" b="1" dirty="0" smtClean="0"/>
              <a:t>of Disability in Childhood</a:t>
            </a:r>
            <a:endParaRPr lang="en-US" sz="8800" b="1" dirty="0"/>
          </a:p>
        </p:txBody>
      </p:sp>
      <p:sp>
        <p:nvSpPr>
          <p:cNvPr id="8" name="Subtitle 2"/>
          <p:cNvSpPr>
            <a:spLocks noGrp="1"/>
          </p:cNvSpPr>
          <p:nvPr>
            <p:ph type="subTitle" idx="1"/>
          </p:nvPr>
        </p:nvSpPr>
        <p:spPr>
          <a:xfrm>
            <a:off x="1524000" y="5202238"/>
            <a:ext cx="9144000" cy="1655762"/>
          </a:xfrm>
        </p:spPr>
        <p:txBody>
          <a:bodyPr>
            <a:normAutofit/>
          </a:bodyPr>
          <a:lstStyle/>
          <a:p>
            <a:r>
              <a:rPr lang="en-US" sz="4800" dirty="0" smtClean="0"/>
              <a:t>Interactive Activity</a:t>
            </a:r>
            <a:endParaRPr lang="en-US" sz="4800" dirty="0"/>
          </a:p>
        </p:txBody>
      </p:sp>
    </p:spTree>
    <p:extLst>
      <p:ext uri="{BB962C8B-B14F-4D97-AF65-F5344CB8AC3E}">
        <p14:creationId xmlns:p14="http://schemas.microsoft.com/office/powerpoint/2010/main" val="72502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5">
            <a:alphaModFix amt="20000"/>
            <a:extLst>
              <a:ext uri="{28A0092B-C50C-407E-A947-70E740481C1C}">
                <a14:useLocalDpi xmlns:a14="http://schemas.microsoft.com/office/drawing/2010/main" val="0"/>
              </a:ext>
            </a:extLst>
          </a:blip>
          <a:srcRect t="13226" b="11484"/>
          <a:stretch/>
        </p:blipFill>
        <p:spPr>
          <a:xfrm>
            <a:off x="0" y="-174171"/>
            <a:ext cx="12192000" cy="6698344"/>
          </a:xfrm>
        </p:spPr>
      </p:pic>
      <p:sp>
        <p:nvSpPr>
          <p:cNvPr id="6" name="Title 5"/>
          <p:cNvSpPr>
            <a:spLocks noGrp="1"/>
          </p:cNvSpPr>
          <p:nvPr>
            <p:ph type="title"/>
          </p:nvPr>
        </p:nvSpPr>
        <p:spPr>
          <a:xfrm>
            <a:off x="493486" y="365125"/>
            <a:ext cx="10860314" cy="1325563"/>
          </a:xfrm>
        </p:spPr>
        <p:txBody>
          <a:bodyPr>
            <a:normAutofit/>
          </a:bodyPr>
          <a:lstStyle/>
          <a:p>
            <a:pPr algn="ctr"/>
            <a:r>
              <a:rPr lang="en-US" sz="6000" b="1" dirty="0"/>
              <a:t>Additional </a:t>
            </a:r>
            <a:r>
              <a:rPr lang="en-US" sz="6000" b="1" dirty="0" smtClean="0"/>
              <a:t>Information</a:t>
            </a:r>
            <a:endParaRPr lang="en-US" sz="6000" dirty="0"/>
          </a:p>
        </p:txBody>
      </p:sp>
      <p:sp>
        <p:nvSpPr>
          <p:cNvPr id="2" name="TextBox 1"/>
          <p:cNvSpPr txBox="1"/>
          <p:nvPr/>
        </p:nvSpPr>
        <p:spPr>
          <a:xfrm>
            <a:off x="0" y="4020457"/>
            <a:ext cx="12192000" cy="2837543"/>
          </a:xfrm>
          <a:prstGeom prst="rect">
            <a:avLst/>
          </a:prstGeom>
          <a:solidFill>
            <a:schemeClr val="tx1"/>
          </a:solidFill>
        </p:spPr>
        <p:txBody>
          <a:bodyPr vert="horz" lIns="91440" tIns="45720" rIns="91440" bIns="45720" rtlCol="0">
            <a:normAutofit/>
          </a:bodyPr>
          <a:lstStyle>
            <a:defPPr>
              <a:defRPr lang="en-US"/>
            </a:defPPr>
            <a:lvl1pPr indent="0" algn="ctr">
              <a:lnSpc>
                <a:spcPct val="90000"/>
              </a:lnSpc>
              <a:spcBef>
                <a:spcPts val="1000"/>
              </a:spcBef>
              <a:buFont typeface="Arial"/>
              <a:buNone/>
              <a:defRPr sz="3200">
                <a:solidFill>
                  <a:schemeClr val="bg1"/>
                </a:solidFill>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smtClean="0"/>
              <a:t>All </a:t>
            </a:r>
            <a:r>
              <a:rPr lang="en-US" dirty="0"/>
              <a:t>of </a:t>
            </a:r>
            <a:r>
              <a:rPr lang="en-US" dirty="0"/>
              <a:t>the information came from a single family story. </a:t>
            </a:r>
            <a:r>
              <a:rPr lang="en-US" dirty="0" smtClean="0"/>
              <a:t/>
            </a:r>
            <a:br>
              <a:rPr lang="en-US" dirty="0" smtClean="0"/>
            </a:br>
            <a:r>
              <a:rPr lang="en-US" dirty="0" smtClean="0"/>
              <a:t>Many </a:t>
            </a:r>
            <a:r>
              <a:rPr lang="en-US" dirty="0"/>
              <a:t>case studies simplify the experience of families, </a:t>
            </a:r>
            <a:r>
              <a:rPr lang="en-US" dirty="0" smtClean="0"/>
              <a:t/>
            </a:r>
            <a:br>
              <a:rPr lang="en-US" dirty="0" smtClean="0"/>
            </a:br>
            <a:r>
              <a:rPr lang="en-US" dirty="0" smtClean="0"/>
              <a:t>but </a:t>
            </a:r>
            <a:r>
              <a:rPr lang="en-US" dirty="0"/>
              <a:t>we know that in reality, as human beings, the family is quite </a:t>
            </a:r>
            <a:r>
              <a:rPr lang="en-US" dirty="0" smtClean="0"/>
              <a:t/>
            </a:r>
            <a:br>
              <a:rPr lang="en-US" dirty="0" smtClean="0"/>
            </a:br>
            <a:r>
              <a:rPr lang="en-US" dirty="0" smtClean="0"/>
              <a:t>complex</a:t>
            </a:r>
            <a:r>
              <a:rPr lang="en-US" dirty="0"/>
              <a:t>. In each of the scenarios above, the one piece of information </a:t>
            </a:r>
            <a:r>
              <a:rPr lang="en-US" dirty="0" smtClean="0"/>
              <a:t/>
            </a:r>
            <a:br>
              <a:rPr lang="en-US" dirty="0" smtClean="0"/>
            </a:br>
            <a:r>
              <a:rPr lang="en-US" dirty="0" smtClean="0"/>
              <a:t>can </a:t>
            </a:r>
            <a:r>
              <a:rPr lang="en-US" dirty="0"/>
              <a:t>explain a situation. </a:t>
            </a:r>
            <a:r>
              <a:rPr lang="en-US" dirty="0"/>
              <a:t>However, in fact, all of the information is interconnected. </a:t>
            </a:r>
          </a:p>
        </p:txBody>
      </p:sp>
      <p:pic>
        <p:nvPicPr>
          <p:cNvPr id="3" name="topic 1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1257" y="31298"/>
            <a:ext cx="812800" cy="812800"/>
          </a:xfrm>
          <a:prstGeom prst="rect">
            <a:avLst/>
          </a:prstGeom>
        </p:spPr>
      </p:pic>
    </p:spTree>
    <p:extLst>
      <p:ext uri="{BB962C8B-B14F-4D97-AF65-F5344CB8AC3E}">
        <p14:creationId xmlns:p14="http://schemas.microsoft.com/office/powerpoint/2010/main" val="1736285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alphaModFix amt="50000"/>
            <a:extLst>
              <a:ext uri="{28A0092B-C50C-407E-A947-70E740481C1C}">
                <a14:useLocalDpi xmlns:a14="http://schemas.microsoft.com/office/drawing/2010/main" val="0"/>
              </a:ext>
            </a:extLst>
          </a:blip>
          <a:stretch>
            <a:fillRect/>
          </a:stretch>
        </p:blipFill>
        <p:spPr>
          <a:xfrm>
            <a:off x="0" y="1"/>
            <a:ext cx="12231120" cy="6858000"/>
          </a:xfrm>
        </p:spPr>
      </p:pic>
      <p:sp>
        <p:nvSpPr>
          <p:cNvPr id="6" name="Content Placeholder 2"/>
          <p:cNvSpPr txBox="1">
            <a:spLocks/>
          </p:cNvSpPr>
          <p:nvPr/>
        </p:nvSpPr>
        <p:spPr>
          <a:xfrm>
            <a:off x="-21090" y="4412343"/>
            <a:ext cx="12252210" cy="2445657"/>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rPr>
              <a:t>A </a:t>
            </a:r>
            <a:r>
              <a:rPr lang="en-US" sz="3200" dirty="0" smtClean="0">
                <a:solidFill>
                  <a:schemeClr val="bg1"/>
                </a:solidFill>
              </a:rPr>
              <a:t>child/student in your program/class has had two combined visits with a speech therapist and an occupational therapist from a child treatment center. The mother was referred to this agency by her family doctor. After a lengthy time on a waitlist, the child/student got a spot in a childcare centre, and the therapeutic interventions stopped. </a:t>
            </a:r>
            <a:endParaRPr lang="en-US" sz="3200" dirty="0">
              <a:solidFill>
                <a:schemeClr val="bg1"/>
              </a:solidFill>
            </a:endParaRPr>
          </a:p>
        </p:txBody>
      </p:sp>
      <p:pic>
        <p:nvPicPr>
          <p:cNvPr id="3" name="topic 1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743" y="206829"/>
            <a:ext cx="812800" cy="812800"/>
          </a:xfrm>
          <a:prstGeom prst="rect">
            <a:avLst/>
          </a:prstGeom>
        </p:spPr>
      </p:pic>
    </p:spTree>
    <p:extLst>
      <p:ext uri="{BB962C8B-B14F-4D97-AF65-F5344CB8AC3E}">
        <p14:creationId xmlns:p14="http://schemas.microsoft.com/office/powerpoint/2010/main" val="1300235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5">
            <a:alphaModFix amt="50000"/>
            <a:extLst>
              <a:ext uri="{28A0092B-C50C-407E-A947-70E740481C1C}">
                <a14:useLocalDpi xmlns:a14="http://schemas.microsoft.com/office/drawing/2010/main" val="0"/>
              </a:ext>
            </a:extLst>
          </a:blip>
          <a:stretch>
            <a:fillRect/>
          </a:stretch>
        </p:blipFill>
        <p:spPr>
          <a:xfrm>
            <a:off x="0" y="0"/>
            <a:ext cx="12192000" cy="6858000"/>
          </a:xfrm>
        </p:spPr>
      </p:pic>
      <p:sp>
        <p:nvSpPr>
          <p:cNvPr id="5" name="Content Placeholder 2"/>
          <p:cNvSpPr txBox="1">
            <a:spLocks/>
          </p:cNvSpPr>
          <p:nvPr/>
        </p:nvSpPr>
        <p:spPr>
          <a:xfrm>
            <a:off x="0" y="4663168"/>
            <a:ext cx="12192000" cy="2194832"/>
          </a:xfrm>
          <a:prstGeom prst="rect">
            <a:avLst/>
          </a:prstGeom>
          <a:solidFill>
            <a:schemeClr val="tx1"/>
          </a:solidFill>
        </p:spPr>
        <p:txBody>
          <a:bodyPr vert="horz" lIns="91440" tIns="45720" rIns="91440" bIns="45720" rtlCol="0">
            <a:normAutofit fontScale="92500"/>
          </a:bodyPr>
          <a:lstStyle>
            <a:defPPr>
              <a:defRPr lang="en-US"/>
            </a:defPPr>
            <a:lvl1pPr indent="0" algn="ctr">
              <a:lnSpc>
                <a:spcPct val="90000"/>
              </a:lnSpc>
              <a:spcBef>
                <a:spcPts val="1000"/>
              </a:spcBef>
              <a:buFont typeface="Arial"/>
              <a:buNone/>
              <a:defRPr sz="3200">
                <a:solidFill>
                  <a:schemeClr val="bg1"/>
                </a:solidFill>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A mother and child/student attended an Ontario Early Years Centre (OEYC) where the child/student was referred for a language assessment. The child/student was put on a waitlist for speech and language services. After several months, the child/student with his mother, attended 5 sessions of speech therapy services in a group with 5 other children/students. </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p:spPr>
      </p:pic>
    </p:spTree>
    <p:extLst>
      <p:ext uri="{BB962C8B-B14F-4D97-AF65-F5344CB8AC3E}">
        <p14:creationId xmlns:p14="http://schemas.microsoft.com/office/powerpoint/2010/main" val="728188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2"/>
          <p:cNvSpPr>
            <a:spLocks noGrp="1"/>
          </p:cNvSpPr>
          <p:nvPr>
            <p:ph idx="1"/>
          </p:nvPr>
        </p:nvSpPr>
        <p:spPr>
          <a:xfrm>
            <a:off x="0" y="4615544"/>
            <a:ext cx="12192000" cy="2242456"/>
          </a:xfrm>
          <a:solidFill>
            <a:schemeClr val="tx1"/>
          </a:solidFill>
        </p:spPr>
        <p:txBody>
          <a:bodyPr vert="horz" lIns="91440" tIns="45720" rIns="91440" bIns="45720" rtlCol="0">
            <a:normAutofit lnSpcReduction="10000"/>
          </a:bodyPr>
          <a:lstStyle/>
          <a:p>
            <a:pPr marL="0" indent="0" algn="ctr">
              <a:buNone/>
            </a:pPr>
            <a:r>
              <a:rPr lang="en-US" sz="3200" dirty="0">
                <a:solidFill>
                  <a:schemeClr val="bg1"/>
                </a:solidFill>
              </a:rPr>
              <a:t>A mother has concerns about her son’s dental health. </a:t>
            </a:r>
            <a:r>
              <a:rPr lang="en-US" sz="3200" dirty="0">
                <a:solidFill>
                  <a:schemeClr val="bg1"/>
                </a:solidFill>
              </a:rPr>
              <a:t>She has a referral for a specialist paediatric dentist because the son will not go to a regular dentist. </a:t>
            </a:r>
            <a:r>
              <a:rPr lang="en-US" sz="3200" dirty="0">
                <a:solidFill>
                  <a:schemeClr val="bg1"/>
                </a:solidFill>
              </a:rPr>
              <a:t>She is not sure what is happening with this referral because her doctor said she would call the dentist. The mother has not heard anything for 3 months. </a:t>
            </a:r>
          </a:p>
        </p:txBody>
      </p:sp>
      <p:pic>
        <p:nvPicPr>
          <p:cNvPr id="3"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p:spPr>
      </p:pic>
    </p:spTree>
    <p:extLst>
      <p:ext uri="{BB962C8B-B14F-4D97-AF65-F5344CB8AC3E}">
        <p14:creationId xmlns:p14="http://schemas.microsoft.com/office/powerpoint/2010/main" val="297693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alphaModFix amt="50000"/>
            <a:extLst>
              <a:ext uri="{28A0092B-C50C-407E-A947-70E740481C1C}">
                <a14:useLocalDpi xmlns:a14="http://schemas.microsoft.com/office/drawing/2010/main" val="0"/>
              </a:ext>
            </a:extLst>
          </a:blip>
          <a:stretch>
            <a:fillRect/>
          </a:stretch>
        </p:blipFill>
        <p:spPr>
          <a:xfrm>
            <a:off x="0" y="0"/>
            <a:ext cx="12195401" cy="6858000"/>
          </a:xfrm>
        </p:spPr>
      </p:pic>
      <p:sp>
        <p:nvSpPr>
          <p:cNvPr id="5" name="Content Placeholder 2"/>
          <p:cNvSpPr txBox="1">
            <a:spLocks/>
          </p:cNvSpPr>
          <p:nvPr/>
        </p:nvSpPr>
        <p:spPr>
          <a:xfrm>
            <a:off x="-1" y="4731657"/>
            <a:ext cx="12195401" cy="2111830"/>
          </a:xfrm>
          <a:prstGeom prst="rect">
            <a:avLst/>
          </a:prstGeom>
          <a:solidFill>
            <a:schemeClr val="tx1"/>
          </a:solidFill>
        </p:spPr>
        <p:txBody>
          <a:bodyPr vert="horz" lIns="91440" tIns="45720" rIns="91440" bIns="45720" rtlCol="0">
            <a:normAutofit/>
          </a:bodyPr>
          <a:lstStyle>
            <a:lvl1pPr indent="0" algn="ctr">
              <a:lnSpc>
                <a:spcPct val="90000"/>
              </a:lnSpc>
              <a:spcBef>
                <a:spcPts val="1000"/>
              </a:spcBef>
              <a:buFont typeface="Arial"/>
              <a:buNone/>
              <a:defRPr sz="3200">
                <a:solidFill>
                  <a:schemeClr val="bg1"/>
                </a:solidFill>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The child/student has been waiting for about 8 months to get autism services. </a:t>
            </a:r>
            <a:r>
              <a:rPr lang="en-US" dirty="0"/>
              <a:t>The mother has been told that the waitlist is usually 1.5 years to get Applied Behaviour Analysis (ABA) services, and 2 years for Intensive Behavioural Intervention (IBI). </a:t>
            </a:r>
            <a:endParaRPr lang="en-US" dirty="0"/>
          </a:p>
        </p:txBody>
      </p:sp>
      <p:pic>
        <p:nvPicPr>
          <p:cNvPr id="3" name="Pictur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6718"/>
            <a:ext cx="812800" cy="812800"/>
          </a:xfrm>
          <a:prstGeom prst="rect">
            <a:avLst/>
          </a:prstGeom>
        </p:spPr>
      </p:pic>
    </p:spTree>
    <p:extLst>
      <p:ext uri="{BB962C8B-B14F-4D97-AF65-F5344CB8AC3E}">
        <p14:creationId xmlns:p14="http://schemas.microsoft.com/office/powerpoint/2010/main" val="1948458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5729"/>
            <a:ext cx="12192000" cy="6852271"/>
          </a:xfrm>
          <a:prstGeom prst="rect">
            <a:avLst/>
          </a:prstGeom>
        </p:spPr>
      </p:pic>
      <p:sp>
        <p:nvSpPr>
          <p:cNvPr id="5" name="Content Placeholder 2"/>
          <p:cNvSpPr txBox="1">
            <a:spLocks/>
          </p:cNvSpPr>
          <p:nvPr/>
        </p:nvSpPr>
        <p:spPr>
          <a:xfrm>
            <a:off x="0" y="5196114"/>
            <a:ext cx="12192000" cy="1661886"/>
          </a:xfrm>
          <a:prstGeom prst="rect">
            <a:avLst/>
          </a:prstGeom>
          <a:solidFill>
            <a:schemeClr val="tx1"/>
          </a:solidFill>
        </p:spPr>
        <p:txBody>
          <a:bodyPr vert="horz" lIns="91440" tIns="45720" rIns="91440" bIns="45720" rtlCol="0">
            <a:normAutofit/>
          </a:bodyPr>
          <a:lstStyle>
            <a:defPPr>
              <a:defRPr lang="en-US"/>
            </a:defPPr>
            <a:lvl1pPr indent="0" algn="ctr">
              <a:lnSpc>
                <a:spcPct val="90000"/>
              </a:lnSpc>
              <a:spcBef>
                <a:spcPts val="1000"/>
              </a:spcBef>
              <a:buFont typeface="Arial"/>
              <a:buNone/>
              <a:defRPr sz="3200">
                <a:solidFill>
                  <a:schemeClr val="bg1"/>
                </a:solidFill>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A family is getting a Special Services at Home grant. They get $300 per month to pay for a caregiver to come into their home, or to send their son to a specialized program such as a camp, or recreational activity. </a:t>
            </a:r>
            <a:endParaRPr lang="en-US" dirty="0"/>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p:spPr>
      </p:pic>
    </p:spTree>
    <p:extLst>
      <p:ext uri="{BB962C8B-B14F-4D97-AF65-F5344CB8AC3E}">
        <p14:creationId xmlns:p14="http://schemas.microsoft.com/office/powerpoint/2010/main" val="728844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alphaModFix amt="50000"/>
            <a:extLst>
              <a:ext uri="{28A0092B-C50C-407E-A947-70E740481C1C}">
                <a14:useLocalDpi xmlns:a14="http://schemas.microsoft.com/office/drawing/2010/main" val="0"/>
              </a:ext>
            </a:extLst>
          </a:blip>
          <a:srcRect t="6786" b="6618"/>
          <a:stretch/>
        </p:blipFill>
        <p:spPr>
          <a:xfrm>
            <a:off x="0" y="1"/>
            <a:ext cx="12192000" cy="6858000"/>
          </a:xfrm>
        </p:spPr>
      </p:pic>
      <p:sp>
        <p:nvSpPr>
          <p:cNvPr id="5" name="Content Placeholder 2"/>
          <p:cNvSpPr txBox="1">
            <a:spLocks/>
          </p:cNvSpPr>
          <p:nvPr/>
        </p:nvSpPr>
        <p:spPr>
          <a:xfrm>
            <a:off x="0" y="5355770"/>
            <a:ext cx="12192000" cy="1502229"/>
          </a:xfrm>
          <a:prstGeom prst="rect">
            <a:avLst/>
          </a:prstGeom>
          <a:solidFill>
            <a:schemeClr val="tx1"/>
          </a:solidFill>
        </p:spPr>
        <p:txBody>
          <a:bodyPr vert="horz" lIns="91440" tIns="45720" rIns="91440" bIns="45720" rtlCol="0">
            <a:normAutofit/>
          </a:bodyPr>
          <a:lstStyle>
            <a:defPPr>
              <a:defRPr lang="en-US"/>
            </a:defPPr>
            <a:lvl1pPr indent="0" algn="ctr">
              <a:lnSpc>
                <a:spcPct val="90000"/>
              </a:lnSpc>
              <a:spcBef>
                <a:spcPts val="1000"/>
              </a:spcBef>
              <a:buFont typeface="Arial"/>
              <a:buNone/>
              <a:defRPr sz="3200">
                <a:solidFill>
                  <a:schemeClr val="bg1"/>
                </a:solidFill>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Two parents of a child/student in your program/class are both unemployed and collecting Ontario Works. They have been on a waitlist for subsidized housing for over two years. </a:t>
            </a:r>
            <a:endParaRPr lang="en-US" dirty="0"/>
          </a:p>
        </p:txBody>
      </p:sp>
      <p:pic>
        <p:nvPicPr>
          <p:cNvPr id="3" name="Pictur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p:spPr>
      </p:pic>
    </p:spTree>
    <p:extLst>
      <p:ext uri="{BB962C8B-B14F-4D97-AF65-F5344CB8AC3E}">
        <p14:creationId xmlns:p14="http://schemas.microsoft.com/office/powerpoint/2010/main" val="85016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alphaModFix amt="50000"/>
            <a:extLst>
              <a:ext uri="{28A0092B-C50C-407E-A947-70E740481C1C}">
                <a14:useLocalDpi xmlns:a14="http://schemas.microsoft.com/office/drawing/2010/main" val="0"/>
              </a:ext>
            </a:extLst>
          </a:blip>
          <a:srcRect t="1632" r="527" b="1943"/>
          <a:stretch/>
        </p:blipFill>
        <p:spPr>
          <a:xfrm>
            <a:off x="-1" y="0"/>
            <a:ext cx="12192001" cy="6858000"/>
          </a:xfrm>
          <a:prstGeom prst="rect">
            <a:avLst/>
          </a:prstGeom>
        </p:spPr>
      </p:pic>
      <p:sp>
        <p:nvSpPr>
          <p:cNvPr id="5" name="Content Placeholder 2"/>
          <p:cNvSpPr txBox="1">
            <a:spLocks/>
          </p:cNvSpPr>
          <p:nvPr/>
        </p:nvSpPr>
        <p:spPr>
          <a:xfrm>
            <a:off x="0" y="4934856"/>
            <a:ext cx="12192000" cy="1923143"/>
          </a:xfrm>
          <a:prstGeom prst="rect">
            <a:avLst/>
          </a:prstGeom>
          <a:solidFill>
            <a:schemeClr val="tx1"/>
          </a:solidFill>
        </p:spPr>
        <p:txBody>
          <a:bodyPr vert="horz" lIns="91440" tIns="45720" rIns="91440" bIns="45720" rtlCol="0">
            <a:normAutofit/>
          </a:bodyPr>
          <a:lstStyle>
            <a:defPPr>
              <a:defRPr lang="en-US"/>
            </a:defPPr>
            <a:lvl1pPr indent="0" algn="ctr">
              <a:lnSpc>
                <a:spcPct val="90000"/>
              </a:lnSpc>
              <a:spcBef>
                <a:spcPts val="1000"/>
              </a:spcBef>
              <a:buFont typeface="Arial"/>
              <a:buNone/>
              <a:defRPr sz="3200">
                <a:solidFill>
                  <a:schemeClr val="bg1"/>
                </a:solidFill>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A family of a child/student in your class/program is Ukrainian and the parents have lived in Canada since just before their son was born. They speak Russian at home, but they feel they should speak English with their son because of his speech delays. </a:t>
            </a:r>
            <a:endParaRPr lang="en-US" dirty="0"/>
          </a:p>
        </p:txBody>
      </p:sp>
      <p:pic>
        <p:nvPicPr>
          <p:cNvPr id="3" name="Pictur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 y="0"/>
            <a:ext cx="812800" cy="812800"/>
          </a:xfrm>
          <a:prstGeom prst="rect">
            <a:avLst/>
          </a:prstGeom>
        </p:spPr>
      </p:pic>
    </p:spTree>
    <p:extLst>
      <p:ext uri="{BB962C8B-B14F-4D97-AF65-F5344CB8AC3E}">
        <p14:creationId xmlns:p14="http://schemas.microsoft.com/office/powerpoint/2010/main" val="1141078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2386"/>
            <a:ext cx="12192000" cy="6855614"/>
          </a:xfrm>
          <a:prstGeom prst="rect">
            <a:avLst/>
          </a:prstGeom>
        </p:spPr>
      </p:pic>
      <p:sp>
        <p:nvSpPr>
          <p:cNvPr id="5" name="Title 1"/>
          <p:cNvSpPr>
            <a:spLocks noGrp="1"/>
          </p:cNvSpPr>
          <p:nvPr>
            <p:ph type="title"/>
          </p:nvPr>
        </p:nvSpPr>
        <p:spPr>
          <a:xfrm>
            <a:off x="653143" y="655637"/>
            <a:ext cx="7329714" cy="1325563"/>
          </a:xfrm>
        </p:spPr>
        <p:txBody>
          <a:bodyPr>
            <a:noAutofit/>
          </a:bodyPr>
          <a:lstStyle/>
          <a:p>
            <a:r>
              <a:rPr lang="en-US" sz="8000" b="1" dirty="0" smtClean="0"/>
              <a:t>Group Discussion</a:t>
            </a:r>
            <a:endParaRPr lang="en-US" sz="8000" b="1" dirty="0"/>
          </a:p>
        </p:txBody>
      </p:sp>
    </p:spTree>
    <p:extLst>
      <p:ext uri="{BB962C8B-B14F-4D97-AF65-F5344CB8AC3E}">
        <p14:creationId xmlns:p14="http://schemas.microsoft.com/office/powerpoint/2010/main" val="1963460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797</Words>
  <Application>Microsoft Macintosh PowerPoint</Application>
  <PresentationFormat>Widescreen</PresentationFormat>
  <Paragraphs>28</Paragraphs>
  <Slides>10</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Calibri Light</vt:lpstr>
      <vt:lpstr>Arial</vt:lpstr>
      <vt:lpstr>Office Theme</vt:lpstr>
      <vt:lpstr>The Construction of Disability in Childhood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Discussion</vt:lpstr>
      <vt:lpstr>Additional Information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construction of Disability in Childhood</dc:title>
  <dc:creator>Laura Feltham</dc:creator>
  <cp:lastModifiedBy>Microsoft Office User</cp:lastModifiedBy>
  <cp:revision>26</cp:revision>
  <dcterms:created xsi:type="dcterms:W3CDTF">2017-08-30T19:19:50Z</dcterms:created>
  <dcterms:modified xsi:type="dcterms:W3CDTF">2018-03-15T20:08:57Z</dcterms:modified>
</cp:coreProperties>
</file>