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82" r:id="rId2"/>
    <p:sldId id="293" r:id="rId3"/>
    <p:sldId id="294" r:id="rId4"/>
    <p:sldId id="271" r:id="rId5"/>
    <p:sldId id="287" r:id="rId6"/>
    <p:sldId id="283" r:id="rId7"/>
    <p:sldId id="284" r:id="rId8"/>
    <p:sldId id="276" r:id="rId9"/>
    <p:sldId id="295" r:id="rId10"/>
    <p:sldId id="281" r:id="rId11"/>
    <p:sldId id="285" r:id="rId12"/>
    <p:sldId id="296" r:id="rId13"/>
    <p:sldId id="278" r:id="rId14"/>
    <p:sldId id="286" r:id="rId15"/>
    <p:sldId id="279" r:id="rId16"/>
    <p:sldId id="270" r:id="rId17"/>
    <p:sldId id="297" r:id="rId18"/>
    <p:sldId id="288" r:id="rId19"/>
    <p:sldId id="289" r:id="rId20"/>
    <p:sldId id="298" r:id="rId21"/>
    <p:sldId id="291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67D52-523E-F849-954D-572D60FA2036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E355C9-BFA0-274F-8CBF-3987D40C575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RACISM </a:t>
          </a:r>
          <a:endParaRPr lang="en-US" dirty="0">
            <a:solidFill>
              <a:schemeClr val="tx1"/>
            </a:solidFill>
          </a:endParaRPr>
        </a:p>
      </dgm:t>
    </dgm:pt>
    <dgm:pt modelId="{3D3E77FB-96DF-4947-8E4E-F845410417D0}" type="parTrans" cxnId="{E088967F-79A5-0042-9E24-5654CC6521E3}">
      <dgm:prSet/>
      <dgm:spPr/>
      <dgm:t>
        <a:bodyPr/>
        <a:lstStyle/>
        <a:p>
          <a:endParaRPr lang="en-US"/>
        </a:p>
      </dgm:t>
    </dgm:pt>
    <dgm:pt modelId="{A65B9A8E-43B3-EC42-9413-074B7CC4AC28}" type="sibTrans" cxnId="{E088967F-79A5-0042-9E24-5654CC6521E3}">
      <dgm:prSet/>
      <dgm:spPr/>
      <dgm:t>
        <a:bodyPr/>
        <a:lstStyle/>
        <a:p>
          <a:endParaRPr lang="en-US"/>
        </a:p>
      </dgm:t>
    </dgm:pt>
    <dgm:pt modelId="{D00B4BDB-55A4-994E-AA09-6EAFFE9E3740}">
      <dgm:prSet/>
      <dgm:spPr/>
      <dgm:t>
        <a:bodyPr/>
        <a:lstStyle/>
        <a:p>
          <a:pPr rtl="0"/>
          <a:r>
            <a:rPr lang="en-US" dirty="0" smtClean="0">
              <a:solidFill>
                <a:srgbClr val="000000"/>
              </a:solidFill>
            </a:rPr>
            <a:t>IMPACT OF POST-COLONIAL POLICIES</a:t>
          </a:r>
          <a:endParaRPr lang="en-US" dirty="0">
            <a:solidFill>
              <a:srgbClr val="000000"/>
            </a:solidFill>
          </a:endParaRPr>
        </a:p>
      </dgm:t>
    </dgm:pt>
    <dgm:pt modelId="{8B94CCD7-866C-204B-9A8F-950C5E445CF1}" type="parTrans" cxnId="{D53A0449-EC7C-5745-B3D7-18CC10654D35}">
      <dgm:prSet/>
      <dgm:spPr/>
      <dgm:t>
        <a:bodyPr/>
        <a:lstStyle/>
        <a:p>
          <a:endParaRPr lang="en-US"/>
        </a:p>
      </dgm:t>
    </dgm:pt>
    <dgm:pt modelId="{F3B702B4-EFF0-A449-85CC-24D006B397E0}" type="sibTrans" cxnId="{D53A0449-EC7C-5745-B3D7-18CC10654D35}">
      <dgm:prSet/>
      <dgm:spPr/>
      <dgm:t>
        <a:bodyPr/>
        <a:lstStyle/>
        <a:p>
          <a:endParaRPr lang="en-US"/>
        </a:p>
      </dgm:t>
    </dgm:pt>
    <dgm:pt modelId="{C869E61E-FEA2-9649-981D-F5243FA6750B}" type="pres">
      <dgm:prSet presAssocID="{4AA67D52-523E-F849-954D-572D60FA20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92D609-8976-7C47-8661-A63A56B517BF}" type="pres">
      <dgm:prSet presAssocID="{91E355C9-BFA0-274F-8CBF-3987D40C575D}" presName="composite" presStyleCnt="0"/>
      <dgm:spPr/>
    </dgm:pt>
    <dgm:pt modelId="{35B27464-B242-B04C-ACDF-7B6BF23FE630}" type="pres">
      <dgm:prSet presAssocID="{91E355C9-BFA0-274F-8CBF-3987D40C575D}" presName="imgShp" presStyleLbl="fgImgPlace1" presStyleIdx="0" presStyleCnt="2"/>
      <dgm:spPr/>
    </dgm:pt>
    <dgm:pt modelId="{66F3ACC3-89FB-EC4A-9AF1-08E7CC1697BD}" type="pres">
      <dgm:prSet presAssocID="{91E355C9-BFA0-274F-8CBF-3987D40C575D}" presName="txShp" presStyleLbl="node1" presStyleIdx="0" presStyleCnt="2" custLinFactNeighborY="-1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1163-9247-E648-9DF9-AA869165A6EE}" type="pres">
      <dgm:prSet presAssocID="{A65B9A8E-43B3-EC42-9413-074B7CC4AC28}" presName="spacing" presStyleCnt="0"/>
      <dgm:spPr/>
    </dgm:pt>
    <dgm:pt modelId="{553085A5-948C-6842-A59C-B93A2600CE01}" type="pres">
      <dgm:prSet presAssocID="{D00B4BDB-55A4-994E-AA09-6EAFFE9E3740}" presName="composite" presStyleCnt="0"/>
      <dgm:spPr/>
    </dgm:pt>
    <dgm:pt modelId="{7415C662-5785-E742-B319-D4D974AE5CD2}" type="pres">
      <dgm:prSet presAssocID="{D00B4BDB-55A4-994E-AA09-6EAFFE9E3740}" presName="imgShp" presStyleLbl="fgImgPlace1" presStyleIdx="1" presStyleCnt="2"/>
      <dgm:spPr/>
    </dgm:pt>
    <dgm:pt modelId="{D45B1CC9-9137-C741-85BE-0B339C8731EE}" type="pres">
      <dgm:prSet presAssocID="{D00B4BDB-55A4-994E-AA09-6EAFFE9E374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88967F-79A5-0042-9E24-5654CC6521E3}" srcId="{4AA67D52-523E-F849-954D-572D60FA2036}" destId="{91E355C9-BFA0-274F-8CBF-3987D40C575D}" srcOrd="0" destOrd="0" parTransId="{3D3E77FB-96DF-4947-8E4E-F845410417D0}" sibTransId="{A65B9A8E-43B3-EC42-9413-074B7CC4AC28}"/>
    <dgm:cxn modelId="{61073C54-4D4A-764F-BC25-4F6218BD5139}" type="presOf" srcId="{91E355C9-BFA0-274F-8CBF-3987D40C575D}" destId="{66F3ACC3-89FB-EC4A-9AF1-08E7CC1697BD}" srcOrd="0" destOrd="0" presId="urn:microsoft.com/office/officeart/2005/8/layout/vList3"/>
    <dgm:cxn modelId="{E18CB84A-1C61-F04B-8AF0-5252DFA44771}" type="presOf" srcId="{D00B4BDB-55A4-994E-AA09-6EAFFE9E3740}" destId="{D45B1CC9-9137-C741-85BE-0B339C8731EE}" srcOrd="0" destOrd="0" presId="urn:microsoft.com/office/officeart/2005/8/layout/vList3"/>
    <dgm:cxn modelId="{D53A0449-EC7C-5745-B3D7-18CC10654D35}" srcId="{4AA67D52-523E-F849-954D-572D60FA2036}" destId="{D00B4BDB-55A4-994E-AA09-6EAFFE9E3740}" srcOrd="1" destOrd="0" parTransId="{8B94CCD7-866C-204B-9A8F-950C5E445CF1}" sibTransId="{F3B702B4-EFF0-A449-85CC-24D006B397E0}"/>
    <dgm:cxn modelId="{19C80CB4-A563-CF47-A153-39448229F306}" type="presOf" srcId="{4AA67D52-523E-F849-954D-572D60FA2036}" destId="{C869E61E-FEA2-9649-981D-F5243FA6750B}" srcOrd="0" destOrd="0" presId="urn:microsoft.com/office/officeart/2005/8/layout/vList3"/>
    <dgm:cxn modelId="{42AD0BB9-C4FD-0A44-9531-4A20B24CA534}" type="presParOf" srcId="{C869E61E-FEA2-9649-981D-F5243FA6750B}" destId="{F092D609-8976-7C47-8661-A63A56B517BF}" srcOrd="0" destOrd="0" presId="urn:microsoft.com/office/officeart/2005/8/layout/vList3"/>
    <dgm:cxn modelId="{E224C50F-FD92-A649-8A0D-9E680B70E721}" type="presParOf" srcId="{F092D609-8976-7C47-8661-A63A56B517BF}" destId="{35B27464-B242-B04C-ACDF-7B6BF23FE630}" srcOrd="0" destOrd="0" presId="urn:microsoft.com/office/officeart/2005/8/layout/vList3"/>
    <dgm:cxn modelId="{FAE9A7B6-0500-174D-B824-07A76E01E92E}" type="presParOf" srcId="{F092D609-8976-7C47-8661-A63A56B517BF}" destId="{66F3ACC3-89FB-EC4A-9AF1-08E7CC1697BD}" srcOrd="1" destOrd="0" presId="urn:microsoft.com/office/officeart/2005/8/layout/vList3"/>
    <dgm:cxn modelId="{3EAC07E9-1A92-8E45-B2B2-7733F990A939}" type="presParOf" srcId="{C869E61E-FEA2-9649-981D-F5243FA6750B}" destId="{7B5B1163-9247-E648-9DF9-AA869165A6EE}" srcOrd="1" destOrd="0" presId="urn:microsoft.com/office/officeart/2005/8/layout/vList3"/>
    <dgm:cxn modelId="{CDA72B11-6A3F-6447-B337-F987BBCF9D2A}" type="presParOf" srcId="{C869E61E-FEA2-9649-981D-F5243FA6750B}" destId="{553085A5-948C-6842-A59C-B93A2600CE01}" srcOrd="2" destOrd="0" presId="urn:microsoft.com/office/officeart/2005/8/layout/vList3"/>
    <dgm:cxn modelId="{5CEA227D-6CE3-BB46-A7E3-A4C4CD430A27}" type="presParOf" srcId="{553085A5-948C-6842-A59C-B93A2600CE01}" destId="{7415C662-5785-E742-B319-D4D974AE5CD2}" srcOrd="0" destOrd="0" presId="urn:microsoft.com/office/officeart/2005/8/layout/vList3"/>
    <dgm:cxn modelId="{B2356E03-638B-474F-B8CD-08D2262520C1}" type="presParOf" srcId="{553085A5-948C-6842-A59C-B93A2600CE01}" destId="{D45B1CC9-9137-C741-85BE-0B339C8731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4942E-1D50-4848-BF55-F916B7895ABF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36BC0C30-0FCF-46D3-BC32-EF2EC87F735E}">
      <dgm:prSet custT="1"/>
      <dgm:spPr/>
      <dgm:t>
        <a:bodyPr/>
        <a:lstStyle/>
        <a:p>
          <a:pPr rtl="0"/>
          <a:r>
            <a:rPr lang="en-CA" sz="2500" b="1" dirty="0" smtClean="0">
              <a:solidFill>
                <a:schemeClr val="accent1">
                  <a:lumMod val="75000"/>
                </a:schemeClr>
              </a:solidFill>
            </a:rPr>
            <a:t>Spiritual Programs: </a:t>
          </a:r>
          <a:endParaRPr lang="en-CA" sz="2500" b="1" dirty="0">
            <a:solidFill>
              <a:schemeClr val="accent1">
                <a:lumMod val="75000"/>
              </a:schemeClr>
            </a:solidFill>
          </a:endParaRPr>
        </a:p>
      </dgm:t>
    </dgm:pt>
    <dgm:pt modelId="{AF4A5AE7-530B-4AE3-9A0C-298210FDF019}" type="parTrans" cxnId="{DB0AEE92-9627-4DBA-829F-3412BD435CF2}">
      <dgm:prSet/>
      <dgm:spPr/>
      <dgm:t>
        <a:bodyPr/>
        <a:lstStyle/>
        <a:p>
          <a:endParaRPr lang="en-CA"/>
        </a:p>
      </dgm:t>
    </dgm:pt>
    <dgm:pt modelId="{BA02FDA8-DE5F-466E-81AC-D29BA81732AA}" type="sibTrans" cxnId="{DB0AEE92-9627-4DBA-829F-3412BD435CF2}">
      <dgm:prSet/>
      <dgm:spPr/>
      <dgm:t>
        <a:bodyPr/>
        <a:lstStyle/>
        <a:p>
          <a:endParaRPr lang="en-CA"/>
        </a:p>
      </dgm:t>
    </dgm:pt>
    <dgm:pt modelId="{E32F24F2-B44B-4E23-8480-9559A5353AA3}">
      <dgm:prSet custT="1"/>
      <dgm:spPr/>
      <dgm:t>
        <a:bodyPr/>
        <a:lstStyle/>
        <a:p>
          <a:pPr rtl="0"/>
          <a:r>
            <a:rPr lang="en-CA" sz="1800" dirty="0" smtClean="0"/>
            <a:t>Shaking Tent</a:t>
          </a:r>
          <a:endParaRPr lang="en-CA" sz="1800" dirty="0"/>
        </a:p>
      </dgm:t>
    </dgm:pt>
    <dgm:pt modelId="{8F5D82A8-2D74-42AC-9EC5-84399395A631}" type="parTrans" cxnId="{29750943-346A-47E6-A108-6B23F1FD8373}">
      <dgm:prSet/>
      <dgm:spPr/>
      <dgm:t>
        <a:bodyPr/>
        <a:lstStyle/>
        <a:p>
          <a:endParaRPr lang="en-CA"/>
        </a:p>
      </dgm:t>
    </dgm:pt>
    <dgm:pt modelId="{4FB14520-3D63-4A08-A558-D3BE2CB0219F}" type="sibTrans" cxnId="{29750943-346A-47E6-A108-6B23F1FD8373}">
      <dgm:prSet/>
      <dgm:spPr/>
      <dgm:t>
        <a:bodyPr/>
        <a:lstStyle/>
        <a:p>
          <a:endParaRPr lang="en-CA"/>
        </a:p>
      </dgm:t>
    </dgm:pt>
    <dgm:pt modelId="{D498E46A-E959-43E4-A2B1-BEB6A5A6E7D0}">
      <dgm:prSet custT="1"/>
      <dgm:spPr/>
      <dgm:t>
        <a:bodyPr/>
        <a:lstStyle/>
        <a:p>
          <a:pPr rtl="0"/>
          <a:r>
            <a:rPr lang="en-CA" sz="1800" dirty="0" smtClean="0"/>
            <a:t>Full Moon Ceremony</a:t>
          </a:r>
          <a:endParaRPr lang="en-CA" sz="1800" dirty="0"/>
        </a:p>
      </dgm:t>
    </dgm:pt>
    <dgm:pt modelId="{61446AC2-5D61-4DEE-827F-7BA9501DD3A8}" type="parTrans" cxnId="{039F1FFA-31DE-412F-A248-1424B7FD2292}">
      <dgm:prSet/>
      <dgm:spPr/>
      <dgm:t>
        <a:bodyPr/>
        <a:lstStyle/>
        <a:p>
          <a:endParaRPr lang="en-CA"/>
        </a:p>
      </dgm:t>
    </dgm:pt>
    <dgm:pt modelId="{2E9FB2EC-5943-4527-8C34-9E1E8927AB77}" type="sibTrans" cxnId="{039F1FFA-31DE-412F-A248-1424B7FD2292}">
      <dgm:prSet/>
      <dgm:spPr/>
      <dgm:t>
        <a:bodyPr/>
        <a:lstStyle/>
        <a:p>
          <a:endParaRPr lang="en-CA"/>
        </a:p>
      </dgm:t>
    </dgm:pt>
    <dgm:pt modelId="{B5D9AFB1-AE27-43D7-97EF-55D344EFDDF2}">
      <dgm:prSet custT="1"/>
      <dgm:spPr/>
      <dgm:t>
        <a:bodyPr/>
        <a:lstStyle/>
        <a:p>
          <a:pPr rtl="0"/>
          <a:r>
            <a:rPr lang="en-CA" sz="1800" dirty="0" smtClean="0"/>
            <a:t>Naming Ceremony</a:t>
          </a:r>
          <a:endParaRPr lang="en-CA" sz="1800" dirty="0"/>
        </a:p>
      </dgm:t>
    </dgm:pt>
    <dgm:pt modelId="{41DECD1E-4A68-4429-8490-277CBD835EBC}" type="parTrans" cxnId="{BB8C137F-DC18-41EB-9E76-4B8EA22D367A}">
      <dgm:prSet/>
      <dgm:spPr/>
      <dgm:t>
        <a:bodyPr/>
        <a:lstStyle/>
        <a:p>
          <a:endParaRPr lang="en-CA"/>
        </a:p>
      </dgm:t>
    </dgm:pt>
    <dgm:pt modelId="{C1ED26BD-57C4-457F-B19D-C2E1BD5C8CCC}" type="sibTrans" cxnId="{BB8C137F-DC18-41EB-9E76-4B8EA22D367A}">
      <dgm:prSet/>
      <dgm:spPr/>
      <dgm:t>
        <a:bodyPr/>
        <a:lstStyle/>
        <a:p>
          <a:endParaRPr lang="en-CA"/>
        </a:p>
      </dgm:t>
    </dgm:pt>
    <dgm:pt modelId="{3BE57947-A2CE-40F0-9C04-0F963DB46A9A}">
      <dgm:prSet custT="1"/>
      <dgm:spPr/>
      <dgm:t>
        <a:bodyPr/>
        <a:lstStyle/>
        <a:p>
          <a:pPr rtl="0"/>
          <a:r>
            <a:rPr lang="en-CA" sz="1800" dirty="0" smtClean="0"/>
            <a:t>Clan Feasts</a:t>
          </a:r>
          <a:endParaRPr lang="en-CA" sz="1800" dirty="0"/>
        </a:p>
      </dgm:t>
    </dgm:pt>
    <dgm:pt modelId="{474470C5-99FF-4B6A-8149-934EBA787459}" type="parTrans" cxnId="{67C49959-0AC1-4A07-A18E-DA38C670B62E}">
      <dgm:prSet/>
      <dgm:spPr/>
      <dgm:t>
        <a:bodyPr/>
        <a:lstStyle/>
        <a:p>
          <a:endParaRPr lang="en-CA"/>
        </a:p>
      </dgm:t>
    </dgm:pt>
    <dgm:pt modelId="{D37892C6-1D55-43A7-AA9E-F1683829A207}" type="sibTrans" cxnId="{67C49959-0AC1-4A07-A18E-DA38C670B62E}">
      <dgm:prSet/>
      <dgm:spPr/>
      <dgm:t>
        <a:bodyPr/>
        <a:lstStyle/>
        <a:p>
          <a:endParaRPr lang="en-CA"/>
        </a:p>
      </dgm:t>
    </dgm:pt>
    <dgm:pt modelId="{788DF9C6-2290-41B4-8EA8-F8B2EEE2445C}">
      <dgm:prSet custT="1"/>
      <dgm:spPr/>
      <dgm:t>
        <a:bodyPr/>
        <a:lstStyle/>
        <a:p>
          <a:pPr rtl="0"/>
          <a:r>
            <a:rPr lang="en-CA" sz="1800" dirty="0" smtClean="0"/>
            <a:t>Pipe Ceremony</a:t>
          </a:r>
          <a:endParaRPr lang="en-CA" sz="1800" dirty="0"/>
        </a:p>
      </dgm:t>
    </dgm:pt>
    <dgm:pt modelId="{B785611E-FF4E-4487-91A3-0760A181DC75}" type="parTrans" cxnId="{08938530-3374-4FBC-B853-34B44731C957}">
      <dgm:prSet/>
      <dgm:spPr/>
      <dgm:t>
        <a:bodyPr/>
        <a:lstStyle/>
        <a:p>
          <a:endParaRPr lang="en-CA"/>
        </a:p>
      </dgm:t>
    </dgm:pt>
    <dgm:pt modelId="{EE6F7E60-31AB-4E7A-BF1B-4A14226BB0D9}" type="sibTrans" cxnId="{08938530-3374-4FBC-B853-34B44731C957}">
      <dgm:prSet/>
      <dgm:spPr/>
      <dgm:t>
        <a:bodyPr/>
        <a:lstStyle/>
        <a:p>
          <a:endParaRPr lang="en-CA"/>
        </a:p>
      </dgm:t>
    </dgm:pt>
    <dgm:pt modelId="{F6C02F20-1997-45CB-B813-CCB6ED878E12}">
      <dgm:prSet custT="1"/>
      <dgm:spPr/>
      <dgm:t>
        <a:bodyPr/>
        <a:lstStyle/>
        <a:p>
          <a:pPr rtl="0"/>
          <a:r>
            <a:rPr lang="en-CA" sz="1800" dirty="0" smtClean="0"/>
            <a:t>Vision Quests</a:t>
          </a:r>
          <a:endParaRPr lang="en-CA" sz="1800" dirty="0"/>
        </a:p>
      </dgm:t>
    </dgm:pt>
    <dgm:pt modelId="{7E7F9072-C12F-4A43-80DA-7AE6DF841611}" type="parTrans" cxnId="{0E0366EB-ED42-4F31-AF51-E0E60E0B350F}">
      <dgm:prSet/>
      <dgm:spPr/>
      <dgm:t>
        <a:bodyPr/>
        <a:lstStyle/>
        <a:p>
          <a:endParaRPr lang="en-CA"/>
        </a:p>
      </dgm:t>
    </dgm:pt>
    <dgm:pt modelId="{3A9B173F-E8A1-4348-913F-8341A6147802}" type="sibTrans" cxnId="{0E0366EB-ED42-4F31-AF51-E0E60E0B350F}">
      <dgm:prSet/>
      <dgm:spPr/>
      <dgm:t>
        <a:bodyPr/>
        <a:lstStyle/>
        <a:p>
          <a:endParaRPr lang="en-CA"/>
        </a:p>
      </dgm:t>
    </dgm:pt>
    <dgm:pt modelId="{4A4538C7-BF85-4DC3-89BB-82D5E1611001}">
      <dgm:prSet custT="1"/>
      <dgm:spPr/>
      <dgm:t>
        <a:bodyPr/>
        <a:lstStyle/>
        <a:p>
          <a:pPr rtl="0"/>
          <a:r>
            <a:rPr lang="en-CA" sz="1800" dirty="0" smtClean="0"/>
            <a:t>Smudging</a:t>
          </a:r>
          <a:endParaRPr lang="en-CA" sz="1800" dirty="0"/>
        </a:p>
      </dgm:t>
    </dgm:pt>
    <dgm:pt modelId="{8C5DD4F4-897C-4B43-A1BF-477C75D08B96}" type="parTrans" cxnId="{BE289152-9F8D-4AB2-A1C3-90C955B0CE01}">
      <dgm:prSet/>
      <dgm:spPr/>
      <dgm:t>
        <a:bodyPr/>
        <a:lstStyle/>
        <a:p>
          <a:endParaRPr lang="en-CA"/>
        </a:p>
      </dgm:t>
    </dgm:pt>
    <dgm:pt modelId="{22D0C3BC-CBE0-4727-8E91-6F550AE14DCE}" type="sibTrans" cxnId="{BE289152-9F8D-4AB2-A1C3-90C955B0CE01}">
      <dgm:prSet/>
      <dgm:spPr/>
      <dgm:t>
        <a:bodyPr/>
        <a:lstStyle/>
        <a:p>
          <a:endParaRPr lang="en-CA"/>
        </a:p>
      </dgm:t>
    </dgm:pt>
    <dgm:pt modelId="{A79CF223-1078-4110-BEE6-0F60F202180F}">
      <dgm:prSet custT="1"/>
      <dgm:spPr/>
      <dgm:t>
        <a:bodyPr/>
        <a:lstStyle/>
        <a:p>
          <a:pPr rtl="0"/>
          <a:r>
            <a:rPr lang="en-CA" sz="1800" dirty="0" smtClean="0"/>
            <a:t>Traditional Teachings</a:t>
          </a:r>
          <a:endParaRPr lang="en-CA" sz="1800" dirty="0"/>
        </a:p>
      </dgm:t>
    </dgm:pt>
    <dgm:pt modelId="{E6E4DD9B-75E4-428B-A1AB-995E9D8751E1}" type="parTrans" cxnId="{A772E0E6-C759-42F0-9188-E642CE4FC230}">
      <dgm:prSet/>
      <dgm:spPr/>
      <dgm:t>
        <a:bodyPr/>
        <a:lstStyle/>
        <a:p>
          <a:endParaRPr lang="en-CA"/>
        </a:p>
      </dgm:t>
    </dgm:pt>
    <dgm:pt modelId="{CF329C1E-0B45-4A77-B78F-CDCA6BA308C3}" type="sibTrans" cxnId="{A772E0E6-C759-42F0-9188-E642CE4FC230}">
      <dgm:prSet/>
      <dgm:spPr/>
      <dgm:t>
        <a:bodyPr/>
        <a:lstStyle/>
        <a:p>
          <a:endParaRPr lang="en-CA"/>
        </a:p>
      </dgm:t>
    </dgm:pt>
    <dgm:pt modelId="{0459FBFD-9F0B-469A-AB7D-514F0BFEA5DA}">
      <dgm:prSet custT="1"/>
      <dgm:spPr/>
      <dgm:t>
        <a:bodyPr/>
        <a:lstStyle/>
        <a:p>
          <a:pPr rtl="0"/>
          <a:r>
            <a:rPr lang="en-CA" sz="1800" dirty="0" smtClean="0"/>
            <a:t>Sweat Lodge</a:t>
          </a:r>
          <a:endParaRPr lang="en-CA" sz="1800" dirty="0"/>
        </a:p>
      </dgm:t>
    </dgm:pt>
    <dgm:pt modelId="{F6ECA395-5D4D-40DE-88DC-EE29808D005F}" type="sibTrans" cxnId="{E2A09B73-861E-4287-A2C6-8A4293C89443}">
      <dgm:prSet/>
      <dgm:spPr/>
      <dgm:t>
        <a:bodyPr/>
        <a:lstStyle/>
        <a:p>
          <a:endParaRPr lang="en-CA"/>
        </a:p>
      </dgm:t>
    </dgm:pt>
    <dgm:pt modelId="{E1EA2634-867A-4B44-BB3A-39380D24A8B3}" type="parTrans" cxnId="{E2A09B73-861E-4287-A2C6-8A4293C89443}">
      <dgm:prSet/>
      <dgm:spPr/>
      <dgm:t>
        <a:bodyPr/>
        <a:lstStyle/>
        <a:p>
          <a:endParaRPr lang="en-CA"/>
        </a:p>
      </dgm:t>
    </dgm:pt>
    <dgm:pt modelId="{F3D558E9-4EBA-4179-A857-30415DF1F366}">
      <dgm:prSet custT="1"/>
      <dgm:spPr/>
      <dgm:t>
        <a:bodyPr/>
        <a:lstStyle/>
        <a:p>
          <a:pPr rtl="0"/>
          <a:r>
            <a:rPr lang="en-CA" sz="1800" dirty="0" smtClean="0"/>
            <a:t>Cultural Workshops</a:t>
          </a:r>
          <a:endParaRPr lang="en-CA" sz="1800" dirty="0"/>
        </a:p>
      </dgm:t>
    </dgm:pt>
    <dgm:pt modelId="{45E13849-1BDC-4656-AFB4-905C6466D24D}" type="parTrans" cxnId="{1AF51ED5-F81D-4A42-8D31-82B19574F263}">
      <dgm:prSet/>
      <dgm:spPr/>
      <dgm:t>
        <a:bodyPr/>
        <a:lstStyle/>
        <a:p>
          <a:endParaRPr lang="en-CA"/>
        </a:p>
      </dgm:t>
    </dgm:pt>
    <dgm:pt modelId="{B53DFAC7-5B5F-44BC-B1A4-3A92F2AEC54E}" type="sibTrans" cxnId="{1AF51ED5-F81D-4A42-8D31-82B19574F263}">
      <dgm:prSet/>
      <dgm:spPr/>
      <dgm:t>
        <a:bodyPr/>
        <a:lstStyle/>
        <a:p>
          <a:endParaRPr lang="en-CA"/>
        </a:p>
      </dgm:t>
    </dgm:pt>
    <dgm:pt modelId="{443A6E19-B86A-48EF-BD9B-A81670CCB73A}" type="pres">
      <dgm:prSet presAssocID="{8CB4942E-1D50-4848-BF55-F916B7895AB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CA"/>
        </a:p>
      </dgm:t>
    </dgm:pt>
    <dgm:pt modelId="{77DD8859-0A4A-42B2-A2E4-6DEB8F36E529}" type="pres">
      <dgm:prSet presAssocID="{8CB4942E-1D50-4848-BF55-F916B7895ABF}" presName="pyramid" presStyleLbl="node1" presStyleIdx="0" presStyleCnt="1" custScaleX="106284" custScaleY="85759"/>
      <dgm:spPr/>
    </dgm:pt>
    <dgm:pt modelId="{583DD052-FCD1-43EB-AC62-BC5556FBEE4A}" type="pres">
      <dgm:prSet presAssocID="{8CB4942E-1D50-4848-BF55-F916B7895ABF}" presName="theList" presStyleCnt="0"/>
      <dgm:spPr/>
    </dgm:pt>
    <dgm:pt modelId="{71FD2866-A2F9-4EAB-99B5-A83D6D1B940E}" type="pres">
      <dgm:prSet presAssocID="{36BC0C30-0FCF-46D3-BC32-EF2EC87F735E}" presName="aNode" presStyleLbl="fgAcc1" presStyleIdx="0" presStyleCnt="1" custScaleX="159212" custScaleY="2000000" custLinFactY="71436" custLinFactNeighborX="12067" custLinFactNeighborY="10000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9C84B6-D920-40E9-A527-6D59C1FE73B1}" type="pres">
      <dgm:prSet presAssocID="{36BC0C30-0FCF-46D3-BC32-EF2EC87F735E}" presName="aSpace" presStyleCnt="0"/>
      <dgm:spPr/>
    </dgm:pt>
  </dgm:ptLst>
  <dgm:cxnLst>
    <dgm:cxn modelId="{C86461BE-F54D-7E4E-B965-36E265C49BFB}" type="presOf" srcId="{4A4538C7-BF85-4DC3-89BB-82D5E1611001}" destId="{71FD2866-A2F9-4EAB-99B5-A83D6D1B940E}" srcOrd="0" destOrd="8" presId="urn:microsoft.com/office/officeart/2005/8/layout/pyramid2"/>
    <dgm:cxn modelId="{7695AF8C-C153-F24D-ABDF-E4943FC93137}" type="presOf" srcId="{A79CF223-1078-4110-BEE6-0F60F202180F}" destId="{71FD2866-A2F9-4EAB-99B5-A83D6D1B940E}" srcOrd="0" destOrd="9" presId="urn:microsoft.com/office/officeart/2005/8/layout/pyramid2"/>
    <dgm:cxn modelId="{67C49959-0AC1-4A07-A18E-DA38C670B62E}" srcId="{36BC0C30-0FCF-46D3-BC32-EF2EC87F735E}" destId="{3BE57947-A2CE-40F0-9C04-0F963DB46A9A}" srcOrd="4" destOrd="0" parTransId="{474470C5-99FF-4B6A-8149-934EBA787459}" sibTransId="{D37892C6-1D55-43A7-AA9E-F1683829A207}"/>
    <dgm:cxn modelId="{7F1B1AEA-CE1A-B34A-A046-DF99D42AFC8F}" type="presOf" srcId="{F3D558E9-4EBA-4179-A857-30415DF1F366}" destId="{71FD2866-A2F9-4EAB-99B5-A83D6D1B940E}" srcOrd="0" destOrd="10" presId="urn:microsoft.com/office/officeart/2005/8/layout/pyramid2"/>
    <dgm:cxn modelId="{08938530-3374-4FBC-B853-34B44731C957}" srcId="{36BC0C30-0FCF-46D3-BC32-EF2EC87F735E}" destId="{788DF9C6-2290-41B4-8EA8-F8B2EEE2445C}" srcOrd="5" destOrd="0" parTransId="{B785611E-FF4E-4487-91A3-0760A181DC75}" sibTransId="{EE6F7E60-31AB-4E7A-BF1B-4A14226BB0D9}"/>
    <dgm:cxn modelId="{51D5459A-55F3-F14A-AB5E-56D4B3B88A34}" type="presOf" srcId="{B5D9AFB1-AE27-43D7-97EF-55D344EFDDF2}" destId="{71FD2866-A2F9-4EAB-99B5-A83D6D1B940E}" srcOrd="0" destOrd="4" presId="urn:microsoft.com/office/officeart/2005/8/layout/pyramid2"/>
    <dgm:cxn modelId="{9CA5B1DD-1F57-E343-B204-B86B8F07FC93}" type="presOf" srcId="{8CB4942E-1D50-4848-BF55-F916B7895ABF}" destId="{443A6E19-B86A-48EF-BD9B-A81670CCB73A}" srcOrd="0" destOrd="0" presId="urn:microsoft.com/office/officeart/2005/8/layout/pyramid2"/>
    <dgm:cxn modelId="{E2A09B73-861E-4287-A2C6-8A4293C89443}" srcId="{36BC0C30-0FCF-46D3-BC32-EF2EC87F735E}" destId="{0459FBFD-9F0B-469A-AB7D-514F0BFEA5DA}" srcOrd="0" destOrd="0" parTransId="{E1EA2634-867A-4B44-BB3A-39380D24A8B3}" sibTransId="{F6ECA395-5D4D-40DE-88DC-EE29808D005F}"/>
    <dgm:cxn modelId="{BB8C137F-DC18-41EB-9E76-4B8EA22D367A}" srcId="{36BC0C30-0FCF-46D3-BC32-EF2EC87F735E}" destId="{B5D9AFB1-AE27-43D7-97EF-55D344EFDDF2}" srcOrd="3" destOrd="0" parTransId="{41DECD1E-4A68-4429-8490-277CBD835EBC}" sibTransId="{C1ED26BD-57C4-457F-B19D-C2E1BD5C8CCC}"/>
    <dgm:cxn modelId="{3EBB98F1-F132-8243-B04A-0B2AB01EFF80}" type="presOf" srcId="{3BE57947-A2CE-40F0-9C04-0F963DB46A9A}" destId="{71FD2866-A2F9-4EAB-99B5-A83D6D1B940E}" srcOrd="0" destOrd="5" presId="urn:microsoft.com/office/officeart/2005/8/layout/pyramid2"/>
    <dgm:cxn modelId="{29750943-346A-47E6-A108-6B23F1FD8373}" srcId="{36BC0C30-0FCF-46D3-BC32-EF2EC87F735E}" destId="{E32F24F2-B44B-4E23-8480-9559A5353AA3}" srcOrd="1" destOrd="0" parTransId="{8F5D82A8-2D74-42AC-9EC5-84399395A631}" sibTransId="{4FB14520-3D63-4A08-A558-D3BE2CB0219F}"/>
    <dgm:cxn modelId="{0E0366EB-ED42-4F31-AF51-E0E60E0B350F}" srcId="{36BC0C30-0FCF-46D3-BC32-EF2EC87F735E}" destId="{F6C02F20-1997-45CB-B813-CCB6ED878E12}" srcOrd="6" destOrd="0" parTransId="{7E7F9072-C12F-4A43-80DA-7AE6DF841611}" sibTransId="{3A9B173F-E8A1-4348-913F-8341A6147802}"/>
    <dgm:cxn modelId="{A772E0E6-C759-42F0-9188-E642CE4FC230}" srcId="{36BC0C30-0FCF-46D3-BC32-EF2EC87F735E}" destId="{A79CF223-1078-4110-BEE6-0F60F202180F}" srcOrd="8" destOrd="0" parTransId="{E6E4DD9B-75E4-428B-A1AB-995E9D8751E1}" sibTransId="{CF329C1E-0B45-4A77-B78F-CDCA6BA308C3}"/>
    <dgm:cxn modelId="{26696E28-B23A-BF4F-8FED-298D5363611D}" type="presOf" srcId="{36BC0C30-0FCF-46D3-BC32-EF2EC87F735E}" destId="{71FD2866-A2F9-4EAB-99B5-A83D6D1B940E}" srcOrd="0" destOrd="0" presId="urn:microsoft.com/office/officeart/2005/8/layout/pyramid2"/>
    <dgm:cxn modelId="{DB0AEE92-9627-4DBA-829F-3412BD435CF2}" srcId="{8CB4942E-1D50-4848-BF55-F916B7895ABF}" destId="{36BC0C30-0FCF-46D3-BC32-EF2EC87F735E}" srcOrd="0" destOrd="0" parTransId="{AF4A5AE7-530B-4AE3-9A0C-298210FDF019}" sibTransId="{BA02FDA8-DE5F-466E-81AC-D29BA81732AA}"/>
    <dgm:cxn modelId="{1AF51ED5-F81D-4A42-8D31-82B19574F263}" srcId="{36BC0C30-0FCF-46D3-BC32-EF2EC87F735E}" destId="{F3D558E9-4EBA-4179-A857-30415DF1F366}" srcOrd="9" destOrd="0" parTransId="{45E13849-1BDC-4656-AFB4-905C6466D24D}" sibTransId="{B53DFAC7-5B5F-44BC-B1A4-3A92F2AEC54E}"/>
    <dgm:cxn modelId="{BE289152-9F8D-4AB2-A1C3-90C955B0CE01}" srcId="{36BC0C30-0FCF-46D3-BC32-EF2EC87F735E}" destId="{4A4538C7-BF85-4DC3-89BB-82D5E1611001}" srcOrd="7" destOrd="0" parTransId="{8C5DD4F4-897C-4B43-A1BF-477C75D08B96}" sibTransId="{22D0C3BC-CBE0-4727-8E91-6F550AE14DCE}"/>
    <dgm:cxn modelId="{6DAC9E07-D8A9-994A-ACC1-E36833E3A5EB}" type="presOf" srcId="{788DF9C6-2290-41B4-8EA8-F8B2EEE2445C}" destId="{71FD2866-A2F9-4EAB-99B5-A83D6D1B940E}" srcOrd="0" destOrd="6" presId="urn:microsoft.com/office/officeart/2005/8/layout/pyramid2"/>
    <dgm:cxn modelId="{039F1FFA-31DE-412F-A248-1424B7FD2292}" srcId="{36BC0C30-0FCF-46D3-BC32-EF2EC87F735E}" destId="{D498E46A-E959-43E4-A2B1-BEB6A5A6E7D0}" srcOrd="2" destOrd="0" parTransId="{61446AC2-5D61-4DEE-827F-7BA9501DD3A8}" sibTransId="{2E9FB2EC-5943-4527-8C34-9E1E8927AB77}"/>
    <dgm:cxn modelId="{8E8B0875-13F1-1845-80DF-15AF4D4DE6EB}" type="presOf" srcId="{F6C02F20-1997-45CB-B813-CCB6ED878E12}" destId="{71FD2866-A2F9-4EAB-99B5-A83D6D1B940E}" srcOrd="0" destOrd="7" presId="urn:microsoft.com/office/officeart/2005/8/layout/pyramid2"/>
    <dgm:cxn modelId="{C835FA4D-86E7-864D-874D-94D8211AF7CA}" type="presOf" srcId="{0459FBFD-9F0B-469A-AB7D-514F0BFEA5DA}" destId="{71FD2866-A2F9-4EAB-99B5-A83D6D1B940E}" srcOrd="0" destOrd="1" presId="urn:microsoft.com/office/officeart/2005/8/layout/pyramid2"/>
    <dgm:cxn modelId="{FC255C1B-6C2E-834B-9F02-FA4669028F3D}" type="presOf" srcId="{E32F24F2-B44B-4E23-8480-9559A5353AA3}" destId="{71FD2866-A2F9-4EAB-99B5-A83D6D1B940E}" srcOrd="0" destOrd="2" presId="urn:microsoft.com/office/officeart/2005/8/layout/pyramid2"/>
    <dgm:cxn modelId="{09DEC734-90DF-CC43-AE0F-4BBF7E26CB3F}" type="presOf" srcId="{D498E46A-E959-43E4-A2B1-BEB6A5A6E7D0}" destId="{71FD2866-A2F9-4EAB-99B5-A83D6D1B940E}" srcOrd="0" destOrd="3" presId="urn:microsoft.com/office/officeart/2005/8/layout/pyramid2"/>
    <dgm:cxn modelId="{0A064846-92DA-2C42-B755-989C1825333B}" type="presParOf" srcId="{443A6E19-B86A-48EF-BD9B-A81670CCB73A}" destId="{77DD8859-0A4A-42B2-A2E4-6DEB8F36E529}" srcOrd="0" destOrd="0" presId="urn:microsoft.com/office/officeart/2005/8/layout/pyramid2"/>
    <dgm:cxn modelId="{6EC6CBED-3A8D-A849-B953-5BDC6F910510}" type="presParOf" srcId="{443A6E19-B86A-48EF-BD9B-A81670CCB73A}" destId="{583DD052-FCD1-43EB-AC62-BC5556FBEE4A}" srcOrd="1" destOrd="0" presId="urn:microsoft.com/office/officeart/2005/8/layout/pyramid2"/>
    <dgm:cxn modelId="{1D0DF2FE-3DDA-D545-8908-4BDC8F242880}" type="presParOf" srcId="{583DD052-FCD1-43EB-AC62-BC5556FBEE4A}" destId="{71FD2866-A2F9-4EAB-99B5-A83D6D1B940E}" srcOrd="0" destOrd="0" presId="urn:microsoft.com/office/officeart/2005/8/layout/pyramid2"/>
    <dgm:cxn modelId="{C0C34F22-BBB6-4244-87E4-DFDEEC857A3E}" type="presParOf" srcId="{583DD052-FCD1-43EB-AC62-BC5556FBEE4A}" destId="{369C84B6-D920-40E9-A527-6D59C1FE73B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ACC3-89FB-EC4A-9AF1-08E7CC1697BD}">
      <dsp:nvSpPr>
        <dsp:cNvPr id="0" name=""/>
        <dsp:cNvSpPr/>
      </dsp:nvSpPr>
      <dsp:spPr>
        <a:xfrm rot="10800000">
          <a:off x="1743646" y="0"/>
          <a:ext cx="5134864" cy="18011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242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RACISM </a:t>
          </a:r>
          <a:endParaRPr lang="en-US" sz="3600" kern="1200" dirty="0">
            <a:solidFill>
              <a:schemeClr val="tx1"/>
            </a:solidFill>
          </a:endParaRPr>
        </a:p>
      </dsp:txBody>
      <dsp:txXfrm rot="10800000">
        <a:off x="2193925" y="0"/>
        <a:ext cx="4684585" cy="1801115"/>
      </dsp:txXfrm>
    </dsp:sp>
    <dsp:sp modelId="{35B27464-B242-B04C-ACDF-7B6BF23FE630}">
      <dsp:nvSpPr>
        <dsp:cNvPr id="0" name=""/>
        <dsp:cNvSpPr/>
      </dsp:nvSpPr>
      <dsp:spPr>
        <a:xfrm>
          <a:off x="843089" y="160"/>
          <a:ext cx="1801115" cy="18011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5B1CC9-9137-C741-85BE-0B339C8731EE}">
      <dsp:nvSpPr>
        <dsp:cNvPr id="0" name=""/>
        <dsp:cNvSpPr/>
      </dsp:nvSpPr>
      <dsp:spPr>
        <a:xfrm rot="10800000">
          <a:off x="1743646" y="2338923"/>
          <a:ext cx="5134864" cy="180111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4242" tIns="137160" rIns="256032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0000"/>
              </a:solidFill>
            </a:rPr>
            <a:t>IMPACT OF POST-COLONIAL POLICIES</a:t>
          </a:r>
          <a:endParaRPr lang="en-US" sz="3600" kern="1200" dirty="0">
            <a:solidFill>
              <a:srgbClr val="000000"/>
            </a:solidFill>
          </a:endParaRPr>
        </a:p>
      </dsp:txBody>
      <dsp:txXfrm rot="10800000">
        <a:off x="2193925" y="2338923"/>
        <a:ext cx="4684585" cy="1801115"/>
      </dsp:txXfrm>
    </dsp:sp>
    <dsp:sp modelId="{7415C662-5785-E742-B319-D4D974AE5CD2}">
      <dsp:nvSpPr>
        <dsp:cNvPr id="0" name=""/>
        <dsp:cNvSpPr/>
      </dsp:nvSpPr>
      <dsp:spPr>
        <a:xfrm>
          <a:off x="843089" y="2338923"/>
          <a:ext cx="1801115" cy="18011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D8859-0A4A-42B2-A2E4-6DEB8F36E529}">
      <dsp:nvSpPr>
        <dsp:cNvPr id="0" name=""/>
        <dsp:cNvSpPr/>
      </dsp:nvSpPr>
      <dsp:spPr>
        <a:xfrm>
          <a:off x="1280534" y="311645"/>
          <a:ext cx="4651771" cy="375344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D2866-A2F9-4EAB-99B5-A83D6D1B940E}">
      <dsp:nvSpPr>
        <dsp:cNvPr id="0" name=""/>
        <dsp:cNvSpPr/>
      </dsp:nvSpPr>
      <dsp:spPr>
        <a:xfrm>
          <a:off x="3107456" y="583927"/>
          <a:ext cx="4529388" cy="34791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b="1" kern="1200" dirty="0" smtClean="0">
              <a:solidFill>
                <a:schemeClr val="accent1">
                  <a:lumMod val="75000"/>
                </a:schemeClr>
              </a:solidFill>
            </a:rPr>
            <a:t>Spiritual Programs: </a:t>
          </a:r>
          <a:endParaRPr lang="en-CA" sz="2500" b="1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Sweat Lodge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Shaking Tent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Full Moon Ceremony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Naming Ceremony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Clan Feasts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Pipe Ceremony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Vision Quests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Smudging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Traditional Teachings</a:t>
          </a:r>
          <a:endParaRPr lang="en-CA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Cultural Workshops</a:t>
          </a:r>
          <a:endParaRPr lang="en-CA" sz="1800" kern="1200" dirty="0"/>
        </a:p>
      </dsp:txBody>
      <dsp:txXfrm>
        <a:off x="3277295" y="753766"/>
        <a:ext cx="4189710" cy="3139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B7B7-FE3C-FD43-9CA6-0B203338882A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23B4-DD25-1549-BAE3-1FF16B193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National Aboriginal Health Organization longitudinal study: 75% FN people over 35 yrs either have or will get diabetes </a:t>
            </a:r>
            <a:endParaRPr lang="en-CA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Students often ask about these ceremonies. You can access the details about these ceremonies at www.aht.ca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3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9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9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D0A0-9407-6C45-B4F7-3DFC264A7E5E}" type="datetimeFigureOut">
              <a:rPr lang="en-US" smtClean="0"/>
              <a:t>18-10-02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4A6F-33F6-AC4A-93FA-2C123D9FD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.shah@utoronto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030" y="3179355"/>
            <a:ext cx="6952673" cy="2844776"/>
          </a:xfrm>
        </p:spPr>
        <p:txBody>
          <a:bodyPr>
            <a:normAutofit fontScale="55000" lnSpcReduction="20000"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CHANDRAKANT P. SHAH M.D</a:t>
            </a:r>
            <a:r>
              <a:rPr lang="en-US" sz="2400" b="1" dirty="0">
                <a:cs typeface="Calibri"/>
              </a:rPr>
              <a:t>., FRCPC, O.ONT.</a:t>
            </a:r>
            <a:endParaRPr lang="en-US" sz="2400" b="1" dirty="0" smtClean="0">
              <a:latin typeface="Calibri"/>
              <a:cs typeface="Calibri"/>
            </a:endParaRPr>
          </a:p>
          <a:p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PROFESSOR </a:t>
            </a:r>
            <a:r>
              <a:rPr lang="en-US" sz="2400" b="1" dirty="0" smtClean="0">
                <a:latin typeface="Calibri"/>
                <a:cs typeface="Calibri"/>
              </a:rPr>
              <a:t>EMERITUS, DALLA LANA SCHOOL OF PUBLIC HEALTH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&amp; 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HONORARY STAFF </a:t>
            </a:r>
            <a:r>
              <a:rPr lang="en-US" sz="2400" b="1" dirty="0" smtClean="0">
                <a:latin typeface="Calibri"/>
                <a:cs typeface="Calibri"/>
              </a:rPr>
              <a:t>PHYSICIAN, ANISHNAWABE </a:t>
            </a:r>
            <a:r>
              <a:rPr lang="en-US" sz="2400" b="1" dirty="0" smtClean="0">
                <a:latin typeface="Calibri"/>
                <a:cs typeface="Calibri"/>
              </a:rPr>
              <a:t>HEALTH TOROTO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&amp;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BOARD MEMBER, ANISHNAWBE HEALTH FOUNDATION</a:t>
            </a:r>
          </a:p>
          <a:p>
            <a:r>
              <a:rPr lang="en-US" sz="2400" b="1" dirty="0">
                <a:latin typeface="Calibri"/>
                <a:cs typeface="Calibri"/>
              </a:rPr>
              <a:t>&amp;</a:t>
            </a:r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HONORARY STAFF, THE HOSPITAL FOR SICK CHILDREN</a:t>
            </a:r>
          </a:p>
          <a:p>
            <a:pPr algn="l"/>
            <a:r>
              <a:rPr lang="en-US" sz="2000" b="1" dirty="0" smtClean="0">
                <a:latin typeface="Calibri"/>
                <a:cs typeface="Calibri"/>
              </a:rPr>
              <a:t>		</a:t>
            </a:r>
          </a:p>
          <a:p>
            <a:pPr algn="l"/>
            <a:endParaRPr lang="en-US" sz="2000" b="1" dirty="0">
              <a:latin typeface="Calibri"/>
              <a:cs typeface="Calibri"/>
            </a:endParaRPr>
          </a:p>
          <a:p>
            <a:pPr algn="l"/>
            <a:endParaRPr lang="en-US" sz="2000" b="1" dirty="0" smtClean="0">
              <a:latin typeface="Calibri"/>
              <a:cs typeface="Calibri"/>
            </a:endParaRPr>
          </a:p>
          <a:p>
            <a:pPr algn="l"/>
            <a:r>
              <a:rPr lang="en-US" sz="2000" b="1" dirty="0">
                <a:latin typeface="Calibri"/>
                <a:cs typeface="Calibri"/>
              </a:rPr>
              <a:t>	</a:t>
            </a:r>
            <a:r>
              <a:rPr lang="en-US" sz="2000" b="1" dirty="0" smtClean="0">
                <a:latin typeface="Calibri"/>
                <a:cs typeface="Calibri"/>
              </a:rPr>
              <a:t>		</a:t>
            </a:r>
            <a:r>
              <a:rPr lang="en-US" sz="2000" b="1" dirty="0" smtClean="0">
                <a:latin typeface="Calibri"/>
                <a:cs typeface="Calibri"/>
              </a:rPr>
              <a:t>	</a:t>
            </a:r>
            <a:r>
              <a:rPr lang="en-US" sz="2000" b="1" dirty="0" smtClean="0">
                <a:latin typeface="Calibri"/>
                <a:cs typeface="Calibri"/>
              </a:rPr>
              <a:t>E-mail:</a:t>
            </a:r>
            <a:r>
              <a:rPr lang="en-US" sz="2000" dirty="0" smtClean="0">
                <a:latin typeface="Calibri"/>
                <a:cs typeface="Calibri"/>
              </a:rPr>
              <a:t>	</a:t>
            </a:r>
            <a:r>
              <a:rPr lang="en-US" sz="2000" dirty="0" smtClean="0">
                <a:latin typeface="Calibri"/>
                <a:cs typeface="Calibri"/>
                <a:hlinkClick r:id="rId2"/>
              </a:rPr>
              <a:t>c.shah@</a:t>
            </a:r>
            <a:r>
              <a:rPr lang="en-US" sz="2000" dirty="0" smtClean="0">
                <a:latin typeface="Calibri"/>
                <a:cs typeface="Calibri"/>
                <a:hlinkClick r:id="rId2"/>
              </a:rPr>
              <a:t>utoronto.ca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189" y="560918"/>
            <a:ext cx="7880227" cy="227541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CHRONIC DISEASES IN INDIGENOUS PEOPLE: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HEALTH POLICIES &amp; PROGRAM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18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09655"/>
            <a:ext cx="8623300" cy="485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520" y="197433"/>
            <a:ext cx="86194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Root Cause Analysis: Delayed Tsunami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Effect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on 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Health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Wellbeing of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Aboriginal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People due to 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Colonization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Post Colonial Policies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5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781" y="1282511"/>
            <a:ext cx="7252291" cy="4647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From her Dene knowledge and experience, “everything that has to do with ill health as understood within Western medicine is a result of separation from land and land-based practices.</a:t>
            </a:r>
            <a:r>
              <a:rPr lang="en-US" sz="2800" dirty="0" smtClean="0"/>
              <a:t>”</a:t>
            </a:r>
          </a:p>
          <a:p>
            <a:r>
              <a:rPr lang="en-US" sz="2800" dirty="0"/>
              <a:t>									LISA BOIVIN</a:t>
            </a:r>
          </a:p>
          <a:p>
            <a:endParaRPr lang="en-US" sz="2800" dirty="0"/>
          </a:p>
          <a:p>
            <a:r>
              <a:rPr lang="en-US" sz="2800" dirty="0" smtClean="0"/>
              <a:t>“We are the land. The land is us” </a:t>
            </a:r>
          </a:p>
          <a:p>
            <a:endParaRPr lang="en-US" dirty="0" smtClean="0"/>
          </a:p>
          <a:p>
            <a:r>
              <a:rPr lang="en-US" dirty="0" smtClean="0"/>
              <a:t>									</a:t>
            </a:r>
          </a:p>
          <a:p>
            <a:pPr algn="ctr"/>
            <a:r>
              <a:rPr lang="en-US" dirty="0" smtClean="0"/>
              <a:t>CAN MED ASSOC JOURNAL, 2018; 190: E1085-6</a:t>
            </a:r>
            <a:endParaRPr lang="en-US" dirty="0"/>
          </a:p>
          <a:p>
            <a:r>
              <a:rPr lang="en-US" dirty="0" smtClean="0"/>
              <a:t>				</a:t>
            </a: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776422" y="4731404"/>
            <a:ext cx="2380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Dene artist Alex </a:t>
            </a:r>
            <a:r>
              <a:rPr lang="en-US" dirty="0" err="1"/>
              <a:t>Janvier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4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72" y="254000"/>
            <a:ext cx="8686800" cy="62124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INFLUENCING CHRONIC </a:t>
            </a:r>
            <a:r>
              <a:rPr lang="en-US" sz="3200" dirty="0"/>
              <a:t>DISEASES IN INDIGENEOUS </a:t>
            </a:r>
            <a:r>
              <a:rPr lang="en-US" sz="3200" dirty="0" smtClean="0"/>
              <a:t>PEOPLE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DETERMINANTS OF HEALTH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us 2"/>
          <p:cNvSpPr/>
          <p:nvPr/>
        </p:nvSpPr>
        <p:spPr>
          <a:xfrm>
            <a:off x="5377721" y="2134016"/>
            <a:ext cx="457200" cy="457200"/>
          </a:xfrm>
          <a:prstGeom prst="mathPlus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0000"/>
                </a:solidFill>
              </a:rPr>
              <a:t>Social Determinants of Health</a:t>
            </a:r>
            <a:endParaRPr lang="en-CA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5277316"/>
              </p:ext>
            </p:extLst>
          </p:nvPr>
        </p:nvGraphicFramePr>
        <p:xfrm>
          <a:off x="1117600" y="1967276"/>
          <a:ext cx="6995827" cy="4560523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986209"/>
                <a:gridCol w="2009618"/>
              </a:tblGrid>
              <a:tr h="781814">
                <a:tc>
                  <a:txBody>
                    <a:bodyPr/>
                    <a:lstStyle/>
                    <a:p>
                      <a:r>
                        <a:rPr lang="en-CA" sz="2000" cap="all" dirty="0" smtClean="0">
                          <a:solidFill>
                            <a:srgbClr val="000000"/>
                          </a:solidFill>
                        </a:rPr>
                        <a:t>Social Determinants of Health</a:t>
                      </a:r>
                      <a:endParaRPr lang="en-CA" sz="2000" cap="all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cap="all" dirty="0" smtClean="0">
                          <a:solidFill>
                            <a:srgbClr val="000000"/>
                          </a:solidFill>
                        </a:rPr>
                        <a:t>Aboriginal</a:t>
                      </a:r>
                      <a:endParaRPr lang="en-CA" sz="2000" cap="all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Income and Social Status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Social Support Networks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Education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568779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Employment/working conditions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Social Environment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Physical Environment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592553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Personal</a:t>
                      </a:r>
                      <a:r>
                        <a:rPr lang="en-CA" sz="1600" baseline="0" dirty="0" smtClean="0"/>
                        <a:t> Health Practices and Coping Skills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Healthy</a:t>
                      </a:r>
                      <a:r>
                        <a:rPr lang="en-CA" sz="1600" baseline="0" dirty="0" smtClean="0"/>
                        <a:t> Child Development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  <a:tr h="373911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Gender</a:t>
                      </a:r>
                      <a:r>
                        <a:rPr lang="en-CA" sz="1600" baseline="0" dirty="0" smtClean="0"/>
                        <a:t> and Culture</a:t>
                      </a:r>
                      <a:endParaRPr lang="en-C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17"/>
          <p:cNvSpPr>
            <a:spLocks noChangeAspect="1"/>
          </p:cNvSpPr>
          <p:nvPr/>
        </p:nvSpPr>
        <p:spPr>
          <a:xfrm>
            <a:off x="6634000" y="2745984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Down Arrow 20"/>
          <p:cNvSpPr>
            <a:spLocks noChangeAspect="1"/>
          </p:cNvSpPr>
          <p:nvPr/>
        </p:nvSpPr>
        <p:spPr>
          <a:xfrm>
            <a:off x="6662334" y="3050784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Down Arrow 21"/>
          <p:cNvSpPr>
            <a:spLocks noChangeAspect="1"/>
          </p:cNvSpPr>
          <p:nvPr/>
        </p:nvSpPr>
        <p:spPr>
          <a:xfrm>
            <a:off x="6650413" y="3425824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Down Arrow 22"/>
          <p:cNvSpPr>
            <a:spLocks noChangeAspect="1"/>
          </p:cNvSpPr>
          <p:nvPr/>
        </p:nvSpPr>
        <p:spPr>
          <a:xfrm>
            <a:off x="6662334" y="3900081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Down Arrow 23"/>
          <p:cNvSpPr>
            <a:spLocks noChangeAspect="1"/>
          </p:cNvSpPr>
          <p:nvPr/>
        </p:nvSpPr>
        <p:spPr>
          <a:xfrm>
            <a:off x="6681245" y="4266915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Down Arrow 24"/>
          <p:cNvSpPr>
            <a:spLocks noChangeAspect="1"/>
          </p:cNvSpPr>
          <p:nvPr/>
        </p:nvSpPr>
        <p:spPr>
          <a:xfrm>
            <a:off x="6650413" y="4632246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Down Arrow 25"/>
          <p:cNvSpPr>
            <a:spLocks noChangeAspect="1"/>
          </p:cNvSpPr>
          <p:nvPr/>
        </p:nvSpPr>
        <p:spPr>
          <a:xfrm>
            <a:off x="6650413" y="4994509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Down Arrow 26"/>
          <p:cNvSpPr>
            <a:spLocks noChangeAspect="1"/>
          </p:cNvSpPr>
          <p:nvPr/>
        </p:nvSpPr>
        <p:spPr>
          <a:xfrm>
            <a:off x="6634000" y="5777736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Down Arrow 27"/>
          <p:cNvSpPr>
            <a:spLocks noChangeAspect="1"/>
          </p:cNvSpPr>
          <p:nvPr/>
        </p:nvSpPr>
        <p:spPr>
          <a:xfrm>
            <a:off x="6650413" y="5464201"/>
            <a:ext cx="216000" cy="216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08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468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117" y="961485"/>
            <a:ext cx="7626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EFFECT OF POVERTY ON CHRONIC DISEASES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32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solidFill>
                  <a:srgbClr val="000000"/>
                </a:solidFill>
              </a:rPr>
              <a:t>Social Determinants of Health</a:t>
            </a:r>
            <a:endParaRPr lang="en-CA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23939309"/>
              </p:ext>
            </p:extLst>
          </p:nvPr>
        </p:nvGraphicFramePr>
        <p:xfrm>
          <a:off x="838200" y="2146300"/>
          <a:ext cx="77216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1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7" y="1695449"/>
            <a:ext cx="7643090" cy="487391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888999" y="369574"/>
            <a:ext cx="7804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Impact of Chronic Stress on the Health of Aboriginal People</a:t>
            </a:r>
            <a:endParaRPr lang="en-CA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66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72" y="254000"/>
            <a:ext cx="8686800" cy="62124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INFLUENCING CHRONIC </a:t>
            </a:r>
            <a:r>
              <a:rPr lang="en-US" sz="3200" dirty="0"/>
              <a:t>DISEASES IN INDIGENEOUS </a:t>
            </a:r>
            <a:r>
              <a:rPr lang="en-US" sz="3200" dirty="0" smtClean="0"/>
              <a:t>PEOPLE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CONCEPT OF HEALTH &amp; HEALING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270618"/>
            <a:ext cx="4265612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3"/>
          <p:cNvSpPr>
            <a:spLocks noChangeArrowheads="1"/>
          </p:cNvSpPr>
          <p:nvPr/>
        </p:nvSpPr>
        <p:spPr bwMode="auto">
          <a:xfrm>
            <a:off x="534194" y="109901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smtClean="0">
                <a:latin typeface="Tahoma" pitchFamily="34" charset="0"/>
              </a:rPr>
              <a:t>ABORIGINAL CONCEPT </a:t>
            </a:r>
            <a:r>
              <a:rPr lang="en-US" sz="3200" dirty="0">
                <a:latin typeface="Tahoma" pitchFamily="34" charset="0"/>
              </a:rPr>
              <a:t>OF</a:t>
            </a:r>
            <a:endParaRPr lang="en-US" sz="3200" dirty="0" smtClean="0">
              <a:latin typeface="Tahoma" pitchFamily="34" charset="0"/>
            </a:endParaRPr>
          </a:p>
          <a:p>
            <a:pPr algn="ctr"/>
            <a:r>
              <a:rPr lang="en-US" sz="3200" dirty="0" smtClean="0">
                <a:latin typeface="Tahoma" pitchFamily="34" charset="0"/>
              </a:rPr>
              <a:t>HEALTH AND HEALING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6861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4FFD10C-2EB5-475C-AC37-05B491228995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18</a:t>
            </a:fld>
            <a:endParaRPr 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4800600" y="3217863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Physical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8614" name="Text Box 12"/>
          <p:cNvSpPr txBox="1">
            <a:spLocks noChangeArrowheads="1"/>
          </p:cNvSpPr>
          <p:nvPr/>
        </p:nvSpPr>
        <p:spPr bwMode="auto">
          <a:xfrm>
            <a:off x="3429000" y="38862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</a:rPr>
              <a:t>Emotional</a:t>
            </a:r>
          </a:p>
        </p:txBody>
      </p:sp>
      <p:sp>
        <p:nvSpPr>
          <p:cNvPr id="68615" name="Text Box 11"/>
          <p:cNvSpPr txBox="1">
            <a:spLocks noChangeArrowheads="1"/>
          </p:cNvSpPr>
          <p:nvPr/>
        </p:nvSpPr>
        <p:spPr bwMode="auto">
          <a:xfrm>
            <a:off x="3200400" y="48768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Mental</a:t>
            </a:r>
          </a:p>
        </p:txBody>
      </p:sp>
      <p:sp>
        <p:nvSpPr>
          <p:cNvPr id="68616" name="Text Box 9"/>
          <p:cNvSpPr txBox="1">
            <a:spLocks noChangeArrowheads="1"/>
          </p:cNvSpPr>
          <p:nvPr/>
        </p:nvSpPr>
        <p:spPr bwMode="auto">
          <a:xfrm>
            <a:off x="3200400" y="3217863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Spiritual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68617" name="Text Box 11"/>
          <p:cNvSpPr txBox="1">
            <a:spLocks noChangeArrowheads="1"/>
          </p:cNvSpPr>
          <p:nvPr/>
        </p:nvSpPr>
        <p:spPr bwMode="auto">
          <a:xfrm>
            <a:off x="4800600" y="48768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Emotional</a:t>
            </a:r>
          </a:p>
        </p:txBody>
      </p:sp>
    </p:spTree>
    <p:extLst>
      <p:ext uri="{BB962C8B-B14F-4D97-AF65-F5344CB8AC3E}">
        <p14:creationId xmlns:p14="http://schemas.microsoft.com/office/powerpoint/2010/main" val="1966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E30834-8A81-43E3-BCC7-3B6FED741E7F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19</a:t>
            </a:fld>
            <a:endParaRPr lang="en-US" dirty="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750186053"/>
              </p:ext>
            </p:extLst>
          </p:nvPr>
        </p:nvGraphicFramePr>
        <p:xfrm>
          <a:off x="292100" y="2234110"/>
          <a:ext cx="8574088" cy="4376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0299" y="284481"/>
            <a:ext cx="7176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Culturally Sensitive Programs </a:t>
            </a:r>
            <a:br>
              <a:rPr lang="en-US" sz="3600" b="1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Needed to Enhance Health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22300" y="1608435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eremonies </a:t>
            </a:r>
            <a:r>
              <a:rPr lang="en-US" sz="2400" dirty="0"/>
              <a:t>are about celebration, healing, and </a:t>
            </a:r>
            <a:r>
              <a:rPr lang="en-US" sz="2400" dirty="0" smtClean="0"/>
              <a:t>destroying negativity.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6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OBJECTIVES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BURDEN OF CHRONIC DISEASES &amp; THEIR CONSEQUENCES</a:t>
            </a:r>
          </a:p>
          <a:p>
            <a:pPr marL="0" indent="0">
              <a:buNone/>
            </a:pPr>
            <a:r>
              <a:rPr lang="en-US" dirty="0" smtClean="0"/>
              <a:t>2. HEALTH POLICY &amp; PROGRAM </a:t>
            </a:r>
            <a:r>
              <a:rPr lang="en-US" u="sng" dirty="0" smtClean="0"/>
              <a:t>MUST</a:t>
            </a:r>
            <a:r>
              <a:rPr lang="en-US" dirty="0" smtClean="0"/>
              <a:t> CONSIDER IN DEALING WITH CHRONIC DISEASES IN INDIGENEOUS PEOPLE THE FOLLOWING ESSENTIAL FACTORS: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ROOT CAUSE ANALYSIS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ROLE OF SOCIAL DETERMINANTS OF HEALTH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INDIGENOUS CONCEPT OF HEALTH &amp; HEALING</a:t>
            </a:r>
          </a:p>
        </p:txBody>
      </p:sp>
    </p:spTree>
    <p:extLst>
      <p:ext uri="{BB962C8B-B14F-4D97-AF65-F5344CB8AC3E}">
        <p14:creationId xmlns:p14="http://schemas.microsoft.com/office/powerpoint/2010/main" val="133169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32380"/>
            <a:ext cx="5588000" cy="459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3585" y="5050035"/>
            <a:ext cx="84366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“Sharing Bioethics” shows dozens of land-based teachings. At first glance, the viewer can identify two intersecting circles of medicine. A circle surrounds a clinician in a white coat and </a:t>
            </a:r>
            <a:r>
              <a:rPr lang="en-US" sz="1400" dirty="0" err="1"/>
              <a:t>bioscientific</a:t>
            </a:r>
            <a:r>
              <a:rPr lang="en-US" sz="1400" dirty="0"/>
              <a:t> tools of medicine, such as a stethoscope and x-rays. In the Dene circle of medicine, plant medicine and Dene medicine stories are represented by a medicine bundle, strawberries and antlers. In the space where the circles intersect, the two healers also connect in a new space of relationship and possibility. In this new circle of medicine, neither knowledge or perspective is lost</a:t>
            </a:r>
            <a:r>
              <a:rPr lang="en-US" sz="1400" dirty="0" smtClean="0"/>
              <a:t>. ”Images Courtesy of Lisa </a:t>
            </a:r>
            <a:r>
              <a:rPr lang="en-US" sz="1400" dirty="0" err="1" smtClean="0"/>
              <a:t>Boivin</a:t>
            </a:r>
            <a:r>
              <a:rPr lang="en-US" dirty="0"/>
              <a:t>” </a:t>
            </a:r>
            <a:r>
              <a:rPr lang="en-US" sz="1400" dirty="0"/>
              <a:t>CAN MED ASSOC JOURNAL, 2018; 190: E1085-</a:t>
            </a:r>
            <a:r>
              <a:rPr lang="en-US" sz="1400" dirty="0" smtClean="0"/>
              <a:t>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2534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1. READING J. (2008): </a:t>
            </a:r>
            <a:r>
              <a:rPr lang="en-US" i="1" dirty="0" smtClean="0"/>
              <a:t>THE CRISIS OF CHRONIC DISEASES AMONG ABORIGINAL PEOPLES, A CHALLENGE FOR PUBLIC HEALTH, POPULATION HEALTH &amp; SOCIAL POLICY</a:t>
            </a:r>
            <a:r>
              <a:rPr lang="en-US" dirty="0" smtClean="0"/>
              <a:t>. CENTER FOR ABORIGINAL RESEARCH, UNIV. OF VICTORIA</a:t>
            </a:r>
          </a:p>
          <a:p>
            <a:pPr marL="0" indent="0">
              <a:buNone/>
            </a:pPr>
            <a:r>
              <a:rPr lang="en-US" sz="3400" dirty="0" smtClean="0"/>
              <a:t>https://</a:t>
            </a:r>
            <a:r>
              <a:rPr lang="en-US" sz="3400" dirty="0" err="1" smtClean="0"/>
              <a:t>dspace.library.uvic.ca</a:t>
            </a:r>
            <a:r>
              <a:rPr lang="en-US" sz="3400" dirty="0" smtClean="0"/>
              <a:t>/</a:t>
            </a:r>
            <a:r>
              <a:rPr lang="en-US" sz="3400" dirty="0" err="1"/>
              <a:t>bitstream</a:t>
            </a:r>
            <a:r>
              <a:rPr lang="en-US" sz="3400" dirty="0"/>
              <a:t>/handle/</a:t>
            </a:r>
            <a:r>
              <a:rPr lang="en-US" sz="3400" dirty="0" smtClean="0"/>
              <a:t>1828</a:t>
            </a:r>
            <a:r>
              <a:rPr lang="en-US" sz="3400" dirty="0"/>
              <a:t>/5380/Chronic-Disease-2009.pdf?sequence=1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NATIONAL COLLABORATING CENTER FOR ABORIGINAL HEALTH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www.nccah-ccnsa.ca</a:t>
            </a:r>
            <a:r>
              <a:rPr lang="en-US" dirty="0"/>
              <a:t>/en/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</a:t>
            </a:r>
          </a:p>
          <a:p>
            <a:endParaRPr lang="en-US" dirty="0"/>
          </a:p>
          <a:p>
            <a:r>
              <a:rPr lang="en-US" dirty="0" smtClean="0"/>
              <a:t>CONTACT: DR. C. P. SHAH</a:t>
            </a:r>
          </a:p>
          <a:p>
            <a:r>
              <a:rPr lang="en-US" dirty="0" smtClean="0"/>
              <a:t>E-mail: c.shah@utoronto.ca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6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371600"/>
            <a:ext cx="6502400" cy="433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4200" y="6146800"/>
            <a:ext cx="322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James Keller, Author, Clergyman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5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0417"/>
            <a:ext cx="8229600" cy="1840971"/>
          </a:xfrm>
        </p:spPr>
        <p:txBody>
          <a:bodyPr>
            <a:normAutofit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BURDEN OF CHRONIC DISEASES &amp; THEIR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CONSEQUENCES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61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2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50800"/>
            <a:ext cx="76962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98186"/>
              </p:ext>
            </p:extLst>
          </p:nvPr>
        </p:nvGraphicFramePr>
        <p:xfrm>
          <a:off x="215900" y="1935163"/>
          <a:ext cx="8485188" cy="442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hart" r:id="rId4" imgW="8953500" imgH="4394200" progId="MSGraph.Chart.8">
                  <p:embed followColorScheme="full"/>
                </p:oleObj>
              </mc:Choice>
              <mc:Fallback>
                <p:oleObj name="Chart" r:id="rId4" imgW="8953500" imgH="43942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5163"/>
                        <a:ext cx="8485188" cy="442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8600" y="831596"/>
            <a:ext cx="838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400" u="sng" dirty="0">
                <a:latin typeface="Tahoma" pitchFamily="34" charset="0"/>
              </a:rPr>
              <a:t>Example: Diabetes</a:t>
            </a:r>
            <a:r>
              <a:rPr lang="en-US" altLang="en-US" sz="2800" dirty="0">
                <a:latin typeface="Tahoma" pitchFamily="34" charset="0"/>
              </a:rPr>
              <a:t/>
            </a:r>
            <a:br>
              <a:rPr lang="en-US" altLang="en-US" sz="2800" dirty="0">
                <a:latin typeface="Tahoma" pitchFamily="34" charset="0"/>
              </a:rPr>
            </a:br>
            <a:r>
              <a:rPr lang="en-US" altLang="en-US" sz="2000" dirty="0">
                <a:latin typeface="Tahoma" pitchFamily="34" charset="0"/>
              </a:rPr>
              <a:t>First Nations and Labrador Inuit to the Canadian Population, </a:t>
            </a:r>
            <a:br>
              <a:rPr lang="en-US" altLang="en-US" sz="2000" dirty="0">
                <a:latin typeface="Tahoma" pitchFamily="34" charset="0"/>
              </a:rPr>
            </a:br>
            <a:r>
              <a:rPr lang="en-US" altLang="en-US" sz="2000" dirty="0">
                <a:latin typeface="Tahoma" pitchFamily="34" charset="0"/>
              </a:rPr>
              <a:t>Age-gender-specific and age adjusted prevalence (%)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6553200"/>
            <a:ext cx="7608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>
                <a:latin typeface="Arial Narrow" pitchFamily="34" charset="0"/>
              </a:rPr>
              <a:t>Source: Young, T.K. et al. and FNIRHS Steering Committee and  Canadian data from the NPHS, 1994-95. 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527800" y="5813425"/>
            <a:ext cx="6889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i="1" dirty="0">
                <a:latin typeface="Book Antiqua" pitchFamily="18" charset="0"/>
              </a:rPr>
              <a:t>Age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442913" y="4138613"/>
            <a:ext cx="1146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400" b="1" i="1" dirty="0">
                <a:latin typeface="Book Antiqua" pitchFamily="18" charset="0"/>
              </a:rPr>
              <a:t>Gender</a:t>
            </a:r>
          </a:p>
        </p:txBody>
      </p:sp>
      <p:sp>
        <p:nvSpPr>
          <p:cNvPr id="63495" name="Line 11"/>
          <p:cNvSpPr>
            <a:spLocks noChangeShapeType="1"/>
          </p:cNvSpPr>
          <p:nvPr/>
        </p:nvSpPr>
        <p:spPr bwMode="auto">
          <a:xfrm>
            <a:off x="3606800" y="3187700"/>
            <a:ext cx="2921000" cy="939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63496" name="Line 12"/>
          <p:cNvSpPr>
            <a:spLocks noChangeShapeType="1"/>
          </p:cNvSpPr>
          <p:nvPr/>
        </p:nvSpPr>
        <p:spPr bwMode="auto">
          <a:xfrm>
            <a:off x="4140200" y="3949700"/>
            <a:ext cx="223520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63497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E801E1-27E8-4590-8576-9E4D8785C641}" type="slidenum">
              <a:rPr lang="en-US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en-US" altLang="en-US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5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DISEASES LEADING TO DISABILITY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007" y="3075469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3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625127"/>
              </p:ext>
            </p:extLst>
          </p:nvPr>
        </p:nvGraphicFramePr>
        <p:xfrm>
          <a:off x="342589" y="519562"/>
          <a:ext cx="8385775" cy="4921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ocument" r:id="rId4" imgW="5626100" imgH="3302000" progId="Word.Document.12">
                  <p:embed/>
                </p:oleObj>
              </mc:Choice>
              <mc:Fallback>
                <p:oleObj name="Document" r:id="rId4" imgW="56261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589" y="519562"/>
                        <a:ext cx="8385775" cy="4921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589" y="5437922"/>
            <a:ext cx="825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Adapted from Statistics Canada, Custom Tabulation, Canadian Survey on Disability, 2012. Percentages are rounded to the nearest one decimal point.  Reprinted from Ontario Human Rights Commission: By The Number A Statistical Profile of People with mental health and addiction disabilities in Ontario, October 2015. </a:t>
            </a:r>
            <a:endParaRPr lang="en-CA" sz="1600" dirty="0"/>
          </a:p>
          <a:p>
            <a:r>
              <a:rPr lang="en-US" sz="1600" dirty="0"/>
              <a:t>E: use with </a:t>
            </a:r>
            <a:r>
              <a:rPr lang="en-US" sz="1600" dirty="0" smtClean="0"/>
              <a:t>caution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23583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72" y="254000"/>
            <a:ext cx="8686800" cy="621241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FACTORS INFLUENCING CHRONIC </a:t>
            </a:r>
            <a:r>
              <a:rPr lang="en-US" sz="3200" dirty="0"/>
              <a:t>DISEASES IN INDIGENEOUS </a:t>
            </a:r>
            <a:r>
              <a:rPr lang="en-US" sz="3200" dirty="0" smtClean="0"/>
              <a:t>PEOPLE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ROOT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0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9607</TotalTime>
  <Words>668</Words>
  <Application>Microsoft Macintosh PowerPoint</Application>
  <PresentationFormat>On-screen Show (4:3)</PresentationFormat>
  <Paragraphs>98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Chart</vt:lpstr>
      <vt:lpstr>Document</vt:lpstr>
      <vt:lpstr>CHRONIC DISEASES IN INDIGENOUS PEOPLE: HEALTH POLICIES &amp; PROGRAM </vt:lpstr>
      <vt:lpstr>OBJECTIVES</vt:lpstr>
      <vt:lpstr>BURDEN OF CHRONIC DISEASES &amp; THEIR CONSEQUENCES</vt:lpstr>
      <vt:lpstr>PowerPoint Presentation</vt:lpstr>
      <vt:lpstr>PowerPoint Presentation</vt:lpstr>
      <vt:lpstr>PowerPoint Presentation</vt:lpstr>
      <vt:lpstr>CHRONIC DISEASES LEADING TO DISABILITY</vt:lpstr>
      <vt:lpstr>PowerPoint Presentation</vt:lpstr>
      <vt:lpstr>FACTORS INFLUENCING CHRONIC DISEASES IN INDIGENEOUS PEOPLE   ROOT CAUSE ANALYSIS </vt:lpstr>
      <vt:lpstr>PowerPoint Presentation</vt:lpstr>
      <vt:lpstr>PowerPoint Presentation</vt:lpstr>
      <vt:lpstr>FACTORS INFLUENCING CHRONIC DISEASES IN INDIGENEOUS PEOPLE  SOCIAL DETERMINANTS OF HEALTH </vt:lpstr>
      <vt:lpstr>Social Determinants of Health</vt:lpstr>
      <vt:lpstr>PowerPoint Presentation</vt:lpstr>
      <vt:lpstr>Social Determinants of Health</vt:lpstr>
      <vt:lpstr>PowerPoint Presentation</vt:lpstr>
      <vt:lpstr>FACTORS INFLUENCING CHRONIC DISEASES IN INDIGENEOUS PEOPLE   CONCEPT OF HEALTH &amp; HEALING </vt:lpstr>
      <vt:lpstr>PowerPoint Presentation</vt:lpstr>
      <vt:lpstr>PowerPoint Presentation</vt:lpstr>
      <vt:lpstr>PowerPoint Presentation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Chandrakant Shah</dc:creator>
  <cp:lastModifiedBy>Chandrakant Shah</cp:lastModifiedBy>
  <cp:revision>22</cp:revision>
  <dcterms:created xsi:type="dcterms:W3CDTF">2018-09-10T17:43:59Z</dcterms:created>
  <dcterms:modified xsi:type="dcterms:W3CDTF">2018-10-02T22:23:14Z</dcterms:modified>
</cp:coreProperties>
</file>