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256" r:id="rId5"/>
    <p:sldId id="257" r:id="rId6"/>
    <p:sldId id="317" r:id="rId7"/>
    <p:sldId id="298" r:id="rId8"/>
    <p:sldId id="270" r:id="rId9"/>
    <p:sldId id="321" r:id="rId10"/>
    <p:sldId id="324" r:id="rId11"/>
    <p:sldId id="323" r:id="rId12"/>
    <p:sldId id="322" r:id="rId13"/>
    <p:sldId id="306" r:id="rId14"/>
    <p:sldId id="271" r:id="rId15"/>
    <p:sldId id="295" r:id="rId16"/>
    <p:sldId id="308" r:id="rId17"/>
    <p:sldId id="309" r:id="rId18"/>
    <p:sldId id="311" r:id="rId19"/>
    <p:sldId id="312" r:id="rId20"/>
    <p:sldId id="315" r:id="rId21"/>
    <p:sldId id="313" r:id="rId22"/>
    <p:sldId id="314" r:id="rId23"/>
    <p:sldId id="268" r:id="rId24"/>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6D82"/>
    <a:srgbClr val="F9F8F3"/>
    <a:srgbClr val="EFEEED"/>
    <a:srgbClr val="505150"/>
    <a:srgbClr val="273852"/>
    <a:srgbClr val="219A8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993" autoAdjust="0"/>
  </p:normalViewPr>
  <p:slideViewPr>
    <p:cSldViewPr snapToGrid="0" snapToObjects="1">
      <p:cViewPr varScale="1">
        <p:scale>
          <a:sx n="68" d="100"/>
          <a:sy n="68" d="100"/>
        </p:scale>
        <p:origin x="570"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803A9D-5EC5-4C0C-AA5A-C9CD9FE30341}"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4E03D0F0-4DE2-44C1-A16F-171F9288B7D9}">
      <dgm:prSet phldrT="[Text]">
        <dgm:style>
          <a:lnRef idx="2">
            <a:schemeClr val="accent5"/>
          </a:lnRef>
          <a:fillRef idx="1">
            <a:schemeClr val="lt1"/>
          </a:fillRef>
          <a:effectRef idx="0">
            <a:schemeClr val="accent5"/>
          </a:effectRef>
          <a:fontRef idx="minor">
            <a:schemeClr val="dk1"/>
          </a:fontRef>
        </dgm:style>
      </dgm:prSet>
      <dgm:spPr/>
      <dgm:t>
        <a:bodyPr/>
        <a:lstStyle/>
        <a:p>
          <a:r>
            <a:rPr lang="en-US" b="1" dirty="0">
              <a:latin typeface="Arial Narrow" pitchFamily="34" charset="0"/>
            </a:rPr>
            <a:t>Health Systems Transformation</a:t>
          </a:r>
        </a:p>
      </dgm:t>
    </dgm:pt>
    <dgm:pt modelId="{9BCF8EFE-FD8A-424F-A74F-71FCE001972B}" type="parTrans" cxnId="{FB3E4282-6C2F-4FD7-8B0A-3B3FEC7BC6EC}">
      <dgm:prSet/>
      <dgm:spPr/>
      <dgm:t>
        <a:bodyPr/>
        <a:lstStyle/>
        <a:p>
          <a:endParaRPr lang="en-US"/>
        </a:p>
      </dgm:t>
    </dgm:pt>
    <dgm:pt modelId="{268B2BFA-7349-42B5-AAF4-538B904FE952}" type="sibTrans" cxnId="{FB3E4282-6C2F-4FD7-8B0A-3B3FEC7BC6EC}">
      <dgm:prSet/>
      <dgm:spPr/>
      <dgm:t>
        <a:bodyPr/>
        <a:lstStyle/>
        <a:p>
          <a:endParaRPr lang="en-US" dirty="0"/>
        </a:p>
      </dgm:t>
    </dgm:pt>
    <dgm:pt modelId="{C23428DA-A2F3-44D1-880C-5FDD84ABE031}">
      <dgm:prSet phldrT="[Text]">
        <dgm:style>
          <a:lnRef idx="2">
            <a:schemeClr val="accent5"/>
          </a:lnRef>
          <a:fillRef idx="1">
            <a:schemeClr val="lt1"/>
          </a:fillRef>
          <a:effectRef idx="0">
            <a:schemeClr val="accent5"/>
          </a:effectRef>
          <a:fontRef idx="minor">
            <a:schemeClr val="dk1"/>
          </a:fontRef>
        </dgm:style>
      </dgm:prSet>
      <dgm:spPr/>
      <dgm:t>
        <a:bodyPr/>
        <a:lstStyle/>
        <a:p>
          <a:r>
            <a:rPr lang="en-US" b="1" dirty="0">
              <a:latin typeface="Arial Narrow" pitchFamily="34" charset="0"/>
            </a:rPr>
            <a:t>Addictions &amp; Complex Care</a:t>
          </a:r>
        </a:p>
      </dgm:t>
    </dgm:pt>
    <dgm:pt modelId="{06157C00-7C1E-4635-818A-1BF1DDFE206D}" type="parTrans" cxnId="{90DFB9E4-9542-4A0A-9EF2-981DBBED9A55}">
      <dgm:prSet/>
      <dgm:spPr/>
      <dgm:t>
        <a:bodyPr/>
        <a:lstStyle/>
        <a:p>
          <a:endParaRPr lang="en-US"/>
        </a:p>
      </dgm:t>
    </dgm:pt>
    <dgm:pt modelId="{76585244-3072-4456-851A-F76DEB8ABECF}" type="sibTrans" cxnId="{90DFB9E4-9542-4A0A-9EF2-981DBBED9A55}">
      <dgm:prSet/>
      <dgm:spPr/>
      <dgm:t>
        <a:bodyPr/>
        <a:lstStyle/>
        <a:p>
          <a:endParaRPr lang="en-US" dirty="0"/>
        </a:p>
      </dgm:t>
    </dgm:pt>
    <dgm:pt modelId="{CC5668C3-4BF9-4306-8F1A-D56E1BC66C90}">
      <dgm:prSet phldrT="[Text]">
        <dgm:style>
          <a:lnRef idx="2">
            <a:schemeClr val="accent5"/>
          </a:lnRef>
          <a:fillRef idx="1">
            <a:schemeClr val="lt1"/>
          </a:fillRef>
          <a:effectRef idx="0">
            <a:schemeClr val="accent5"/>
          </a:effectRef>
          <a:fontRef idx="minor">
            <a:schemeClr val="dk1"/>
          </a:fontRef>
        </dgm:style>
      </dgm:prSet>
      <dgm:spPr/>
      <dgm:t>
        <a:bodyPr/>
        <a:lstStyle/>
        <a:p>
          <a:r>
            <a:rPr lang="en-US" b="1" dirty="0">
              <a:latin typeface="Arial Narrow" pitchFamily="34" charset="0"/>
            </a:rPr>
            <a:t>Equity &amp;           Social Inclusion</a:t>
          </a:r>
        </a:p>
      </dgm:t>
    </dgm:pt>
    <dgm:pt modelId="{3A9C1D8F-462B-4BFD-BFFB-234B698C1A9D}" type="parTrans" cxnId="{7DEB842D-4AA0-47EA-8292-90E27265877F}">
      <dgm:prSet/>
      <dgm:spPr/>
      <dgm:t>
        <a:bodyPr/>
        <a:lstStyle/>
        <a:p>
          <a:endParaRPr lang="en-US"/>
        </a:p>
      </dgm:t>
    </dgm:pt>
    <dgm:pt modelId="{E9511A88-EBC7-4047-A798-86775C0628F2}" type="sibTrans" cxnId="{7DEB842D-4AA0-47EA-8292-90E27265877F}">
      <dgm:prSet/>
      <dgm:spPr/>
      <dgm:t>
        <a:bodyPr/>
        <a:lstStyle/>
        <a:p>
          <a:endParaRPr lang="en-US" dirty="0"/>
        </a:p>
      </dgm:t>
    </dgm:pt>
    <dgm:pt modelId="{5D284955-3B87-4154-8A24-C2AB083392DB}">
      <dgm:prSet phldrT="[Text]">
        <dgm:style>
          <a:lnRef idx="2">
            <a:schemeClr val="accent5"/>
          </a:lnRef>
          <a:fillRef idx="1">
            <a:schemeClr val="lt1"/>
          </a:fillRef>
          <a:effectRef idx="0">
            <a:schemeClr val="accent5"/>
          </a:effectRef>
          <a:fontRef idx="minor">
            <a:schemeClr val="dk1"/>
          </a:fontRef>
        </dgm:style>
      </dgm:prSet>
      <dgm:spPr/>
      <dgm:t>
        <a:bodyPr/>
        <a:lstStyle/>
        <a:p>
          <a:r>
            <a:rPr lang="en-US" b="1" dirty="0">
              <a:latin typeface="Arial Narrow" pitchFamily="34" charset="0"/>
            </a:rPr>
            <a:t>Criminal Justice</a:t>
          </a:r>
        </a:p>
      </dgm:t>
    </dgm:pt>
    <dgm:pt modelId="{41ADEA05-D188-4117-BDCF-654F8C3E92A7}" type="parTrans" cxnId="{034F147C-0133-4DFA-AB95-983B5DFCCD38}">
      <dgm:prSet/>
      <dgm:spPr/>
      <dgm:t>
        <a:bodyPr/>
        <a:lstStyle/>
        <a:p>
          <a:endParaRPr lang="en-US"/>
        </a:p>
      </dgm:t>
    </dgm:pt>
    <dgm:pt modelId="{0CE08450-FA05-4206-8424-965AA23A88CA}" type="sibTrans" cxnId="{034F147C-0133-4DFA-AB95-983B5DFCCD38}">
      <dgm:prSet/>
      <dgm:spPr/>
      <dgm:t>
        <a:bodyPr/>
        <a:lstStyle/>
        <a:p>
          <a:endParaRPr lang="en-US" dirty="0"/>
        </a:p>
      </dgm:t>
    </dgm:pt>
    <dgm:pt modelId="{653F42FB-1537-47F6-BD28-1B2A5509A50F}">
      <dgm:prSet phldrT="[Text]">
        <dgm:style>
          <a:lnRef idx="2">
            <a:schemeClr val="accent5"/>
          </a:lnRef>
          <a:fillRef idx="1">
            <a:schemeClr val="lt1"/>
          </a:fillRef>
          <a:effectRef idx="0">
            <a:schemeClr val="accent5"/>
          </a:effectRef>
          <a:fontRef idx="minor">
            <a:schemeClr val="dk1"/>
          </a:fontRef>
        </dgm:style>
      </dgm:prSet>
      <dgm:spPr/>
      <dgm:t>
        <a:bodyPr/>
        <a:lstStyle/>
        <a:p>
          <a:r>
            <a:rPr lang="en-US" b="1" dirty="0">
              <a:latin typeface="Arial Narrow" pitchFamily="34" charset="0"/>
            </a:rPr>
            <a:t>Health Promotion Across the Lifespan</a:t>
          </a:r>
        </a:p>
      </dgm:t>
    </dgm:pt>
    <dgm:pt modelId="{49285D52-0FD2-4711-922B-242E8CEB0CFC}" type="parTrans" cxnId="{03C7D3A4-BCF9-41F4-86B4-C52AAE4E1628}">
      <dgm:prSet/>
      <dgm:spPr/>
      <dgm:t>
        <a:bodyPr/>
        <a:lstStyle/>
        <a:p>
          <a:endParaRPr lang="en-US"/>
        </a:p>
      </dgm:t>
    </dgm:pt>
    <dgm:pt modelId="{D492A0BE-E1F4-4F43-AFC9-241C185D95DD}" type="sibTrans" cxnId="{03C7D3A4-BCF9-41F4-86B4-C52AAE4E1628}">
      <dgm:prSet/>
      <dgm:spPr/>
      <dgm:t>
        <a:bodyPr/>
        <a:lstStyle/>
        <a:p>
          <a:endParaRPr lang="en-US" dirty="0"/>
        </a:p>
      </dgm:t>
    </dgm:pt>
    <dgm:pt modelId="{614E5F3B-EC65-49A2-9C80-C57479862638}">
      <dgm:prSet phldrT="[Text]">
        <dgm:style>
          <a:lnRef idx="2">
            <a:schemeClr val="accent5"/>
          </a:lnRef>
          <a:fillRef idx="1">
            <a:schemeClr val="lt1"/>
          </a:fillRef>
          <a:effectRef idx="0">
            <a:schemeClr val="accent5"/>
          </a:effectRef>
          <a:fontRef idx="minor">
            <a:schemeClr val="dk1"/>
          </a:fontRef>
        </dgm:style>
      </dgm:prSet>
      <dgm:spPr/>
      <dgm:t>
        <a:bodyPr/>
        <a:lstStyle/>
        <a:p>
          <a:r>
            <a:rPr lang="en-US" b="1" dirty="0">
              <a:latin typeface="Arial Narrow" pitchFamily="34" charset="0"/>
            </a:rPr>
            <a:t>Housing, Employment &amp; Social Determinants of Health</a:t>
          </a:r>
        </a:p>
      </dgm:t>
    </dgm:pt>
    <dgm:pt modelId="{18318942-C7E8-4D64-975B-A0FA1A1E24E1}" type="parTrans" cxnId="{7BDCCA2C-748D-4778-8D27-06BF4A294000}">
      <dgm:prSet/>
      <dgm:spPr/>
      <dgm:t>
        <a:bodyPr/>
        <a:lstStyle/>
        <a:p>
          <a:endParaRPr lang="en-CA"/>
        </a:p>
      </dgm:t>
    </dgm:pt>
    <dgm:pt modelId="{B357A94A-1EC9-4AF2-AC9F-4AA8025E51B9}" type="sibTrans" cxnId="{7BDCCA2C-748D-4778-8D27-06BF4A294000}">
      <dgm:prSet/>
      <dgm:spPr/>
      <dgm:t>
        <a:bodyPr/>
        <a:lstStyle/>
        <a:p>
          <a:endParaRPr lang="en-CA"/>
        </a:p>
      </dgm:t>
    </dgm:pt>
    <dgm:pt modelId="{08AE0DFE-E7FB-4737-84B4-47ED1334B208}" type="pres">
      <dgm:prSet presAssocID="{2C803A9D-5EC5-4C0C-AA5A-C9CD9FE30341}" presName="cycle" presStyleCnt="0">
        <dgm:presLayoutVars>
          <dgm:dir/>
          <dgm:resizeHandles val="exact"/>
        </dgm:presLayoutVars>
      </dgm:prSet>
      <dgm:spPr/>
    </dgm:pt>
    <dgm:pt modelId="{F93234E1-A726-4237-9784-BAC02610FC4D}" type="pres">
      <dgm:prSet presAssocID="{4E03D0F0-4DE2-44C1-A16F-171F9288B7D9}" presName="node" presStyleLbl="node1" presStyleIdx="0" presStyleCnt="6">
        <dgm:presLayoutVars>
          <dgm:bulletEnabled val="1"/>
        </dgm:presLayoutVars>
      </dgm:prSet>
      <dgm:spPr/>
    </dgm:pt>
    <dgm:pt modelId="{41D7C624-6D55-4E5B-9506-F98F7936670E}" type="pres">
      <dgm:prSet presAssocID="{4E03D0F0-4DE2-44C1-A16F-171F9288B7D9}" presName="spNode" presStyleCnt="0"/>
      <dgm:spPr/>
    </dgm:pt>
    <dgm:pt modelId="{DE2F102B-2AE1-487A-81B5-876FE9F16C6D}" type="pres">
      <dgm:prSet presAssocID="{268B2BFA-7349-42B5-AAF4-538B904FE952}" presName="sibTrans" presStyleLbl="sibTrans1D1" presStyleIdx="0" presStyleCnt="6"/>
      <dgm:spPr/>
    </dgm:pt>
    <dgm:pt modelId="{CC1FD9C6-D123-4E7A-B2DE-FA42E3F31E6B}" type="pres">
      <dgm:prSet presAssocID="{C23428DA-A2F3-44D1-880C-5FDD84ABE031}" presName="node" presStyleLbl="node1" presStyleIdx="1" presStyleCnt="6">
        <dgm:presLayoutVars>
          <dgm:bulletEnabled val="1"/>
        </dgm:presLayoutVars>
      </dgm:prSet>
      <dgm:spPr/>
    </dgm:pt>
    <dgm:pt modelId="{1D4118BF-AD78-4EC8-869B-00F7CEE9F2AD}" type="pres">
      <dgm:prSet presAssocID="{C23428DA-A2F3-44D1-880C-5FDD84ABE031}" presName="spNode" presStyleCnt="0"/>
      <dgm:spPr/>
    </dgm:pt>
    <dgm:pt modelId="{2DF758E6-6BDF-4ABD-A031-2B4F4CC964D1}" type="pres">
      <dgm:prSet presAssocID="{76585244-3072-4456-851A-F76DEB8ABECF}" presName="sibTrans" presStyleLbl="sibTrans1D1" presStyleIdx="1" presStyleCnt="6"/>
      <dgm:spPr/>
    </dgm:pt>
    <dgm:pt modelId="{CED6D273-1A2A-4694-8AC5-95D1F147DCED}" type="pres">
      <dgm:prSet presAssocID="{614E5F3B-EC65-49A2-9C80-C57479862638}" presName="node" presStyleLbl="node1" presStyleIdx="2" presStyleCnt="6">
        <dgm:presLayoutVars>
          <dgm:bulletEnabled val="1"/>
        </dgm:presLayoutVars>
      </dgm:prSet>
      <dgm:spPr/>
    </dgm:pt>
    <dgm:pt modelId="{0539379E-0973-435F-A5D7-5945DD4FD47A}" type="pres">
      <dgm:prSet presAssocID="{614E5F3B-EC65-49A2-9C80-C57479862638}" presName="spNode" presStyleCnt="0"/>
      <dgm:spPr/>
    </dgm:pt>
    <dgm:pt modelId="{C728DEED-9C06-4088-98B8-CD1D7B7AA490}" type="pres">
      <dgm:prSet presAssocID="{B357A94A-1EC9-4AF2-AC9F-4AA8025E51B9}" presName="sibTrans" presStyleLbl="sibTrans1D1" presStyleIdx="2" presStyleCnt="6"/>
      <dgm:spPr/>
    </dgm:pt>
    <dgm:pt modelId="{B7CC7E72-494D-47AA-ABF2-6FB9F212B119}" type="pres">
      <dgm:prSet presAssocID="{CC5668C3-4BF9-4306-8F1A-D56E1BC66C90}" presName="node" presStyleLbl="node1" presStyleIdx="3" presStyleCnt="6">
        <dgm:presLayoutVars>
          <dgm:bulletEnabled val="1"/>
        </dgm:presLayoutVars>
      </dgm:prSet>
      <dgm:spPr/>
    </dgm:pt>
    <dgm:pt modelId="{7315307A-38B6-4747-8058-12E71133EE4D}" type="pres">
      <dgm:prSet presAssocID="{CC5668C3-4BF9-4306-8F1A-D56E1BC66C90}" presName="spNode" presStyleCnt="0"/>
      <dgm:spPr/>
    </dgm:pt>
    <dgm:pt modelId="{6970394C-498F-4ED2-AE01-46D2739F74A7}" type="pres">
      <dgm:prSet presAssocID="{E9511A88-EBC7-4047-A798-86775C0628F2}" presName="sibTrans" presStyleLbl="sibTrans1D1" presStyleIdx="3" presStyleCnt="6"/>
      <dgm:spPr/>
    </dgm:pt>
    <dgm:pt modelId="{69E1FCCF-F0E2-4665-9F7E-09764E15F9F8}" type="pres">
      <dgm:prSet presAssocID="{5D284955-3B87-4154-8A24-C2AB083392DB}" presName="node" presStyleLbl="node1" presStyleIdx="4" presStyleCnt="6">
        <dgm:presLayoutVars>
          <dgm:bulletEnabled val="1"/>
        </dgm:presLayoutVars>
      </dgm:prSet>
      <dgm:spPr/>
    </dgm:pt>
    <dgm:pt modelId="{C3D8F57B-7D03-4312-82DD-51051679D20F}" type="pres">
      <dgm:prSet presAssocID="{5D284955-3B87-4154-8A24-C2AB083392DB}" presName="spNode" presStyleCnt="0"/>
      <dgm:spPr/>
    </dgm:pt>
    <dgm:pt modelId="{FE75F67B-D5C7-4DDB-BDFC-53F61EDEC853}" type="pres">
      <dgm:prSet presAssocID="{0CE08450-FA05-4206-8424-965AA23A88CA}" presName="sibTrans" presStyleLbl="sibTrans1D1" presStyleIdx="4" presStyleCnt="6"/>
      <dgm:spPr/>
    </dgm:pt>
    <dgm:pt modelId="{015C6401-330B-4889-8AB0-A61BA88C4E6E}" type="pres">
      <dgm:prSet presAssocID="{653F42FB-1537-47F6-BD28-1B2A5509A50F}" presName="node" presStyleLbl="node1" presStyleIdx="5" presStyleCnt="6">
        <dgm:presLayoutVars>
          <dgm:bulletEnabled val="1"/>
        </dgm:presLayoutVars>
      </dgm:prSet>
      <dgm:spPr/>
    </dgm:pt>
    <dgm:pt modelId="{3354B8FF-9B69-4671-ADEC-7255CD5DDE51}" type="pres">
      <dgm:prSet presAssocID="{653F42FB-1537-47F6-BD28-1B2A5509A50F}" presName="spNode" presStyleCnt="0"/>
      <dgm:spPr/>
    </dgm:pt>
    <dgm:pt modelId="{B478419B-DEE9-42E6-9A76-1E309AD8B78A}" type="pres">
      <dgm:prSet presAssocID="{D492A0BE-E1F4-4F43-AFC9-241C185D95DD}" presName="sibTrans" presStyleLbl="sibTrans1D1" presStyleIdx="5" presStyleCnt="6"/>
      <dgm:spPr/>
    </dgm:pt>
  </dgm:ptLst>
  <dgm:cxnLst>
    <dgm:cxn modelId="{7BDCCA2C-748D-4778-8D27-06BF4A294000}" srcId="{2C803A9D-5EC5-4C0C-AA5A-C9CD9FE30341}" destId="{614E5F3B-EC65-49A2-9C80-C57479862638}" srcOrd="2" destOrd="0" parTransId="{18318942-C7E8-4D64-975B-A0FA1A1E24E1}" sibTransId="{B357A94A-1EC9-4AF2-AC9F-4AA8025E51B9}"/>
    <dgm:cxn modelId="{7DEB842D-4AA0-47EA-8292-90E27265877F}" srcId="{2C803A9D-5EC5-4C0C-AA5A-C9CD9FE30341}" destId="{CC5668C3-4BF9-4306-8F1A-D56E1BC66C90}" srcOrd="3" destOrd="0" parTransId="{3A9C1D8F-462B-4BFD-BFFB-234B698C1A9D}" sibTransId="{E9511A88-EBC7-4047-A798-86775C0628F2}"/>
    <dgm:cxn modelId="{4F16E639-9DAA-49F4-9528-CD11E091066A}" type="presOf" srcId="{B357A94A-1EC9-4AF2-AC9F-4AA8025E51B9}" destId="{C728DEED-9C06-4088-98B8-CD1D7B7AA490}" srcOrd="0" destOrd="0" presId="urn:microsoft.com/office/officeart/2005/8/layout/cycle5"/>
    <dgm:cxn modelId="{5037DA60-F164-4B67-A834-1707C8C28125}" type="presOf" srcId="{E9511A88-EBC7-4047-A798-86775C0628F2}" destId="{6970394C-498F-4ED2-AE01-46D2739F74A7}" srcOrd="0" destOrd="0" presId="urn:microsoft.com/office/officeart/2005/8/layout/cycle5"/>
    <dgm:cxn modelId="{AD302864-F9B3-4E5F-9207-52B15887FBDA}" type="presOf" srcId="{4E03D0F0-4DE2-44C1-A16F-171F9288B7D9}" destId="{F93234E1-A726-4237-9784-BAC02610FC4D}" srcOrd="0" destOrd="0" presId="urn:microsoft.com/office/officeart/2005/8/layout/cycle5"/>
    <dgm:cxn modelId="{034F147C-0133-4DFA-AB95-983B5DFCCD38}" srcId="{2C803A9D-5EC5-4C0C-AA5A-C9CD9FE30341}" destId="{5D284955-3B87-4154-8A24-C2AB083392DB}" srcOrd="4" destOrd="0" parTransId="{41ADEA05-D188-4117-BDCF-654F8C3E92A7}" sibTransId="{0CE08450-FA05-4206-8424-965AA23A88CA}"/>
    <dgm:cxn modelId="{FB3E4282-6C2F-4FD7-8B0A-3B3FEC7BC6EC}" srcId="{2C803A9D-5EC5-4C0C-AA5A-C9CD9FE30341}" destId="{4E03D0F0-4DE2-44C1-A16F-171F9288B7D9}" srcOrd="0" destOrd="0" parTransId="{9BCF8EFE-FD8A-424F-A74F-71FCE001972B}" sibTransId="{268B2BFA-7349-42B5-AAF4-538B904FE952}"/>
    <dgm:cxn modelId="{B1B3F994-D98F-4D33-905D-8DC57033543A}" type="presOf" srcId="{D492A0BE-E1F4-4F43-AFC9-241C185D95DD}" destId="{B478419B-DEE9-42E6-9A76-1E309AD8B78A}" srcOrd="0" destOrd="0" presId="urn:microsoft.com/office/officeart/2005/8/layout/cycle5"/>
    <dgm:cxn modelId="{2988EB98-325F-4C10-8A54-925B538B3515}" type="presOf" srcId="{76585244-3072-4456-851A-F76DEB8ABECF}" destId="{2DF758E6-6BDF-4ABD-A031-2B4F4CC964D1}" srcOrd="0" destOrd="0" presId="urn:microsoft.com/office/officeart/2005/8/layout/cycle5"/>
    <dgm:cxn modelId="{224F359E-AF65-47B4-A6BD-F87E522CFE8B}" type="presOf" srcId="{C23428DA-A2F3-44D1-880C-5FDD84ABE031}" destId="{CC1FD9C6-D123-4E7A-B2DE-FA42E3F31E6B}" srcOrd="0" destOrd="0" presId="urn:microsoft.com/office/officeart/2005/8/layout/cycle5"/>
    <dgm:cxn modelId="{03C7D3A4-BCF9-41F4-86B4-C52AAE4E1628}" srcId="{2C803A9D-5EC5-4C0C-AA5A-C9CD9FE30341}" destId="{653F42FB-1537-47F6-BD28-1B2A5509A50F}" srcOrd="5" destOrd="0" parTransId="{49285D52-0FD2-4711-922B-242E8CEB0CFC}" sibTransId="{D492A0BE-E1F4-4F43-AFC9-241C185D95DD}"/>
    <dgm:cxn modelId="{DFDE9CA7-E2D3-4D45-A49B-65F840B901F0}" type="presOf" srcId="{CC5668C3-4BF9-4306-8F1A-D56E1BC66C90}" destId="{B7CC7E72-494D-47AA-ABF2-6FB9F212B119}" srcOrd="0" destOrd="0" presId="urn:microsoft.com/office/officeart/2005/8/layout/cycle5"/>
    <dgm:cxn modelId="{9B29D2B1-BB7E-4028-BC8C-C0A971543C67}" type="presOf" srcId="{614E5F3B-EC65-49A2-9C80-C57479862638}" destId="{CED6D273-1A2A-4694-8AC5-95D1F147DCED}" srcOrd="0" destOrd="0" presId="urn:microsoft.com/office/officeart/2005/8/layout/cycle5"/>
    <dgm:cxn modelId="{E372A4C6-7BA3-4B7B-B64E-B14BEF88BDC3}" type="presOf" srcId="{5D284955-3B87-4154-8A24-C2AB083392DB}" destId="{69E1FCCF-F0E2-4665-9F7E-09764E15F9F8}" srcOrd="0" destOrd="0" presId="urn:microsoft.com/office/officeart/2005/8/layout/cycle5"/>
    <dgm:cxn modelId="{FAC7E5D8-FE04-439B-8722-00A73C0E0150}" type="presOf" srcId="{653F42FB-1537-47F6-BD28-1B2A5509A50F}" destId="{015C6401-330B-4889-8AB0-A61BA88C4E6E}" srcOrd="0" destOrd="0" presId="urn:microsoft.com/office/officeart/2005/8/layout/cycle5"/>
    <dgm:cxn modelId="{039D5CD9-1153-47FF-AB3F-726EE2B5FDDF}" type="presOf" srcId="{0CE08450-FA05-4206-8424-965AA23A88CA}" destId="{FE75F67B-D5C7-4DDB-BDFC-53F61EDEC853}" srcOrd="0" destOrd="0" presId="urn:microsoft.com/office/officeart/2005/8/layout/cycle5"/>
    <dgm:cxn modelId="{90DFB9E4-9542-4A0A-9EF2-981DBBED9A55}" srcId="{2C803A9D-5EC5-4C0C-AA5A-C9CD9FE30341}" destId="{C23428DA-A2F3-44D1-880C-5FDD84ABE031}" srcOrd="1" destOrd="0" parTransId="{06157C00-7C1E-4635-818A-1BF1DDFE206D}" sibTransId="{76585244-3072-4456-851A-F76DEB8ABECF}"/>
    <dgm:cxn modelId="{EFB7E8ED-7A9B-4C58-852A-2AB9958F415A}" type="presOf" srcId="{2C803A9D-5EC5-4C0C-AA5A-C9CD9FE30341}" destId="{08AE0DFE-E7FB-4737-84B4-47ED1334B208}" srcOrd="0" destOrd="0" presId="urn:microsoft.com/office/officeart/2005/8/layout/cycle5"/>
    <dgm:cxn modelId="{1E529AEE-2AEC-4623-AB62-5FFBDC403FBE}" type="presOf" srcId="{268B2BFA-7349-42B5-AAF4-538B904FE952}" destId="{DE2F102B-2AE1-487A-81B5-876FE9F16C6D}" srcOrd="0" destOrd="0" presId="urn:microsoft.com/office/officeart/2005/8/layout/cycle5"/>
    <dgm:cxn modelId="{49184942-543C-4A2F-99EF-1CC07E654C7B}" type="presParOf" srcId="{08AE0DFE-E7FB-4737-84B4-47ED1334B208}" destId="{F93234E1-A726-4237-9784-BAC02610FC4D}" srcOrd="0" destOrd="0" presId="urn:microsoft.com/office/officeart/2005/8/layout/cycle5"/>
    <dgm:cxn modelId="{373CA0BC-0D6D-4A53-B1B5-3ABBDCB02364}" type="presParOf" srcId="{08AE0DFE-E7FB-4737-84B4-47ED1334B208}" destId="{41D7C624-6D55-4E5B-9506-F98F7936670E}" srcOrd="1" destOrd="0" presId="urn:microsoft.com/office/officeart/2005/8/layout/cycle5"/>
    <dgm:cxn modelId="{EE87D045-BDA8-4269-B272-72C4762B8213}" type="presParOf" srcId="{08AE0DFE-E7FB-4737-84B4-47ED1334B208}" destId="{DE2F102B-2AE1-487A-81B5-876FE9F16C6D}" srcOrd="2" destOrd="0" presId="urn:microsoft.com/office/officeart/2005/8/layout/cycle5"/>
    <dgm:cxn modelId="{0EAE4F1F-DB6A-4BDE-AC5D-B8DBE1BF2C72}" type="presParOf" srcId="{08AE0DFE-E7FB-4737-84B4-47ED1334B208}" destId="{CC1FD9C6-D123-4E7A-B2DE-FA42E3F31E6B}" srcOrd="3" destOrd="0" presId="urn:microsoft.com/office/officeart/2005/8/layout/cycle5"/>
    <dgm:cxn modelId="{425A98B9-BCD4-4C40-89BA-7EFC445289E9}" type="presParOf" srcId="{08AE0DFE-E7FB-4737-84B4-47ED1334B208}" destId="{1D4118BF-AD78-4EC8-869B-00F7CEE9F2AD}" srcOrd="4" destOrd="0" presId="urn:microsoft.com/office/officeart/2005/8/layout/cycle5"/>
    <dgm:cxn modelId="{B164B4F9-7228-4937-B920-D4EBEF43EB4A}" type="presParOf" srcId="{08AE0DFE-E7FB-4737-84B4-47ED1334B208}" destId="{2DF758E6-6BDF-4ABD-A031-2B4F4CC964D1}" srcOrd="5" destOrd="0" presId="urn:microsoft.com/office/officeart/2005/8/layout/cycle5"/>
    <dgm:cxn modelId="{729EE7DB-9C72-46A7-881A-AABFBEB64C66}" type="presParOf" srcId="{08AE0DFE-E7FB-4737-84B4-47ED1334B208}" destId="{CED6D273-1A2A-4694-8AC5-95D1F147DCED}" srcOrd="6" destOrd="0" presId="urn:microsoft.com/office/officeart/2005/8/layout/cycle5"/>
    <dgm:cxn modelId="{ED954A57-CD49-4200-9171-91636E21CA63}" type="presParOf" srcId="{08AE0DFE-E7FB-4737-84B4-47ED1334B208}" destId="{0539379E-0973-435F-A5D7-5945DD4FD47A}" srcOrd="7" destOrd="0" presId="urn:microsoft.com/office/officeart/2005/8/layout/cycle5"/>
    <dgm:cxn modelId="{FC289EEB-F20C-467C-ACEA-B6AC45D1C654}" type="presParOf" srcId="{08AE0DFE-E7FB-4737-84B4-47ED1334B208}" destId="{C728DEED-9C06-4088-98B8-CD1D7B7AA490}" srcOrd="8" destOrd="0" presId="urn:microsoft.com/office/officeart/2005/8/layout/cycle5"/>
    <dgm:cxn modelId="{C6B767E2-4BEF-4D3B-995C-7506DA1C084E}" type="presParOf" srcId="{08AE0DFE-E7FB-4737-84B4-47ED1334B208}" destId="{B7CC7E72-494D-47AA-ABF2-6FB9F212B119}" srcOrd="9" destOrd="0" presId="urn:microsoft.com/office/officeart/2005/8/layout/cycle5"/>
    <dgm:cxn modelId="{EDA1CE31-0C90-475B-95AB-7146D657B931}" type="presParOf" srcId="{08AE0DFE-E7FB-4737-84B4-47ED1334B208}" destId="{7315307A-38B6-4747-8058-12E71133EE4D}" srcOrd="10" destOrd="0" presId="urn:microsoft.com/office/officeart/2005/8/layout/cycle5"/>
    <dgm:cxn modelId="{CE5B2474-3C61-4313-9590-3DE19DF0F29A}" type="presParOf" srcId="{08AE0DFE-E7FB-4737-84B4-47ED1334B208}" destId="{6970394C-498F-4ED2-AE01-46D2739F74A7}" srcOrd="11" destOrd="0" presId="urn:microsoft.com/office/officeart/2005/8/layout/cycle5"/>
    <dgm:cxn modelId="{7BD366C2-7986-4298-B315-B2DDA3DB1FF0}" type="presParOf" srcId="{08AE0DFE-E7FB-4737-84B4-47ED1334B208}" destId="{69E1FCCF-F0E2-4665-9F7E-09764E15F9F8}" srcOrd="12" destOrd="0" presId="urn:microsoft.com/office/officeart/2005/8/layout/cycle5"/>
    <dgm:cxn modelId="{86003BC7-413A-4A6A-9F37-394FE97F2C72}" type="presParOf" srcId="{08AE0DFE-E7FB-4737-84B4-47ED1334B208}" destId="{C3D8F57B-7D03-4312-82DD-51051679D20F}" srcOrd="13" destOrd="0" presId="urn:microsoft.com/office/officeart/2005/8/layout/cycle5"/>
    <dgm:cxn modelId="{50E8E732-6AE3-4883-A349-BE533AF5431B}" type="presParOf" srcId="{08AE0DFE-E7FB-4737-84B4-47ED1334B208}" destId="{FE75F67B-D5C7-4DDB-BDFC-53F61EDEC853}" srcOrd="14" destOrd="0" presId="urn:microsoft.com/office/officeart/2005/8/layout/cycle5"/>
    <dgm:cxn modelId="{1F5AEC29-6BC1-41C6-BA09-AD67227CA3CB}" type="presParOf" srcId="{08AE0DFE-E7FB-4737-84B4-47ED1334B208}" destId="{015C6401-330B-4889-8AB0-A61BA88C4E6E}" srcOrd="15" destOrd="0" presId="urn:microsoft.com/office/officeart/2005/8/layout/cycle5"/>
    <dgm:cxn modelId="{020F10CF-C196-4387-95F6-250DC2D8F14F}" type="presParOf" srcId="{08AE0DFE-E7FB-4737-84B4-47ED1334B208}" destId="{3354B8FF-9B69-4671-ADEC-7255CD5DDE51}" srcOrd="16" destOrd="0" presId="urn:microsoft.com/office/officeart/2005/8/layout/cycle5"/>
    <dgm:cxn modelId="{2CBE7E98-0130-4D9E-AE9B-2102FFD598C5}" type="presParOf" srcId="{08AE0DFE-E7FB-4737-84B4-47ED1334B208}" destId="{B478419B-DEE9-42E6-9A76-1E309AD8B78A}" srcOrd="17" destOrd="0" presId="urn:microsoft.com/office/officeart/2005/8/layout/cycle5"/>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234E1-A726-4237-9784-BAC02610FC4D}">
      <dsp:nvSpPr>
        <dsp:cNvPr id="0" name=""/>
        <dsp:cNvSpPr/>
      </dsp:nvSpPr>
      <dsp:spPr>
        <a:xfrm>
          <a:off x="3986167" y="1273"/>
          <a:ext cx="1405805" cy="913773"/>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Narrow" pitchFamily="34" charset="0"/>
            </a:rPr>
            <a:t>Health Systems Transformation</a:t>
          </a:r>
        </a:p>
      </dsp:txBody>
      <dsp:txXfrm>
        <a:off x="4030774" y="45880"/>
        <a:ext cx="1316591" cy="824559"/>
      </dsp:txXfrm>
    </dsp:sp>
    <dsp:sp modelId="{DE2F102B-2AE1-487A-81B5-876FE9F16C6D}">
      <dsp:nvSpPr>
        <dsp:cNvPr id="0" name=""/>
        <dsp:cNvSpPr/>
      </dsp:nvSpPr>
      <dsp:spPr>
        <a:xfrm>
          <a:off x="2535233" y="458160"/>
          <a:ext cx="4307673" cy="4307673"/>
        </a:xfrm>
        <a:custGeom>
          <a:avLst/>
          <a:gdLst/>
          <a:ahLst/>
          <a:cxnLst/>
          <a:rect l="0" t="0" r="0" b="0"/>
          <a:pathLst>
            <a:path>
              <a:moveTo>
                <a:pt x="3033794" y="187956"/>
              </a:moveTo>
              <a:arcTo wR="2153836" hR="2153836" stAng="17646841" swAng="92466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C1FD9C6-D123-4E7A-B2DE-FA42E3F31E6B}">
      <dsp:nvSpPr>
        <dsp:cNvPr id="0" name=""/>
        <dsp:cNvSpPr/>
      </dsp:nvSpPr>
      <dsp:spPr>
        <a:xfrm>
          <a:off x="5851444" y="1078192"/>
          <a:ext cx="1405805" cy="913773"/>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Narrow" pitchFamily="34" charset="0"/>
            </a:rPr>
            <a:t>Addictions &amp; Complex Care</a:t>
          </a:r>
        </a:p>
      </dsp:txBody>
      <dsp:txXfrm>
        <a:off x="5896051" y="1122799"/>
        <a:ext cx="1316591" cy="824559"/>
      </dsp:txXfrm>
    </dsp:sp>
    <dsp:sp modelId="{2DF758E6-6BDF-4ABD-A031-2B4F4CC964D1}">
      <dsp:nvSpPr>
        <dsp:cNvPr id="0" name=""/>
        <dsp:cNvSpPr/>
      </dsp:nvSpPr>
      <dsp:spPr>
        <a:xfrm>
          <a:off x="2535233" y="458160"/>
          <a:ext cx="4307673" cy="4307673"/>
        </a:xfrm>
        <a:custGeom>
          <a:avLst/>
          <a:gdLst/>
          <a:ahLst/>
          <a:cxnLst/>
          <a:rect l="0" t="0" r="0" b="0"/>
          <a:pathLst>
            <a:path>
              <a:moveTo>
                <a:pt x="4274077" y="1774900"/>
              </a:moveTo>
              <a:arcTo wR="2153836" hR="2153836" stAng="20992014" swAng="121597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D6D273-1A2A-4694-8AC5-95D1F147DCED}">
      <dsp:nvSpPr>
        <dsp:cNvPr id="0" name=""/>
        <dsp:cNvSpPr/>
      </dsp:nvSpPr>
      <dsp:spPr>
        <a:xfrm>
          <a:off x="5851444" y="3232028"/>
          <a:ext cx="1405805" cy="913773"/>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Narrow" pitchFamily="34" charset="0"/>
            </a:rPr>
            <a:t>Housing, Employment &amp; Social Determinants of Health</a:t>
          </a:r>
        </a:p>
      </dsp:txBody>
      <dsp:txXfrm>
        <a:off x="5896051" y="3276635"/>
        <a:ext cx="1316591" cy="824559"/>
      </dsp:txXfrm>
    </dsp:sp>
    <dsp:sp modelId="{C728DEED-9C06-4088-98B8-CD1D7B7AA490}">
      <dsp:nvSpPr>
        <dsp:cNvPr id="0" name=""/>
        <dsp:cNvSpPr/>
      </dsp:nvSpPr>
      <dsp:spPr>
        <a:xfrm>
          <a:off x="2535233" y="458160"/>
          <a:ext cx="4307673" cy="4307673"/>
        </a:xfrm>
        <a:custGeom>
          <a:avLst/>
          <a:gdLst/>
          <a:ahLst/>
          <a:cxnLst/>
          <a:rect l="0" t="0" r="0" b="0"/>
          <a:pathLst>
            <a:path>
              <a:moveTo>
                <a:pt x="3524572" y="3815189"/>
              </a:moveTo>
              <a:arcTo wR="2153836" hR="2153836" stAng="3028495" swAng="92466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7CC7E72-494D-47AA-ABF2-6FB9F212B119}">
      <dsp:nvSpPr>
        <dsp:cNvPr id="0" name=""/>
        <dsp:cNvSpPr/>
      </dsp:nvSpPr>
      <dsp:spPr>
        <a:xfrm>
          <a:off x="3986167" y="4308946"/>
          <a:ext cx="1405805" cy="913773"/>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Narrow" pitchFamily="34" charset="0"/>
            </a:rPr>
            <a:t>Equity &amp;           Social Inclusion</a:t>
          </a:r>
        </a:p>
      </dsp:txBody>
      <dsp:txXfrm>
        <a:off x="4030774" y="4353553"/>
        <a:ext cx="1316591" cy="824559"/>
      </dsp:txXfrm>
    </dsp:sp>
    <dsp:sp modelId="{6970394C-498F-4ED2-AE01-46D2739F74A7}">
      <dsp:nvSpPr>
        <dsp:cNvPr id="0" name=""/>
        <dsp:cNvSpPr/>
      </dsp:nvSpPr>
      <dsp:spPr>
        <a:xfrm>
          <a:off x="2535233" y="458160"/>
          <a:ext cx="4307673" cy="4307673"/>
        </a:xfrm>
        <a:custGeom>
          <a:avLst/>
          <a:gdLst/>
          <a:ahLst/>
          <a:cxnLst/>
          <a:rect l="0" t="0" r="0" b="0"/>
          <a:pathLst>
            <a:path>
              <a:moveTo>
                <a:pt x="1273878" y="4119717"/>
              </a:moveTo>
              <a:arcTo wR="2153836" hR="2153836" stAng="6846841" swAng="92466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9E1FCCF-F0E2-4665-9F7E-09764E15F9F8}">
      <dsp:nvSpPr>
        <dsp:cNvPr id="0" name=""/>
        <dsp:cNvSpPr/>
      </dsp:nvSpPr>
      <dsp:spPr>
        <a:xfrm>
          <a:off x="2120890" y="3232028"/>
          <a:ext cx="1405805" cy="913773"/>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Narrow" pitchFamily="34" charset="0"/>
            </a:rPr>
            <a:t>Criminal Justice</a:t>
          </a:r>
        </a:p>
      </dsp:txBody>
      <dsp:txXfrm>
        <a:off x="2165497" y="3276635"/>
        <a:ext cx="1316591" cy="824559"/>
      </dsp:txXfrm>
    </dsp:sp>
    <dsp:sp modelId="{FE75F67B-D5C7-4DDB-BDFC-53F61EDEC853}">
      <dsp:nvSpPr>
        <dsp:cNvPr id="0" name=""/>
        <dsp:cNvSpPr/>
      </dsp:nvSpPr>
      <dsp:spPr>
        <a:xfrm>
          <a:off x="2535233" y="458160"/>
          <a:ext cx="4307673" cy="4307673"/>
        </a:xfrm>
        <a:custGeom>
          <a:avLst/>
          <a:gdLst/>
          <a:ahLst/>
          <a:cxnLst/>
          <a:rect l="0" t="0" r="0" b="0"/>
          <a:pathLst>
            <a:path>
              <a:moveTo>
                <a:pt x="33596" y="2532772"/>
              </a:moveTo>
              <a:arcTo wR="2153836" hR="2153836" stAng="10192014" swAng="121597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15C6401-330B-4889-8AB0-A61BA88C4E6E}">
      <dsp:nvSpPr>
        <dsp:cNvPr id="0" name=""/>
        <dsp:cNvSpPr/>
      </dsp:nvSpPr>
      <dsp:spPr>
        <a:xfrm>
          <a:off x="2120890" y="1078192"/>
          <a:ext cx="1405805" cy="913773"/>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Narrow" pitchFamily="34" charset="0"/>
            </a:rPr>
            <a:t>Health Promotion Across the Lifespan</a:t>
          </a:r>
        </a:p>
      </dsp:txBody>
      <dsp:txXfrm>
        <a:off x="2165497" y="1122799"/>
        <a:ext cx="1316591" cy="824559"/>
      </dsp:txXfrm>
    </dsp:sp>
    <dsp:sp modelId="{B478419B-DEE9-42E6-9A76-1E309AD8B78A}">
      <dsp:nvSpPr>
        <dsp:cNvPr id="0" name=""/>
        <dsp:cNvSpPr/>
      </dsp:nvSpPr>
      <dsp:spPr>
        <a:xfrm>
          <a:off x="2535233" y="458160"/>
          <a:ext cx="4307673" cy="4307673"/>
        </a:xfrm>
        <a:custGeom>
          <a:avLst/>
          <a:gdLst/>
          <a:ahLst/>
          <a:cxnLst/>
          <a:rect l="0" t="0" r="0" b="0"/>
          <a:pathLst>
            <a:path>
              <a:moveTo>
                <a:pt x="783100" y="492483"/>
              </a:moveTo>
              <a:arcTo wR="2153836" hR="2153836" stAng="13828495" swAng="92466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87" tIns="46244" rIns="92487" bIns="46244" rtlCol="0"/>
          <a:lstStyle>
            <a:lvl1pPr algn="r">
              <a:defRPr sz="1200"/>
            </a:lvl1pPr>
          </a:lstStyle>
          <a:p>
            <a:fld id="{332BCD18-E0B9-0F42-8E33-47A3E1A3AFB1}" type="datetimeFigureOut">
              <a:rPr lang="en-US" smtClean="0"/>
              <a:t>9/18/2018</a:t>
            </a:fld>
            <a:endParaRPr lang="en-US"/>
          </a:p>
        </p:txBody>
      </p:sp>
      <p:sp>
        <p:nvSpPr>
          <p:cNvPr id="4" name="Footer Placeholder 3"/>
          <p:cNvSpPr>
            <a:spLocks noGrp="1"/>
          </p:cNvSpPr>
          <p:nvPr>
            <p:ph type="ftr" sz="quarter" idx="2"/>
          </p:nvPr>
        </p:nvSpPr>
        <p:spPr>
          <a:xfrm>
            <a:off x="0" y="8772669"/>
            <a:ext cx="3011699" cy="461804"/>
          </a:xfrm>
          <a:prstGeom prst="rect">
            <a:avLst/>
          </a:prstGeom>
        </p:spPr>
        <p:txBody>
          <a:bodyPr vert="horz" lIns="92487" tIns="46244" rIns="92487" bIns="46244"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1804"/>
          </a:xfrm>
          <a:prstGeom prst="rect">
            <a:avLst/>
          </a:prstGeom>
        </p:spPr>
        <p:txBody>
          <a:bodyPr vert="horz" lIns="92487" tIns="46244" rIns="92487" bIns="46244" rtlCol="0" anchor="b"/>
          <a:lstStyle>
            <a:lvl1pPr algn="r">
              <a:defRPr sz="1200"/>
            </a:lvl1pPr>
          </a:lstStyle>
          <a:p>
            <a:fld id="{88DB386C-FD01-394A-BDBD-714507794F26}" type="slidenum">
              <a:rPr lang="en-US" smtClean="0"/>
              <a:t>‹#›</a:t>
            </a:fld>
            <a:endParaRPr lang="en-US"/>
          </a:p>
        </p:txBody>
      </p:sp>
    </p:spTree>
    <p:extLst>
      <p:ext uri="{BB962C8B-B14F-4D97-AF65-F5344CB8AC3E}">
        <p14:creationId xmlns:p14="http://schemas.microsoft.com/office/powerpoint/2010/main" val="3881695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2329" cy="463696"/>
          </a:xfrm>
          <a:prstGeom prst="rect">
            <a:avLst/>
          </a:prstGeom>
        </p:spPr>
        <p:txBody>
          <a:bodyPr vert="horz" lIns="90763" tIns="45382" rIns="90763" bIns="45382" rtlCol="0"/>
          <a:lstStyle>
            <a:lvl1pPr algn="l">
              <a:defRPr sz="1200"/>
            </a:lvl1pPr>
          </a:lstStyle>
          <a:p>
            <a:endParaRPr lang="en-CA"/>
          </a:p>
        </p:txBody>
      </p:sp>
      <p:sp>
        <p:nvSpPr>
          <p:cNvPr id="3" name="Date Placeholder 2"/>
          <p:cNvSpPr>
            <a:spLocks noGrp="1"/>
          </p:cNvSpPr>
          <p:nvPr>
            <p:ph type="dt" idx="1"/>
          </p:nvPr>
        </p:nvSpPr>
        <p:spPr>
          <a:xfrm>
            <a:off x="3936173" y="1"/>
            <a:ext cx="3012329" cy="463696"/>
          </a:xfrm>
          <a:prstGeom prst="rect">
            <a:avLst/>
          </a:prstGeom>
        </p:spPr>
        <p:txBody>
          <a:bodyPr vert="horz" lIns="90763" tIns="45382" rIns="90763" bIns="45382" rtlCol="0"/>
          <a:lstStyle>
            <a:lvl1pPr algn="r">
              <a:defRPr sz="1200"/>
            </a:lvl1pPr>
          </a:lstStyle>
          <a:p>
            <a:fld id="{CAFCC184-97D8-453F-A9C0-2B0F81FA901E}" type="datetimeFigureOut">
              <a:rPr lang="en-CA" smtClean="0"/>
              <a:t>2018-09-18</a:t>
            </a:fld>
            <a:endParaRPr lang="en-CA"/>
          </a:p>
        </p:txBody>
      </p:sp>
      <p:sp>
        <p:nvSpPr>
          <p:cNvPr id="4" name="Slide Image Placeholder 3"/>
          <p:cNvSpPr>
            <a:spLocks noGrp="1" noRot="1" noChangeAspect="1"/>
          </p:cNvSpPr>
          <p:nvPr>
            <p:ph type="sldImg" idx="2"/>
          </p:nvPr>
        </p:nvSpPr>
        <p:spPr>
          <a:xfrm>
            <a:off x="1398588" y="1154113"/>
            <a:ext cx="4152900" cy="3116262"/>
          </a:xfrm>
          <a:prstGeom prst="rect">
            <a:avLst/>
          </a:prstGeom>
          <a:noFill/>
          <a:ln w="12700">
            <a:solidFill>
              <a:prstClr val="black"/>
            </a:solidFill>
          </a:ln>
        </p:spPr>
        <p:txBody>
          <a:bodyPr vert="horz" lIns="90763" tIns="45382" rIns="90763" bIns="45382" rtlCol="0" anchor="ctr"/>
          <a:lstStyle/>
          <a:p>
            <a:endParaRPr lang="en-CA"/>
          </a:p>
        </p:txBody>
      </p:sp>
      <p:sp>
        <p:nvSpPr>
          <p:cNvPr id="5" name="Notes Placeholder 4"/>
          <p:cNvSpPr>
            <a:spLocks noGrp="1"/>
          </p:cNvSpPr>
          <p:nvPr>
            <p:ph type="body" sz="quarter" idx="3"/>
          </p:nvPr>
        </p:nvSpPr>
        <p:spPr>
          <a:xfrm>
            <a:off x="695637" y="4444546"/>
            <a:ext cx="5558801" cy="3637020"/>
          </a:xfrm>
          <a:prstGeom prst="rect">
            <a:avLst/>
          </a:prstGeom>
        </p:spPr>
        <p:txBody>
          <a:bodyPr vert="horz" lIns="90763" tIns="45382" rIns="90763" bIns="453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2379"/>
            <a:ext cx="3012329" cy="463696"/>
          </a:xfrm>
          <a:prstGeom prst="rect">
            <a:avLst/>
          </a:prstGeom>
        </p:spPr>
        <p:txBody>
          <a:bodyPr vert="horz" lIns="90763" tIns="45382" rIns="90763" bIns="45382" rtlCol="0" anchor="b"/>
          <a:lstStyle>
            <a:lvl1pPr algn="l">
              <a:defRPr sz="1200"/>
            </a:lvl1pPr>
          </a:lstStyle>
          <a:p>
            <a:endParaRPr lang="en-CA"/>
          </a:p>
        </p:txBody>
      </p:sp>
      <p:sp>
        <p:nvSpPr>
          <p:cNvPr id="7" name="Slide Number Placeholder 6"/>
          <p:cNvSpPr>
            <a:spLocks noGrp="1"/>
          </p:cNvSpPr>
          <p:nvPr>
            <p:ph type="sldNum" sz="quarter" idx="5"/>
          </p:nvPr>
        </p:nvSpPr>
        <p:spPr>
          <a:xfrm>
            <a:off x="3936173" y="8772379"/>
            <a:ext cx="3012329" cy="463696"/>
          </a:xfrm>
          <a:prstGeom prst="rect">
            <a:avLst/>
          </a:prstGeom>
        </p:spPr>
        <p:txBody>
          <a:bodyPr vert="horz" lIns="90763" tIns="45382" rIns="90763" bIns="45382" rtlCol="0" anchor="b"/>
          <a:lstStyle>
            <a:lvl1pPr algn="r">
              <a:defRPr sz="1200"/>
            </a:lvl1pPr>
          </a:lstStyle>
          <a:p>
            <a:fld id="{39BBFD34-CDF2-437B-B283-86DF6A1785E2}" type="slidenum">
              <a:rPr lang="en-CA" smtClean="0"/>
              <a:t>‹#›</a:t>
            </a:fld>
            <a:endParaRPr lang="en-CA"/>
          </a:p>
        </p:txBody>
      </p:sp>
    </p:spTree>
    <p:extLst>
      <p:ext uri="{BB962C8B-B14F-4D97-AF65-F5344CB8AC3E}">
        <p14:creationId xmlns:p14="http://schemas.microsoft.com/office/powerpoint/2010/main" val="3505025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3011488" y="869950"/>
            <a:ext cx="3133725" cy="2351088"/>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600" dirty="0">
              <a:latin typeface="Arial" pitchFamily="34" charset="0"/>
              <a:ea typeface="ＭＳ Ｐゴシック" pitchFamily="34" charset="-128"/>
            </a:endParaRPr>
          </a:p>
        </p:txBody>
      </p:sp>
      <p:sp>
        <p:nvSpPr>
          <p:cNvPr id="51204" name="Slide Number Placeholder 3"/>
          <p:cNvSpPr>
            <a:spLocks noGrp="1"/>
          </p:cNvSpPr>
          <p:nvPr>
            <p:ph type="sldNum" sz="quarter" idx="5"/>
          </p:nvPr>
        </p:nvSpPr>
        <p:spPr bwMode="auto">
          <a:noFill/>
          <a:ln>
            <a:miter lim="800000"/>
            <a:headEnd/>
            <a:tailEnd/>
          </a:ln>
        </p:spPr>
        <p:txBody>
          <a:bodyPr/>
          <a:lstStyle/>
          <a:p>
            <a:fld id="{B702B583-DEC5-45AB-8169-02F47F65CE82}" type="slidenum">
              <a:rPr lang="en-US" smtClean="0">
                <a:ea typeface="ＭＳ Ｐゴシック" pitchFamily="34" charset="-128"/>
              </a:rPr>
              <a:pPr/>
              <a:t>12</a:t>
            </a:fld>
            <a:endParaRPr lang="en-US" dirty="0">
              <a:ea typeface="ＭＳ Ｐゴシック" pitchFamily="34" charset="-128"/>
            </a:endParaRPr>
          </a:p>
        </p:txBody>
      </p:sp>
    </p:spTree>
    <p:extLst>
      <p:ext uri="{BB962C8B-B14F-4D97-AF65-F5344CB8AC3E}">
        <p14:creationId xmlns:p14="http://schemas.microsoft.com/office/powerpoint/2010/main" val="1827661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3011488" y="869950"/>
            <a:ext cx="3133725" cy="2351088"/>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600" dirty="0">
              <a:latin typeface="Arial" pitchFamily="34" charset="0"/>
              <a:ea typeface="ＭＳ Ｐゴシック" pitchFamily="34" charset="-128"/>
            </a:endParaRPr>
          </a:p>
        </p:txBody>
      </p:sp>
      <p:sp>
        <p:nvSpPr>
          <p:cNvPr id="51204" name="Slide Number Placeholder 3"/>
          <p:cNvSpPr>
            <a:spLocks noGrp="1"/>
          </p:cNvSpPr>
          <p:nvPr>
            <p:ph type="sldNum" sz="quarter" idx="5"/>
          </p:nvPr>
        </p:nvSpPr>
        <p:spPr bwMode="auto">
          <a:noFill/>
          <a:ln>
            <a:miter lim="800000"/>
            <a:headEnd/>
            <a:tailEnd/>
          </a:ln>
        </p:spPr>
        <p:txBody>
          <a:bodyPr/>
          <a:lstStyle/>
          <a:p>
            <a:fld id="{B702B583-DEC5-45AB-8169-02F47F65CE82}" type="slidenum">
              <a:rPr lang="en-US" smtClean="0">
                <a:ea typeface="ＭＳ Ｐゴシック" pitchFamily="34" charset="-128"/>
              </a:rPr>
              <a:pPr/>
              <a:t>13</a:t>
            </a:fld>
            <a:endParaRPr lang="en-US" dirty="0">
              <a:ea typeface="ＭＳ Ｐゴシック" pitchFamily="34" charset="-128"/>
            </a:endParaRPr>
          </a:p>
        </p:txBody>
      </p:sp>
    </p:spTree>
    <p:extLst>
      <p:ext uri="{BB962C8B-B14F-4D97-AF65-F5344CB8AC3E}">
        <p14:creationId xmlns:p14="http://schemas.microsoft.com/office/powerpoint/2010/main" val="3814270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3011488" y="869950"/>
            <a:ext cx="3133725" cy="2351088"/>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600" dirty="0">
              <a:latin typeface="Arial" pitchFamily="34" charset="0"/>
              <a:ea typeface="ＭＳ Ｐゴシック" pitchFamily="34" charset="-128"/>
            </a:endParaRPr>
          </a:p>
        </p:txBody>
      </p:sp>
      <p:sp>
        <p:nvSpPr>
          <p:cNvPr id="51204" name="Slide Number Placeholder 3"/>
          <p:cNvSpPr>
            <a:spLocks noGrp="1"/>
          </p:cNvSpPr>
          <p:nvPr>
            <p:ph type="sldNum" sz="quarter" idx="5"/>
          </p:nvPr>
        </p:nvSpPr>
        <p:spPr bwMode="auto">
          <a:noFill/>
          <a:ln>
            <a:miter lim="800000"/>
            <a:headEnd/>
            <a:tailEnd/>
          </a:ln>
        </p:spPr>
        <p:txBody>
          <a:bodyPr/>
          <a:lstStyle/>
          <a:p>
            <a:fld id="{B702B583-DEC5-45AB-8169-02F47F65CE82}" type="slidenum">
              <a:rPr lang="en-US" smtClean="0">
                <a:ea typeface="ＭＳ Ｐゴシック" pitchFamily="34" charset="-128"/>
              </a:rPr>
              <a:pPr/>
              <a:t>14</a:t>
            </a:fld>
            <a:endParaRPr lang="en-US" dirty="0">
              <a:ea typeface="ＭＳ Ｐゴシック" pitchFamily="34" charset="-128"/>
            </a:endParaRPr>
          </a:p>
        </p:txBody>
      </p:sp>
    </p:spTree>
    <p:extLst>
      <p:ext uri="{BB962C8B-B14F-4D97-AF65-F5344CB8AC3E}">
        <p14:creationId xmlns:p14="http://schemas.microsoft.com/office/powerpoint/2010/main" val="681200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398108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261" y="347054"/>
            <a:ext cx="8358229" cy="5715308"/>
          </a:xfrm>
          <a:prstGeom prst="rect">
            <a:avLst/>
          </a:prstGeom>
        </p:spPr>
      </p:pic>
      <p:pic>
        <p:nvPicPr>
          <p:cNvPr id="9" name="Picture 8"/>
          <p:cNvPicPr>
            <a:picLocks noChangeAspect="1"/>
          </p:cNvPicPr>
          <p:nvPr userDrawn="1"/>
        </p:nvPicPr>
        <p:blipFill>
          <a:blip r:embed="rId3"/>
          <a:stretch>
            <a:fillRect/>
          </a:stretch>
        </p:blipFill>
        <p:spPr>
          <a:xfrm rot="10800000">
            <a:off x="5469884" y="3100432"/>
            <a:ext cx="495300" cy="469900"/>
          </a:xfrm>
          <a:prstGeom prst="rect">
            <a:avLst/>
          </a:prstGeom>
        </p:spPr>
      </p:pic>
      <p:pic>
        <p:nvPicPr>
          <p:cNvPr id="10" name="Picture 9"/>
          <p:cNvPicPr>
            <a:picLocks noChangeAspect="1"/>
          </p:cNvPicPr>
          <p:nvPr userDrawn="1"/>
        </p:nvPicPr>
        <p:blipFill>
          <a:blip r:embed="rId3"/>
          <a:stretch>
            <a:fillRect/>
          </a:stretch>
        </p:blipFill>
        <p:spPr>
          <a:xfrm>
            <a:off x="2819075" y="3158163"/>
            <a:ext cx="495300" cy="469900"/>
          </a:xfrm>
          <a:prstGeom prst="rect">
            <a:avLst/>
          </a:prstGeom>
        </p:spPr>
      </p:pic>
      <p:pic>
        <p:nvPicPr>
          <p:cNvPr id="12" name="Picture 11" descr="bmf.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89492">
            <a:off x="6410660" y="5700538"/>
            <a:ext cx="2510933" cy="749095"/>
          </a:xfrm>
          <a:prstGeom prst="rect">
            <a:avLst/>
          </a:prstGeom>
        </p:spPr>
      </p:pic>
      <p:pic>
        <p:nvPicPr>
          <p:cNvPr id="13" name="Picture 12" descr="cmha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8180" y="6255189"/>
            <a:ext cx="2756419" cy="441027"/>
          </a:xfrm>
          <a:prstGeom prst="rect">
            <a:avLst/>
          </a:prstGeom>
        </p:spPr>
      </p:pic>
    </p:spTree>
    <p:extLst>
      <p:ext uri="{BB962C8B-B14F-4D97-AF65-F5344CB8AC3E}">
        <p14:creationId xmlns:p14="http://schemas.microsoft.com/office/powerpoint/2010/main" val="1536856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ounded Rectangle 6"/>
          <p:cNvSpPr/>
          <p:nvPr userDrawn="1"/>
        </p:nvSpPr>
        <p:spPr>
          <a:xfrm>
            <a:off x="411260" y="347054"/>
            <a:ext cx="8358229" cy="5715308"/>
          </a:xfrm>
          <a:prstGeom prst="roundRect">
            <a:avLst>
              <a:gd name="adj" fmla="val 516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mha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180" y="6255189"/>
            <a:ext cx="2756419" cy="441027"/>
          </a:xfrm>
          <a:prstGeom prst="rect">
            <a:avLst/>
          </a:prstGeom>
        </p:spPr>
      </p:pic>
      <p:sp>
        <p:nvSpPr>
          <p:cNvPr id="11" name="Rounded Rectangle 10"/>
          <p:cNvSpPr/>
          <p:nvPr userDrawn="1"/>
        </p:nvSpPr>
        <p:spPr>
          <a:xfrm rot="21449717">
            <a:off x="869711" y="1456746"/>
            <a:ext cx="5166719" cy="4105843"/>
          </a:xfrm>
          <a:prstGeom prst="roundRect">
            <a:avLst>
              <a:gd name="adj" fmla="val 7763"/>
            </a:avLst>
          </a:prstGeom>
          <a:solidFill>
            <a:srgbClr val="219A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si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604" y="1789582"/>
            <a:ext cx="2657876" cy="3796966"/>
          </a:xfrm>
          <a:prstGeom prst="rect">
            <a:avLst/>
          </a:prstGeom>
        </p:spPr>
      </p:pic>
    </p:spTree>
    <p:extLst>
      <p:ext uri="{BB962C8B-B14F-4D97-AF65-F5344CB8AC3E}">
        <p14:creationId xmlns:p14="http://schemas.microsoft.com/office/powerpoint/2010/main" val="1466026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ounded Rectangle 6"/>
          <p:cNvSpPr/>
          <p:nvPr userDrawn="1"/>
        </p:nvSpPr>
        <p:spPr>
          <a:xfrm>
            <a:off x="411260" y="347054"/>
            <a:ext cx="8358229" cy="5715308"/>
          </a:xfrm>
          <a:prstGeom prst="roundRect">
            <a:avLst>
              <a:gd name="adj" fmla="val 516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mha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180" y="6255189"/>
            <a:ext cx="2756419" cy="441027"/>
          </a:xfrm>
          <a:prstGeom prst="rect">
            <a:avLst/>
          </a:prstGeom>
        </p:spPr>
      </p:pic>
    </p:spTree>
    <p:extLst>
      <p:ext uri="{BB962C8B-B14F-4D97-AF65-F5344CB8AC3E}">
        <p14:creationId xmlns:p14="http://schemas.microsoft.com/office/powerpoint/2010/main" val="2478852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ounded Rectangle 7"/>
          <p:cNvSpPr/>
          <p:nvPr userDrawn="1"/>
        </p:nvSpPr>
        <p:spPr>
          <a:xfrm>
            <a:off x="411260" y="347054"/>
            <a:ext cx="8358229" cy="5715308"/>
          </a:xfrm>
          <a:prstGeom prst="roundRect">
            <a:avLst>
              <a:gd name="adj" fmla="val 5169"/>
            </a:avLst>
          </a:prstGeom>
          <a:solidFill>
            <a:srgbClr val="4E6D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CFFCC"/>
              </a:solidFill>
            </a:endParaRPr>
          </a:p>
        </p:txBody>
      </p:sp>
      <p:pic>
        <p:nvPicPr>
          <p:cNvPr id="11" name="Picture 10" descr="cmha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180" y="6255189"/>
            <a:ext cx="2756419" cy="441027"/>
          </a:xfrm>
          <a:prstGeom prst="rect">
            <a:avLst/>
          </a:prstGeom>
        </p:spPr>
      </p:pic>
    </p:spTree>
    <p:extLst>
      <p:ext uri="{BB962C8B-B14F-4D97-AF65-F5344CB8AC3E}">
        <p14:creationId xmlns:p14="http://schemas.microsoft.com/office/powerpoint/2010/main" val="1027776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7375"/>
            <a:ext cx="7772400" cy="9144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08013"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CA"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CA"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6991E727-47F8-4FF0-9B9B-8B04A1E3D2B4}" type="slidenum">
              <a:rPr lang="en-CA"/>
              <a:pPr/>
              <a:t>‹#›</a:t>
            </a:fld>
            <a:endParaRPr lang="en-CA" dirty="0"/>
          </a:p>
        </p:txBody>
      </p:sp>
    </p:spTree>
    <p:extLst>
      <p:ext uri="{BB962C8B-B14F-4D97-AF65-F5344CB8AC3E}">
        <p14:creationId xmlns:p14="http://schemas.microsoft.com/office/powerpoint/2010/main" val="2100584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217C7D-20F3-4E3E-9911-C00066F269D8}" type="datetimeFigureOut">
              <a:rPr lang="en-US" smtClean="0"/>
              <a:t>9/18/2018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24E509-390F-4267-9B35-A20D20E27E32}" type="slidenum">
              <a:rPr lang="en-US" smtClean="0"/>
              <a:t>‹#›</a:t>
            </a:fld>
            <a:endParaRPr lang="en-US"/>
          </a:p>
        </p:txBody>
      </p:sp>
    </p:spTree>
    <p:extLst>
      <p:ext uri="{BB962C8B-B14F-4D97-AF65-F5344CB8AC3E}">
        <p14:creationId xmlns:p14="http://schemas.microsoft.com/office/powerpoint/2010/main" val="34750505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EE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602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rot="21449717">
            <a:off x="184596" y="258445"/>
            <a:ext cx="3254723" cy="1329142"/>
          </a:xfrm>
          <a:prstGeom prst="roundRect">
            <a:avLst/>
          </a:prstGeom>
          <a:solidFill>
            <a:srgbClr val="219A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rot="21449717">
            <a:off x="249487" y="760425"/>
            <a:ext cx="3130761" cy="412421"/>
          </a:xfrm>
          <a:prstGeom prst="rect">
            <a:avLst/>
          </a:prstGeom>
          <a:noFill/>
        </p:spPr>
        <p:txBody>
          <a:bodyPr wrap="square" rtlCol="0">
            <a:spAutoFit/>
          </a:bodyPr>
          <a:lstStyle/>
          <a:p>
            <a:pPr algn="ctr">
              <a:lnSpc>
                <a:spcPct val="80000"/>
              </a:lnSpc>
            </a:pPr>
            <a:r>
              <a:rPr lang="en-US" sz="2600" b="0" i="0" dirty="0">
                <a:solidFill>
                  <a:schemeClr val="bg1"/>
                </a:solidFill>
                <a:latin typeface="Helvetica"/>
                <a:cs typeface="Helvetica"/>
              </a:rPr>
              <a:t>CMHA</a:t>
            </a:r>
          </a:p>
        </p:txBody>
      </p:sp>
    </p:spTree>
    <p:extLst>
      <p:ext uri="{BB962C8B-B14F-4D97-AF65-F5344CB8AC3E}">
        <p14:creationId xmlns:p14="http://schemas.microsoft.com/office/powerpoint/2010/main" val="1851984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152" y="467829"/>
            <a:ext cx="5228804" cy="646331"/>
          </a:xfrm>
          <a:prstGeom prst="rect">
            <a:avLst/>
          </a:prstGeom>
          <a:noFill/>
        </p:spPr>
        <p:txBody>
          <a:bodyPr wrap="none" rtlCol="0">
            <a:spAutoFit/>
          </a:bodyPr>
          <a:lstStyle/>
          <a:p>
            <a:r>
              <a:rPr lang="en-US" sz="3600" b="1" dirty="0">
                <a:solidFill>
                  <a:srgbClr val="5D89B3"/>
                </a:solidFill>
                <a:latin typeface="HelveticaNeueLT Std" panose="020B0604020202020204" pitchFamily="34" charset="0"/>
              </a:rPr>
              <a:t>Communities</a:t>
            </a:r>
            <a:r>
              <a:rPr lang="en-US" sz="3600" b="1" dirty="0">
                <a:solidFill>
                  <a:srgbClr val="5D89B3"/>
                </a:solidFill>
              </a:rPr>
              <a:t> of Practice</a:t>
            </a:r>
          </a:p>
        </p:txBody>
      </p:sp>
      <p:pic>
        <p:nvPicPr>
          <p:cNvPr id="7" name="Picture 6"/>
          <p:cNvPicPr>
            <a:picLocks noChangeAspect="1"/>
          </p:cNvPicPr>
          <p:nvPr/>
        </p:nvPicPr>
        <p:blipFill>
          <a:blip r:embed="rId2"/>
          <a:stretch>
            <a:fillRect/>
          </a:stretch>
        </p:blipFill>
        <p:spPr>
          <a:xfrm>
            <a:off x="3734790" y="4048363"/>
            <a:ext cx="5066310" cy="2436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707136" y="1463040"/>
            <a:ext cx="7404769" cy="2585323"/>
          </a:xfrm>
          <a:prstGeom prst="rect">
            <a:avLst/>
          </a:prstGeom>
          <a:noFill/>
        </p:spPr>
        <p:txBody>
          <a:bodyPr wrap="square" rtlCol="0">
            <a:spAutoFit/>
          </a:bodyPr>
          <a:lstStyle/>
          <a:p>
            <a:r>
              <a:rPr lang="en-US" dirty="0"/>
              <a:t>CMHA Ontario actively connects staff across CMHA branches through CMHA Connects, conferences and other media:</a:t>
            </a:r>
          </a:p>
          <a:p>
            <a:pPr marL="285750" indent="-285750">
              <a:buFont typeface="Arial" panose="020B0604020202020204" pitchFamily="34" charset="0"/>
              <a:buChar char="•"/>
            </a:pPr>
            <a:r>
              <a:rPr lang="en-US" dirty="0"/>
              <a:t>ED Network (meets four times a year) </a:t>
            </a:r>
          </a:p>
          <a:p>
            <a:pPr marL="285750" indent="-285750">
              <a:buFont typeface="Arial" panose="020B0604020202020204" pitchFamily="34" charset="0"/>
              <a:buChar char="•"/>
            </a:pPr>
            <a:r>
              <a:rPr lang="en-US" dirty="0"/>
              <a:t>ED Listserv</a:t>
            </a:r>
          </a:p>
          <a:p>
            <a:pPr marL="285750" indent="-285750">
              <a:buFont typeface="Arial" panose="020B0604020202020204" pitchFamily="34" charset="0"/>
              <a:buChar char="•"/>
            </a:pPr>
            <a:r>
              <a:rPr lang="en-US" dirty="0"/>
              <a:t>Human Resources Community of Practice</a:t>
            </a:r>
          </a:p>
          <a:p>
            <a:pPr marL="285750" indent="-285750">
              <a:buFont typeface="Arial" panose="020B0604020202020204" pitchFamily="34" charset="0"/>
              <a:buChar char="•"/>
            </a:pPr>
            <a:r>
              <a:rPr lang="en-US" dirty="0"/>
              <a:t>Executive Assistant Community of Practice</a:t>
            </a:r>
          </a:p>
          <a:p>
            <a:pPr marL="285750" indent="-285750">
              <a:buFont typeface="Arial" panose="020B0604020202020204" pitchFamily="34" charset="0"/>
              <a:buChar char="•"/>
            </a:pPr>
            <a:r>
              <a:rPr lang="en-US" dirty="0"/>
              <a:t>CMHA Ontario Governors’ Portal</a:t>
            </a:r>
          </a:p>
          <a:p>
            <a:pPr marL="285750" indent="-285750">
              <a:buFont typeface="Arial" panose="020B0604020202020204" pitchFamily="34" charset="0"/>
              <a:buChar char="•"/>
            </a:pPr>
            <a:r>
              <a:rPr lang="en-US" dirty="0"/>
              <a:t>Clinical Leads Symposium</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4528409"/>
      </p:ext>
    </p:extLst>
  </p:cSld>
  <p:clrMapOvr>
    <a:masterClrMapping/>
  </p:clrMapOvr>
  <mc:AlternateContent xmlns:mc="http://schemas.openxmlformats.org/markup-compatibility/2006" xmlns:p14="http://schemas.microsoft.com/office/powerpoint/2010/main">
    <mc:Choice Requires="p14">
      <p:transition spd="slow" p14:dur="2000" advTm="15930"/>
    </mc:Choice>
    <mc:Fallback xmlns="">
      <p:transition spd="slow" advTm="1593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139" r="79" b="10452"/>
          <a:stretch/>
        </p:blipFill>
        <p:spPr bwMode="auto">
          <a:xfrm>
            <a:off x="602514" y="1161715"/>
            <a:ext cx="3651135" cy="203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2802189" y="3596641"/>
            <a:ext cx="4612626" cy="2116034"/>
          </a:xfrm>
          <a:prstGeom prst="rect">
            <a:avLst/>
          </a:prstGeom>
        </p:spPr>
      </p:pic>
      <p:sp>
        <p:nvSpPr>
          <p:cNvPr id="5" name="AutoShape 3"/>
          <p:cNvSpPr>
            <a:spLocks noChangeAspect="1" noChangeArrowheads="1" noTextEdit="1"/>
          </p:cNvSpPr>
          <p:nvPr/>
        </p:nvSpPr>
        <p:spPr bwMode="auto">
          <a:xfrm>
            <a:off x="579029" y="874938"/>
            <a:ext cx="7904046" cy="255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4"/>
          <a:srcRect l="3600" t="4437" r="933"/>
          <a:stretch/>
        </p:blipFill>
        <p:spPr>
          <a:xfrm>
            <a:off x="4325902" y="2044462"/>
            <a:ext cx="4289068" cy="1385175"/>
          </a:xfrm>
          <a:prstGeom prst="rect">
            <a:avLst/>
          </a:prstGeom>
        </p:spPr>
      </p:pic>
      <p:sp>
        <p:nvSpPr>
          <p:cNvPr id="8" name="TextBox 7"/>
          <p:cNvSpPr txBox="1"/>
          <p:nvPr/>
        </p:nvSpPr>
        <p:spPr>
          <a:xfrm>
            <a:off x="597568" y="467829"/>
            <a:ext cx="2987997" cy="646331"/>
          </a:xfrm>
          <a:prstGeom prst="rect">
            <a:avLst/>
          </a:prstGeom>
          <a:noFill/>
        </p:spPr>
        <p:txBody>
          <a:bodyPr wrap="none" rtlCol="0">
            <a:spAutoFit/>
          </a:bodyPr>
          <a:lstStyle/>
          <a:p>
            <a:r>
              <a:rPr lang="en-US" sz="3600" b="1" dirty="0">
                <a:solidFill>
                  <a:srgbClr val="5D89B3"/>
                </a:solidFill>
                <a:latin typeface="HelveticaNeueLT Std" panose="020B0604020202020204" pitchFamily="34" charset="0"/>
              </a:rPr>
              <a:t>Conferences</a:t>
            </a:r>
          </a:p>
        </p:txBody>
      </p:sp>
    </p:spTree>
    <p:extLst>
      <p:ext uri="{BB962C8B-B14F-4D97-AF65-F5344CB8AC3E}">
        <p14:creationId xmlns:p14="http://schemas.microsoft.com/office/powerpoint/2010/main" val="978770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3392" y="1566459"/>
            <a:ext cx="3861011" cy="531758"/>
          </a:xfrm>
          <a:prstGeom prst="rect">
            <a:avLst/>
          </a:prstGeom>
        </p:spPr>
      </p:pic>
      <p:pic>
        <p:nvPicPr>
          <p:cNvPr id="7" name="Picture 6"/>
          <p:cNvPicPr>
            <a:picLocks noChangeAspect="1"/>
          </p:cNvPicPr>
          <p:nvPr/>
        </p:nvPicPr>
        <p:blipFill>
          <a:blip r:embed="rId4"/>
          <a:stretch>
            <a:fillRect/>
          </a:stretch>
        </p:blipFill>
        <p:spPr>
          <a:xfrm>
            <a:off x="4870907" y="1335606"/>
            <a:ext cx="3566223" cy="1345498"/>
          </a:xfrm>
          <a:prstGeom prst="rect">
            <a:avLst/>
          </a:prstGeom>
        </p:spPr>
      </p:pic>
      <p:pic>
        <p:nvPicPr>
          <p:cNvPr id="8" name="Picture 7"/>
          <p:cNvPicPr>
            <a:picLocks noChangeAspect="1"/>
          </p:cNvPicPr>
          <p:nvPr/>
        </p:nvPicPr>
        <p:blipFill>
          <a:blip r:embed="rId5"/>
          <a:stretch>
            <a:fillRect/>
          </a:stretch>
        </p:blipFill>
        <p:spPr>
          <a:xfrm>
            <a:off x="4953001" y="3023736"/>
            <a:ext cx="3038021" cy="851077"/>
          </a:xfrm>
          <a:prstGeom prst="rect">
            <a:avLst/>
          </a:prstGeom>
        </p:spPr>
      </p:pic>
      <p:pic>
        <p:nvPicPr>
          <p:cNvPr id="9" name="Picture 8"/>
          <p:cNvPicPr>
            <a:picLocks noChangeAspect="1"/>
          </p:cNvPicPr>
          <p:nvPr/>
        </p:nvPicPr>
        <p:blipFill>
          <a:blip r:embed="rId6"/>
          <a:stretch>
            <a:fillRect/>
          </a:stretch>
        </p:blipFill>
        <p:spPr>
          <a:xfrm>
            <a:off x="746694" y="2559762"/>
            <a:ext cx="3596286" cy="1214961"/>
          </a:xfrm>
          <a:prstGeom prst="rect">
            <a:avLst/>
          </a:prstGeom>
        </p:spPr>
      </p:pic>
      <p:pic>
        <p:nvPicPr>
          <p:cNvPr id="10" name="Picture 2" descr="cid:image006.png@01D172F0.DF6CEBF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392" y="3951547"/>
            <a:ext cx="4870636" cy="138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17152" y="467829"/>
            <a:ext cx="3980257" cy="646331"/>
          </a:xfrm>
          <a:prstGeom prst="rect">
            <a:avLst/>
          </a:prstGeom>
          <a:noFill/>
        </p:spPr>
        <p:txBody>
          <a:bodyPr wrap="none" rtlCol="0">
            <a:spAutoFit/>
          </a:bodyPr>
          <a:lstStyle/>
          <a:p>
            <a:r>
              <a:rPr lang="en-US" sz="3600" b="1" dirty="0">
                <a:solidFill>
                  <a:srgbClr val="5D89B3"/>
                </a:solidFill>
              </a:rPr>
              <a:t>Provincial Programs</a:t>
            </a:r>
          </a:p>
        </p:txBody>
      </p:sp>
      <p:sp>
        <p:nvSpPr>
          <p:cNvPr id="3" name="TextBox 2"/>
          <p:cNvSpPr txBox="1"/>
          <p:nvPr/>
        </p:nvSpPr>
        <p:spPr>
          <a:xfrm>
            <a:off x="6312877" y="4082181"/>
            <a:ext cx="1904689" cy="830997"/>
          </a:xfrm>
          <a:prstGeom prst="rect">
            <a:avLst/>
          </a:prstGeom>
          <a:noFill/>
        </p:spPr>
        <p:txBody>
          <a:bodyPr wrap="none" rtlCol="0">
            <a:spAutoFit/>
          </a:bodyPr>
          <a:lstStyle/>
          <a:p>
            <a:r>
              <a:rPr lang="en-US" sz="4800" b="1" dirty="0">
                <a:solidFill>
                  <a:srgbClr val="00B050"/>
                </a:solidFill>
                <a:latin typeface="HelveticaNeueLT Std" panose="020B0604020202020204" pitchFamily="34" charset="0"/>
              </a:rPr>
              <a:t>E-QIP</a:t>
            </a:r>
          </a:p>
        </p:txBody>
      </p:sp>
      <p:pic>
        <p:nvPicPr>
          <p:cNvPr id="12" name="Picture 11"/>
          <p:cNvPicPr>
            <a:picLocks noChangeAspect="1"/>
          </p:cNvPicPr>
          <p:nvPr/>
        </p:nvPicPr>
        <p:blipFill>
          <a:blip r:embed="rId8"/>
          <a:stretch>
            <a:fillRect/>
          </a:stretch>
        </p:blipFill>
        <p:spPr>
          <a:xfrm>
            <a:off x="5254028" y="5120546"/>
            <a:ext cx="3444420" cy="1401975"/>
          </a:xfrm>
          <a:prstGeom prst="rect">
            <a:avLst/>
          </a:prstGeom>
        </p:spPr>
      </p:pic>
      <p:pic>
        <p:nvPicPr>
          <p:cNvPr id="7170" name="Picture 2" descr="Helping Ontario's colleges and universities enhance capacity to support student mental health and well-be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185" y="5193161"/>
            <a:ext cx="4591050"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28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3" presetClass="path" presetSubtype="0" accel="50000" decel="50000" fill="hold" nodeType="afterEffect">
                                  <p:stCondLst>
                                    <p:cond delay="0"/>
                                  </p:stCondLst>
                                  <p:childTnLst>
                                    <p:animMotion origin="layout" path="M -0.00026 -1.85185E-6 L -0.00026 -0.25393 C -0.00026 -0.36713 -0.08737 -0.50741 -0.15781 -0.50741 L -0.31523 -0.50787 " pathEditMode="relative" rAng="16200000" ptsTypes="AAAA">
                                      <p:cBhvr>
                                        <p:cTn id="10" dur="2000" fill="hold"/>
                                        <p:tgtEl>
                                          <p:spTgt spid="6"/>
                                        </p:tgtEl>
                                        <p:attrNameLst>
                                          <p:attrName>ppt_x</p:attrName>
                                          <p:attrName>ppt_y</p:attrName>
                                        </p:attrNameLst>
                                      </p:cBhvr>
                                      <p:rCtr x="-15755" y="-25394"/>
                                    </p:animMotion>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7" name="Content Placeholder 2"/>
          <p:cNvSpPr>
            <a:spLocks noGrp="1"/>
          </p:cNvSpPr>
          <p:nvPr>
            <p:ph idx="1"/>
          </p:nvPr>
        </p:nvSpPr>
        <p:spPr bwMode="auto">
          <a:xfrm>
            <a:off x="783497" y="2086000"/>
            <a:ext cx="7840663" cy="4032448"/>
          </a:xfrm>
          <a:noFill/>
          <a:ln>
            <a:miter lim="800000"/>
            <a:headEnd/>
            <a:tailEnd/>
          </a:ln>
        </p:spPr>
        <p:txBody>
          <a:bodyPr vert="horz" wrap="square" lIns="91440" tIns="45720" rIns="91440" bIns="45720" numCol="1" rtlCol="0" anchor="t" anchorCtr="0" compatLnSpc="1">
            <a:prstTxWarp prst="textNoShape">
              <a:avLst/>
            </a:prstTxWarp>
            <a:normAutofit fontScale="92500" lnSpcReduction="20000"/>
          </a:bodyPr>
          <a:lstStyle/>
          <a:p>
            <a:r>
              <a:rPr lang="en-CA" dirty="0">
                <a:solidFill>
                  <a:srgbClr val="4D4D4D"/>
                </a:solidFill>
              </a:rPr>
              <a:t>A social enterprise of CMHA Ontario</a:t>
            </a:r>
          </a:p>
          <a:p>
            <a:r>
              <a:rPr lang="en-CA" dirty="0">
                <a:solidFill>
                  <a:srgbClr val="4D4D4D"/>
                </a:solidFill>
              </a:rPr>
              <a:t>Capacity-building workshops to train employees on awareness, intervention, and prevention skills</a:t>
            </a:r>
          </a:p>
          <a:p>
            <a:r>
              <a:rPr lang="en-CA" dirty="0">
                <a:solidFill>
                  <a:srgbClr val="4D4D4D"/>
                </a:solidFill>
              </a:rPr>
              <a:t>Available and expanding through CMHA Branches and Divisions across Canada, in English and French</a:t>
            </a:r>
          </a:p>
          <a:p>
            <a:r>
              <a:rPr lang="en-CA" dirty="0">
                <a:solidFill>
                  <a:srgbClr val="4D4D4D"/>
                </a:solidFill>
              </a:rPr>
              <a:t>Part of the CMHA Nation-wide Workplace Mental Health Initiative </a:t>
            </a:r>
            <a:br>
              <a:rPr lang="en-CA" dirty="0">
                <a:solidFill>
                  <a:srgbClr val="4D4D4D"/>
                </a:solidFill>
              </a:rPr>
            </a:br>
            <a:endParaRPr lang="en-CA" dirty="0">
              <a:solidFill>
                <a:srgbClr val="4D4D4D"/>
              </a:solidFill>
            </a:endParaRPr>
          </a:p>
          <a:p>
            <a:pPr lvl="1"/>
            <a:endParaRPr lang="en-US" dirty="0">
              <a:solidFill>
                <a:srgbClr val="4D4D4D"/>
              </a:solidFill>
              <a:ea typeface="ＭＳ Ｐゴシック" pitchFamily="34" charset="-128"/>
            </a:endParaRPr>
          </a:p>
        </p:txBody>
      </p:sp>
      <p:pic>
        <p:nvPicPr>
          <p:cNvPr id="6" name="Picture 2" descr="cid:image006.png@01D172F0.DF6CEB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662" y="241077"/>
            <a:ext cx="4870636" cy="138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11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3371088" y="3439577"/>
            <a:ext cx="499872" cy="707136"/>
          </a:xfrm>
          <a:prstGeom prst="rect">
            <a:avLst/>
          </a:prstGeom>
          <a:solidFill>
            <a:srgbClr val="F9F8F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1B3AB19-B89D-4765-B3A7-5F2DFD388E88}"/>
              </a:ext>
            </a:extLst>
          </p:cNvPr>
          <p:cNvPicPr>
            <a:picLocks noChangeAspect="1"/>
          </p:cNvPicPr>
          <p:nvPr/>
        </p:nvPicPr>
        <p:blipFill>
          <a:blip r:embed="rId3"/>
          <a:stretch>
            <a:fillRect/>
          </a:stretch>
        </p:blipFill>
        <p:spPr>
          <a:xfrm>
            <a:off x="4365364" y="42729"/>
            <a:ext cx="2781624" cy="2801903"/>
          </a:xfrm>
          <a:prstGeom prst="rect">
            <a:avLst/>
          </a:prstGeom>
        </p:spPr>
      </p:pic>
      <p:pic>
        <p:nvPicPr>
          <p:cNvPr id="7" name="Picture 6">
            <a:extLst>
              <a:ext uri="{FF2B5EF4-FFF2-40B4-BE49-F238E27FC236}">
                <a16:creationId xmlns:a16="http://schemas.microsoft.com/office/drawing/2014/main" id="{DF52417A-E2EE-48AE-98B1-DFAF10157515}"/>
              </a:ext>
            </a:extLst>
          </p:cNvPr>
          <p:cNvPicPr>
            <a:picLocks noChangeAspect="1"/>
          </p:cNvPicPr>
          <p:nvPr/>
        </p:nvPicPr>
        <p:blipFill>
          <a:blip r:embed="rId4"/>
          <a:stretch>
            <a:fillRect/>
          </a:stretch>
        </p:blipFill>
        <p:spPr>
          <a:xfrm>
            <a:off x="4550092" y="4145779"/>
            <a:ext cx="2672744" cy="2672744"/>
          </a:xfrm>
          <a:prstGeom prst="rect">
            <a:avLst/>
          </a:prstGeom>
        </p:spPr>
      </p:pic>
      <p:pic>
        <p:nvPicPr>
          <p:cNvPr id="10" name="Picture 9">
            <a:extLst>
              <a:ext uri="{FF2B5EF4-FFF2-40B4-BE49-F238E27FC236}">
                <a16:creationId xmlns:a16="http://schemas.microsoft.com/office/drawing/2014/main" id="{8F057A4A-5138-4C18-B100-BD67E2324C85}"/>
              </a:ext>
            </a:extLst>
          </p:cNvPr>
          <p:cNvPicPr>
            <a:picLocks noChangeAspect="1"/>
          </p:cNvPicPr>
          <p:nvPr/>
        </p:nvPicPr>
        <p:blipFill>
          <a:blip r:embed="rId5"/>
          <a:stretch>
            <a:fillRect/>
          </a:stretch>
        </p:blipFill>
        <p:spPr>
          <a:xfrm>
            <a:off x="6465454" y="2141283"/>
            <a:ext cx="2596587" cy="2596587"/>
          </a:xfrm>
          <a:prstGeom prst="rect">
            <a:avLst/>
          </a:prstGeom>
        </p:spPr>
      </p:pic>
      <p:pic>
        <p:nvPicPr>
          <p:cNvPr id="13" name="Picture 12">
            <a:extLst>
              <a:ext uri="{FF2B5EF4-FFF2-40B4-BE49-F238E27FC236}">
                <a16:creationId xmlns:a16="http://schemas.microsoft.com/office/drawing/2014/main" id="{19A7024D-C161-4A14-87A8-381DD7B0E95A}"/>
              </a:ext>
            </a:extLst>
          </p:cNvPr>
          <p:cNvPicPr>
            <a:picLocks noChangeAspect="1"/>
          </p:cNvPicPr>
          <p:nvPr/>
        </p:nvPicPr>
        <p:blipFill>
          <a:blip r:embed="rId6"/>
          <a:stretch>
            <a:fillRect/>
          </a:stretch>
        </p:blipFill>
        <p:spPr>
          <a:xfrm>
            <a:off x="528504" y="111305"/>
            <a:ext cx="3686922" cy="6707218"/>
          </a:xfrm>
          <a:prstGeom prst="rect">
            <a:avLst/>
          </a:prstGeom>
        </p:spPr>
      </p:pic>
    </p:spTree>
    <p:extLst>
      <p:ext uri="{BB962C8B-B14F-4D97-AF65-F5344CB8AC3E}">
        <p14:creationId xmlns:p14="http://schemas.microsoft.com/office/powerpoint/2010/main" val="75758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2171700" y="0"/>
            <a:ext cx="4800600" cy="6858000"/>
            <a:chOff x="1368" y="0"/>
            <a:chExt cx="3024" cy="4320"/>
          </a:xfrm>
        </p:grpSpPr>
        <p:sp>
          <p:nvSpPr>
            <p:cNvPr id="6" name="AutoShape 3"/>
            <p:cNvSpPr>
              <a:spLocks noChangeAspect="1" noChangeArrowheads="1" noTextEdit="1"/>
            </p:cNvSpPr>
            <p:nvPr/>
          </p:nvSpPr>
          <p:spPr bwMode="auto">
            <a:xfrm>
              <a:off x="1368" y="0"/>
              <a:ext cx="302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 y="0"/>
              <a:ext cx="3027" cy="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50703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1662113" y="0"/>
            <a:ext cx="5591175" cy="6858000"/>
            <a:chOff x="1047" y="0"/>
            <a:chExt cx="3522" cy="4320"/>
          </a:xfrm>
        </p:grpSpPr>
        <p:sp>
          <p:nvSpPr>
            <p:cNvPr id="6" name="AutoShape 3"/>
            <p:cNvSpPr>
              <a:spLocks noChangeAspect="1" noChangeArrowheads="1" noTextEdit="1"/>
            </p:cNvSpPr>
            <p:nvPr/>
          </p:nvSpPr>
          <p:spPr bwMode="auto">
            <a:xfrm>
              <a:off x="1047" y="0"/>
              <a:ext cx="352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 y="0"/>
              <a:ext cx="3530" cy="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72041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852" y="615461"/>
            <a:ext cx="4196355" cy="1175575"/>
          </a:xfrm>
          <a:prstGeom prst="rect">
            <a:avLst/>
          </a:prstGeom>
        </p:spPr>
      </p:pic>
      <p:sp>
        <p:nvSpPr>
          <p:cNvPr id="5" name="Rectangle 4"/>
          <p:cNvSpPr/>
          <p:nvPr/>
        </p:nvSpPr>
        <p:spPr>
          <a:xfrm>
            <a:off x="611852" y="1977583"/>
            <a:ext cx="8303548" cy="3785652"/>
          </a:xfrm>
          <a:prstGeom prst="rect">
            <a:avLst/>
          </a:prstGeom>
        </p:spPr>
        <p:txBody>
          <a:bodyPr wrap="square">
            <a:spAutoFit/>
          </a:bodyPr>
          <a:lstStyle/>
          <a:p>
            <a:r>
              <a:rPr lang="en-US" sz="1200" b="1" dirty="0">
                <a:solidFill>
                  <a:srgbClr val="005555"/>
                </a:solidFill>
                <a:latin typeface="HelveticaNeueLT Std" panose="020B0604020202020204" pitchFamily="34" charset="0"/>
              </a:rPr>
              <a:t>The program is based on a five areas approach which addresses:</a:t>
            </a:r>
          </a:p>
          <a:p>
            <a:pPr lvl="1">
              <a:buFont typeface="+mj-lt"/>
              <a:buAutoNum type="arabicPeriod"/>
            </a:pPr>
            <a:r>
              <a:rPr lang="en-US" sz="1200" dirty="0">
                <a:solidFill>
                  <a:srgbClr val="000000"/>
                </a:solidFill>
                <a:latin typeface="HelveticaNeueLT Std" panose="020B0604020202020204" pitchFamily="34" charset="0"/>
              </a:rPr>
              <a:t>Life situations, problems, and difficulties</a:t>
            </a:r>
          </a:p>
          <a:p>
            <a:pPr lvl="1">
              <a:buFont typeface="+mj-lt"/>
              <a:buAutoNum type="arabicPeriod"/>
            </a:pPr>
            <a:r>
              <a:rPr lang="en-US" sz="1200" dirty="0">
                <a:solidFill>
                  <a:srgbClr val="000000"/>
                </a:solidFill>
                <a:latin typeface="HelveticaNeueLT Std" panose="020B0604020202020204" pitchFamily="34" charset="0"/>
              </a:rPr>
              <a:t>Symptoms in the body</a:t>
            </a:r>
          </a:p>
          <a:p>
            <a:pPr lvl="1">
              <a:buFont typeface="+mj-lt"/>
              <a:buAutoNum type="arabicPeriod"/>
            </a:pPr>
            <a:r>
              <a:rPr lang="en-US" sz="1200" dirty="0">
                <a:solidFill>
                  <a:srgbClr val="000000"/>
                </a:solidFill>
                <a:latin typeface="HelveticaNeueLT Std" panose="020B0604020202020204" pitchFamily="34" charset="0"/>
              </a:rPr>
              <a:t>Unhelpful thinking</a:t>
            </a:r>
          </a:p>
          <a:p>
            <a:pPr lvl="1">
              <a:buFont typeface="+mj-lt"/>
              <a:buAutoNum type="arabicPeriod"/>
            </a:pPr>
            <a:r>
              <a:rPr lang="en-US" sz="1200" dirty="0">
                <a:solidFill>
                  <a:srgbClr val="000000"/>
                </a:solidFill>
                <a:latin typeface="HelveticaNeueLT Std" panose="020B0604020202020204" pitchFamily="34" charset="0"/>
              </a:rPr>
              <a:t>Altered feelings (moods or emotions)</a:t>
            </a:r>
          </a:p>
          <a:p>
            <a:pPr lvl="1">
              <a:buFont typeface="+mj-lt"/>
              <a:buAutoNum type="arabicPeriod"/>
            </a:pPr>
            <a:r>
              <a:rPr lang="en-US" sz="1200" dirty="0">
                <a:solidFill>
                  <a:srgbClr val="000000"/>
                </a:solidFill>
                <a:latin typeface="HelveticaNeueLT Std" panose="020B0604020202020204" pitchFamily="34" charset="0"/>
              </a:rPr>
              <a:t>Altered behavior and reduced activities</a:t>
            </a:r>
            <a:br>
              <a:rPr lang="en-US" sz="1200" dirty="0">
                <a:solidFill>
                  <a:srgbClr val="000000"/>
                </a:solidFill>
                <a:latin typeface="HelveticaNeueLT Std" panose="020B0604020202020204" pitchFamily="34" charset="0"/>
              </a:rPr>
            </a:br>
            <a:endParaRPr lang="en-US" sz="1200" dirty="0">
              <a:solidFill>
                <a:srgbClr val="000000"/>
              </a:solidFill>
              <a:latin typeface="HelveticaNeueLT Std" panose="020B0604020202020204" pitchFamily="34" charset="0"/>
            </a:endParaRPr>
          </a:p>
          <a:p>
            <a:r>
              <a:rPr lang="en-US" sz="1200" b="1" dirty="0">
                <a:solidFill>
                  <a:srgbClr val="005555"/>
                </a:solidFill>
                <a:latin typeface="HelveticaNeueLT Std" panose="020B0604020202020204" pitchFamily="34" charset="0"/>
              </a:rPr>
              <a:t>This free self-help program offers:</a:t>
            </a:r>
            <a:br>
              <a:rPr lang="en-US" sz="1200" b="1" dirty="0">
                <a:solidFill>
                  <a:srgbClr val="005555"/>
                </a:solidFill>
                <a:latin typeface="HelveticaNeueLT Std" panose="020B0604020202020204" pitchFamily="34" charset="0"/>
              </a:rPr>
            </a:br>
            <a:endParaRPr lang="en-US" sz="1200" b="1" dirty="0">
              <a:solidFill>
                <a:srgbClr val="005555"/>
              </a:solidFill>
              <a:latin typeface="HelveticaNeueLT Std" panose="020B0604020202020204" pitchFamily="34" charset="0"/>
            </a:endParaRPr>
          </a:p>
          <a:p>
            <a:r>
              <a:rPr lang="en-US" sz="1200" b="1" dirty="0">
                <a:solidFill>
                  <a:srgbClr val="000000"/>
                </a:solidFill>
                <a:latin typeface="HelveticaNeueLT Std" panose="020B0604020202020204" pitchFamily="34" charset="0"/>
              </a:rPr>
              <a:t>Living Life to the Full DVD:</a:t>
            </a:r>
            <a:endParaRPr lang="en-US" sz="1200" dirty="0">
              <a:solidFill>
                <a:srgbClr val="000000"/>
              </a:solidFill>
              <a:latin typeface="HelveticaNeueLT Std" panose="020B0604020202020204" pitchFamily="34" charset="0"/>
            </a:endParaRPr>
          </a:p>
          <a:p>
            <a:r>
              <a:rPr lang="en-US" sz="1200" dirty="0">
                <a:solidFill>
                  <a:srgbClr val="000000"/>
                </a:solidFill>
                <a:latin typeface="HelveticaNeueLT Std" panose="020B0604020202020204" pitchFamily="34" charset="0"/>
              </a:rPr>
              <a:t>This resource provides you with practical tips on how to recognize and deal with depressive symptoms.  The DVD is available in English, Mandarin and Cantonese.</a:t>
            </a:r>
          </a:p>
          <a:p>
            <a:endParaRPr lang="en-US" sz="1200" b="1" dirty="0">
              <a:solidFill>
                <a:srgbClr val="000000"/>
              </a:solidFill>
              <a:latin typeface="HelveticaNeueLT Std" panose="020B0604020202020204" pitchFamily="34" charset="0"/>
            </a:endParaRPr>
          </a:p>
          <a:p>
            <a:r>
              <a:rPr lang="en-US" sz="1200" b="1" dirty="0">
                <a:solidFill>
                  <a:srgbClr val="000000"/>
                </a:solidFill>
                <a:latin typeface="HelveticaNeueLT Std" panose="020B0604020202020204" pitchFamily="34" charset="0"/>
              </a:rPr>
              <a:t>Telephone coaching and workbooks: </a:t>
            </a:r>
            <a:endParaRPr lang="en-US" sz="1200" dirty="0">
              <a:solidFill>
                <a:srgbClr val="000000"/>
              </a:solidFill>
              <a:latin typeface="HelveticaNeueLT Std" panose="020B0604020202020204" pitchFamily="34" charset="0"/>
            </a:endParaRPr>
          </a:p>
          <a:p>
            <a:r>
              <a:rPr lang="en-US" sz="1200" dirty="0">
                <a:solidFill>
                  <a:srgbClr val="000000"/>
                </a:solidFill>
                <a:latin typeface="HelveticaNeueLT Std" panose="020B0604020202020204" pitchFamily="34" charset="0"/>
              </a:rPr>
              <a:t>Trained Bounce Back coaches assist in the teaching of problem-solving and other skills to overcome difficulties.   In addition, the role of the coach is to keep you motivated, to answer your questions, and to monitor how you’re doing. Your coach will send you workbooks – which are yours to keep – at the right stages to help you complete this self-help program step by step. Because Bounce Back coaches are not mental health specialists, they don’t provide counselling. Coaches are trained in the delivery of a specific program known to be effective in relieving mild to moderate depression (with or without anxiety) and they are overseen by psychologists. </a:t>
            </a:r>
            <a:endParaRPr lang="en-US" sz="1200" b="0" i="0" dirty="0">
              <a:solidFill>
                <a:srgbClr val="000000"/>
              </a:solidFill>
              <a:effectLst/>
              <a:latin typeface="HelveticaNeueLT Std" panose="020B0604020202020204" pitchFamily="34" charset="0"/>
            </a:endParaRPr>
          </a:p>
        </p:txBody>
      </p:sp>
    </p:spTree>
    <p:extLst>
      <p:ext uri="{BB962C8B-B14F-4D97-AF65-F5344CB8AC3E}">
        <p14:creationId xmlns:p14="http://schemas.microsoft.com/office/powerpoint/2010/main" val="227283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18745" y="1823859"/>
            <a:ext cx="8264769" cy="1308050"/>
          </a:xfrm>
          <a:prstGeom prst="rect">
            <a:avLst/>
          </a:prstGeom>
        </p:spPr>
        <p:txBody>
          <a:bodyPr wrap="square">
            <a:spAutoFit/>
          </a:bodyPr>
          <a:lstStyle/>
          <a:p>
            <a:r>
              <a:rPr lang="en-CA" sz="1100" dirty="0">
                <a:solidFill>
                  <a:srgbClr val="404040"/>
                </a:solidFill>
                <a:latin typeface="HelveticaNeueLT Std" panose="020B0604020202020204" pitchFamily="34" charset="0"/>
                <a:ea typeface="Calibri" panose="020F0502020204030204" pitchFamily="34" charset="0"/>
                <a:cs typeface="Times New Roman" panose="02020603050405020304" pitchFamily="18" charset="0"/>
              </a:rPr>
              <a:t>The Human Services and Justice Coordinating Committees (HSJCCs) were established in response to a recognized need to coordinate resources and services, and plan more effectively for people who are in conflict with the law. Priority consideration is for people with a serious mental illness, developmental disability, acquired brain injury, drug and alcohol addiction, and/or fetal alcohol syndrome. The committees were generated as a cooperative effort between the Ministries of the Attorney General, Community and Social Services, Children and Youth Services, Health and Long-Term Care, and Community Safety and Correctional Services. </a:t>
            </a:r>
            <a:r>
              <a:rPr lang="en-CA" sz="1200" dirty="0">
                <a:solidFill>
                  <a:srgbClr val="404040"/>
                </a:solidFill>
                <a:latin typeface="HelveticaNeueLT Std" panose="020B0604020202020204" pitchFamily="34" charset="0"/>
                <a:ea typeface="Calibri" panose="020F0502020204030204" pitchFamily="34" charset="0"/>
                <a:cs typeface="Times New Roman" panose="02020603050405020304" pitchFamily="18" charset="0"/>
              </a:rPr>
              <a:t> </a:t>
            </a:r>
            <a:endParaRPr lang="en-US" sz="1200" dirty="0">
              <a:latin typeface="HelveticaNeueLT Std" panose="020B0604020202020204" pitchFamily="34" charset="0"/>
              <a:ea typeface="Calibri" panose="020F0502020204030204" pitchFamily="34" charset="0"/>
              <a:cs typeface="Times New Roman" panose="02020603050405020304" pitchFamily="18" charset="0"/>
            </a:endParaRPr>
          </a:p>
          <a:p>
            <a:endParaRPr lang="en-CA" sz="1200" dirty="0">
              <a:solidFill>
                <a:srgbClr val="404040"/>
              </a:solidFill>
              <a:latin typeface="HelveticaNeueLT Std"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4624753" y="2975197"/>
            <a:ext cx="4375984" cy="3381442"/>
          </a:xfrm>
          <a:prstGeom prst="rect">
            <a:avLst/>
          </a:prstGeom>
        </p:spPr>
      </p:pic>
      <p:sp>
        <p:nvSpPr>
          <p:cNvPr id="7" name="Rectangle 6"/>
          <p:cNvSpPr/>
          <p:nvPr/>
        </p:nvSpPr>
        <p:spPr>
          <a:xfrm>
            <a:off x="518745" y="3078724"/>
            <a:ext cx="4044462" cy="2970044"/>
          </a:xfrm>
          <a:prstGeom prst="rect">
            <a:avLst/>
          </a:prstGeom>
        </p:spPr>
        <p:txBody>
          <a:bodyPr wrap="square">
            <a:spAutoFit/>
          </a:bodyPr>
          <a:lstStyle/>
          <a:p>
            <a:r>
              <a:rPr lang="en-CA" sz="1100" dirty="0">
                <a:solidFill>
                  <a:srgbClr val="404040"/>
                </a:solidFill>
                <a:latin typeface="HelveticaNeueLT Std" panose="020B0604020202020204" pitchFamily="34" charset="0"/>
                <a:ea typeface="Calibri" panose="020F0502020204030204" pitchFamily="34" charset="0"/>
                <a:cs typeface="Times New Roman" panose="02020603050405020304" pitchFamily="18" charset="0"/>
              </a:rPr>
              <a:t>The two primary areas of emphasis for the committees are:</a:t>
            </a:r>
            <a:endParaRPr lang="en-US" sz="1100" dirty="0">
              <a:latin typeface="HelveticaNeueLT Std" panose="020B0604020202020204" pitchFamily="34" charset="0"/>
              <a:ea typeface="Calibri" panose="020F0502020204030204" pitchFamily="34" charset="0"/>
              <a:cs typeface="Times New Roman" panose="02020603050405020304" pitchFamily="18" charset="0"/>
            </a:endParaRPr>
          </a:p>
          <a:p>
            <a:r>
              <a:rPr lang="en-CA" sz="1100" dirty="0">
                <a:solidFill>
                  <a:srgbClr val="404040"/>
                </a:solidFill>
                <a:latin typeface="HelveticaNeueLT Std" panose="020B0604020202020204" pitchFamily="34" charset="0"/>
                <a:ea typeface="Calibri" panose="020F0502020204030204" pitchFamily="34" charset="0"/>
                <a:cs typeface="Times New Roman" panose="02020603050405020304" pitchFamily="18" charset="0"/>
              </a:rPr>
              <a:t> </a:t>
            </a:r>
            <a:endParaRPr lang="en-US" sz="1100" dirty="0">
              <a:latin typeface="HelveticaNeueLT Std"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100" dirty="0">
                <a:solidFill>
                  <a:srgbClr val="404040"/>
                </a:solidFill>
                <a:latin typeface="HelveticaNeueLT Std" panose="020B0604020202020204" pitchFamily="34" charset="0"/>
                <a:ea typeface="Calibri" panose="020F0502020204030204" pitchFamily="34" charset="0"/>
                <a:cs typeface="Times New Roman" panose="02020603050405020304" pitchFamily="18" charset="0"/>
              </a:rPr>
              <a:t>To provide a planning table to bring together service providers to find solutions to the problem of the criminalization of people with the defined unique needs, and;</a:t>
            </a:r>
            <a:endParaRPr lang="en-US" sz="1100" dirty="0">
              <a:latin typeface="HelveticaNeueLT Std"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100" dirty="0">
                <a:solidFill>
                  <a:srgbClr val="404040"/>
                </a:solidFill>
                <a:latin typeface="HelveticaNeueLT Std" panose="020B0604020202020204" pitchFamily="34" charset="0"/>
                <a:ea typeface="Calibri" panose="020F0502020204030204" pitchFamily="34" charset="0"/>
                <a:cs typeface="Times New Roman" panose="02020603050405020304" pitchFamily="18" charset="0"/>
              </a:rPr>
              <a:t>To develop a model of shared responsibility and accountability in dealing with this group of individuals at points of intersection with the justice system.</a:t>
            </a:r>
            <a:endParaRPr lang="en-US" sz="1100" dirty="0">
              <a:latin typeface="HelveticaNeueLT Std" panose="020B0604020202020204" pitchFamily="34" charset="0"/>
              <a:ea typeface="Calibri" panose="020F0502020204030204" pitchFamily="34" charset="0"/>
              <a:cs typeface="Times New Roman" panose="02020603050405020304" pitchFamily="18" charset="0"/>
            </a:endParaRPr>
          </a:p>
          <a:p>
            <a:endParaRPr lang="en-CA" sz="1100" dirty="0">
              <a:solidFill>
                <a:srgbClr val="404040"/>
              </a:solidFill>
              <a:latin typeface="HelveticaNeueLT Std" panose="020B0604020202020204" pitchFamily="34" charset="0"/>
              <a:ea typeface="Calibri" panose="020F0502020204030204" pitchFamily="34" charset="0"/>
              <a:cs typeface="Times New Roman" panose="02020603050405020304" pitchFamily="18" charset="0"/>
            </a:endParaRPr>
          </a:p>
          <a:p>
            <a:r>
              <a:rPr lang="en-CA" sz="1100" dirty="0">
                <a:solidFill>
                  <a:srgbClr val="404040"/>
                </a:solidFill>
                <a:latin typeface="HelveticaNeueLT Std" panose="020B0604020202020204" pitchFamily="34" charset="0"/>
                <a:ea typeface="Calibri" panose="020F0502020204030204" pitchFamily="34" charset="0"/>
                <a:cs typeface="Times New Roman" panose="02020603050405020304" pitchFamily="18" charset="0"/>
              </a:rPr>
              <a:t>Each HSJCC is a voluntary collaboration between health and social service organizations, community mental health and addictions organizations and partners from the justice sector including crown attorneys, judges, police services and correctional service providers. The HSJCC Network consists of 42 Local HSJCCs, 14 Regional HSJCCs, and a Provincial HSJCC.</a:t>
            </a:r>
            <a:endParaRPr lang="en-US" sz="1100" dirty="0">
              <a:latin typeface="HelveticaNeueLT Std"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980433" y="129311"/>
            <a:ext cx="4163224" cy="1694548"/>
          </a:xfrm>
          <a:prstGeom prst="rect">
            <a:avLst/>
          </a:prstGeom>
        </p:spPr>
      </p:pic>
    </p:spTree>
    <p:extLst>
      <p:ext uri="{BB962C8B-B14F-4D97-AF65-F5344CB8AC3E}">
        <p14:creationId xmlns:p14="http://schemas.microsoft.com/office/powerpoint/2010/main" val="2259708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Helping Ontario's colleges and universities enhance capacity to support student mental health and well-be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13" y="0"/>
            <a:ext cx="4591050" cy="14668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4107" y="1452929"/>
            <a:ext cx="8607670" cy="5001369"/>
          </a:xfrm>
          <a:prstGeom prst="rect">
            <a:avLst/>
          </a:prstGeom>
        </p:spPr>
        <p:txBody>
          <a:bodyPr wrap="square">
            <a:spAutoFit/>
          </a:bodyPr>
          <a:lstStyle/>
          <a:p>
            <a:pPr fontAlgn="base"/>
            <a:r>
              <a:rPr lang="en-US" sz="1100" b="1" dirty="0">
                <a:solidFill>
                  <a:srgbClr val="5E5E5E"/>
                </a:solidFill>
                <a:latin typeface="HelveticaNeueLT Std" panose="020B0604020202020204" pitchFamily="34" charset="0"/>
              </a:rPr>
              <a:t>The Centre for Innovation on Campus Mental Health (CICMH)</a:t>
            </a:r>
            <a:r>
              <a:rPr lang="en-US" sz="1100" dirty="0">
                <a:solidFill>
                  <a:srgbClr val="5E5E5E"/>
                </a:solidFill>
                <a:latin typeface="HelveticaNeueLT Std" panose="020B0604020202020204" pitchFamily="34" charset="0"/>
              </a:rPr>
              <a:t> is a partnership project involving </a:t>
            </a:r>
            <a:r>
              <a:rPr lang="en-US" sz="1100" dirty="0">
                <a:solidFill>
                  <a:srgbClr val="2CABE2"/>
                </a:solidFill>
                <a:latin typeface="HelveticaNeueLT Std" panose="020B0604020202020204" pitchFamily="34" charset="0"/>
              </a:rPr>
              <a:t>Colleges Ontario</a:t>
            </a:r>
            <a:r>
              <a:rPr lang="en-US" sz="1100" dirty="0">
                <a:solidFill>
                  <a:srgbClr val="5E5E5E"/>
                </a:solidFill>
                <a:latin typeface="HelveticaNeueLT Std" panose="020B0604020202020204" pitchFamily="34" charset="0"/>
              </a:rPr>
              <a:t>, </a:t>
            </a:r>
            <a:r>
              <a:rPr lang="en-US" sz="1100" dirty="0">
                <a:solidFill>
                  <a:srgbClr val="2CABE2"/>
                </a:solidFill>
                <a:latin typeface="HelveticaNeueLT Std" panose="020B0604020202020204" pitchFamily="34" charset="0"/>
              </a:rPr>
              <a:t>the Council of Ontario Universities</a:t>
            </a:r>
            <a:r>
              <a:rPr lang="en-US" sz="1100" dirty="0">
                <a:solidFill>
                  <a:srgbClr val="5E5E5E"/>
                </a:solidFill>
                <a:latin typeface="HelveticaNeueLT Std" panose="020B0604020202020204" pitchFamily="34" charset="0"/>
              </a:rPr>
              <a:t>, </a:t>
            </a:r>
            <a:r>
              <a:rPr lang="en-US" sz="1100" dirty="0">
                <a:solidFill>
                  <a:srgbClr val="2CABE2"/>
                </a:solidFill>
                <a:latin typeface="HelveticaNeueLT Std" panose="020B0604020202020204" pitchFamily="34" charset="0"/>
              </a:rPr>
              <a:t>the Ontario Undergraduate Student Alliance</a:t>
            </a:r>
            <a:r>
              <a:rPr lang="en-US" sz="1100" dirty="0">
                <a:solidFill>
                  <a:srgbClr val="5E5E5E"/>
                </a:solidFill>
                <a:latin typeface="HelveticaNeueLT Std" panose="020B0604020202020204" pitchFamily="34" charset="0"/>
              </a:rPr>
              <a:t>, </a:t>
            </a:r>
            <a:r>
              <a:rPr lang="en-US" sz="1100" dirty="0">
                <a:solidFill>
                  <a:srgbClr val="2CABE2"/>
                </a:solidFill>
                <a:latin typeface="HelveticaNeueLT Std" panose="020B0604020202020204" pitchFamily="34" charset="0"/>
              </a:rPr>
              <a:t>the College Student Alliance</a:t>
            </a:r>
            <a:r>
              <a:rPr lang="en-US" sz="1100" dirty="0">
                <a:solidFill>
                  <a:srgbClr val="5E5E5E"/>
                </a:solidFill>
                <a:latin typeface="HelveticaNeueLT Std" panose="020B0604020202020204" pitchFamily="34" charset="0"/>
              </a:rPr>
              <a:t> and the </a:t>
            </a:r>
            <a:r>
              <a:rPr lang="en-US" sz="1100" dirty="0">
                <a:solidFill>
                  <a:srgbClr val="2CABE2"/>
                </a:solidFill>
                <a:latin typeface="HelveticaNeueLT Std" panose="020B0604020202020204" pitchFamily="34" charset="0"/>
              </a:rPr>
              <a:t>Canadian Mental Health Association, Ontario Division</a:t>
            </a:r>
            <a:r>
              <a:rPr lang="en-US" sz="1100" dirty="0">
                <a:solidFill>
                  <a:srgbClr val="5E5E5E"/>
                </a:solidFill>
                <a:latin typeface="HelveticaNeueLT Std" panose="020B0604020202020204" pitchFamily="34" charset="0"/>
              </a:rPr>
              <a:t>.</a:t>
            </a:r>
          </a:p>
          <a:p>
            <a:pPr fontAlgn="base"/>
            <a:endParaRPr lang="en-US" sz="1100" b="1" dirty="0">
              <a:solidFill>
                <a:srgbClr val="C93D9E"/>
              </a:solidFill>
              <a:latin typeface="HelveticaNeueLT Std" panose="020B0604020202020204" pitchFamily="34" charset="0"/>
            </a:endParaRPr>
          </a:p>
          <a:p>
            <a:pPr fontAlgn="base"/>
            <a:r>
              <a:rPr lang="en-US" sz="1100" b="1" dirty="0">
                <a:solidFill>
                  <a:srgbClr val="C93D9E"/>
                </a:solidFill>
                <a:latin typeface="HelveticaNeueLT Std" panose="020B0604020202020204" pitchFamily="34" charset="0"/>
              </a:rPr>
              <a:t>Our Mission</a:t>
            </a:r>
          </a:p>
          <a:p>
            <a:pPr fontAlgn="base"/>
            <a:r>
              <a:rPr lang="en-US" sz="1100" dirty="0">
                <a:solidFill>
                  <a:srgbClr val="5E5E5E"/>
                </a:solidFill>
                <a:latin typeface="HelveticaNeueLT Std" panose="020B0604020202020204" pitchFamily="34" charset="0"/>
              </a:rPr>
              <a:t>To help Ontario’s colleges and universities enhance capacity to support student mental health and well-being</a:t>
            </a:r>
          </a:p>
          <a:p>
            <a:pPr fontAlgn="base"/>
            <a:endParaRPr lang="en-US" sz="1100" b="1" dirty="0">
              <a:solidFill>
                <a:srgbClr val="C93D9E"/>
              </a:solidFill>
              <a:latin typeface="HelveticaNeueLT Std" panose="020B0604020202020204" pitchFamily="34" charset="0"/>
            </a:endParaRPr>
          </a:p>
          <a:p>
            <a:pPr fontAlgn="base"/>
            <a:r>
              <a:rPr lang="en-US" sz="1100" b="1" dirty="0">
                <a:solidFill>
                  <a:srgbClr val="C93D9E"/>
                </a:solidFill>
                <a:latin typeface="HelveticaNeueLT Std" panose="020B0604020202020204" pitchFamily="34" charset="0"/>
              </a:rPr>
              <a:t>Our Vision</a:t>
            </a:r>
          </a:p>
          <a:p>
            <a:pPr fontAlgn="base"/>
            <a:r>
              <a:rPr lang="en-US" sz="1100" dirty="0">
                <a:solidFill>
                  <a:srgbClr val="5E5E5E"/>
                </a:solidFill>
                <a:latin typeface="HelveticaNeueLT Std" panose="020B0604020202020204" pitchFamily="34" charset="0"/>
              </a:rPr>
              <a:t>To optimize mental health and well-being for Ontario’s postsecondary students.</a:t>
            </a:r>
          </a:p>
          <a:p>
            <a:pPr fontAlgn="base"/>
            <a:endParaRPr lang="en-US" sz="1100" b="1" dirty="0">
              <a:solidFill>
                <a:srgbClr val="C93D9E"/>
              </a:solidFill>
              <a:latin typeface="HelveticaNeueLT Std" panose="020B0604020202020204" pitchFamily="34" charset="0"/>
            </a:endParaRPr>
          </a:p>
          <a:p>
            <a:pPr fontAlgn="base"/>
            <a:r>
              <a:rPr lang="en-US" sz="1100" b="1" dirty="0">
                <a:solidFill>
                  <a:srgbClr val="C93D9E"/>
                </a:solidFill>
                <a:latin typeface="HelveticaNeueLT Std" panose="020B0604020202020204" pitchFamily="34" charset="0"/>
              </a:rPr>
              <a:t>What We Do:</a:t>
            </a:r>
          </a:p>
          <a:p>
            <a:pPr fontAlgn="base"/>
            <a:r>
              <a:rPr lang="en-US" sz="1100" dirty="0">
                <a:solidFill>
                  <a:srgbClr val="5E5E5E"/>
                </a:solidFill>
                <a:latin typeface="HelveticaNeueLT Std" panose="020B0604020202020204" pitchFamily="34" charset="0"/>
              </a:rPr>
              <a:t>CICMH is working with its partners and stakeholders to:</a:t>
            </a:r>
          </a:p>
          <a:p>
            <a:pPr fontAlgn="base"/>
            <a:endParaRPr lang="en-US" sz="1100" b="1" dirty="0">
              <a:solidFill>
                <a:srgbClr val="FAA01F"/>
              </a:solidFill>
              <a:latin typeface="HelveticaNeueLT Std" panose="020B0604020202020204" pitchFamily="34" charset="0"/>
            </a:endParaRPr>
          </a:p>
          <a:p>
            <a:pPr fontAlgn="base"/>
            <a:r>
              <a:rPr lang="en-US" sz="1100" b="1" dirty="0">
                <a:solidFill>
                  <a:srgbClr val="FAA01F"/>
                </a:solidFill>
                <a:latin typeface="HelveticaNeueLT Std" panose="020B0604020202020204" pitchFamily="34" charset="0"/>
              </a:rPr>
              <a:t>Facilitate a Community of Practice:</a:t>
            </a:r>
          </a:p>
          <a:p>
            <a:pPr fontAlgn="base"/>
            <a:r>
              <a:rPr lang="en-US" sz="1100" dirty="0">
                <a:solidFill>
                  <a:srgbClr val="5E5E5E"/>
                </a:solidFill>
                <a:latin typeface="HelveticaNeueLT Std" panose="020B0604020202020204" pitchFamily="34" charset="0"/>
              </a:rPr>
              <a:t>CICMH has created a </a:t>
            </a:r>
            <a:r>
              <a:rPr lang="en-US" sz="1100" dirty="0">
                <a:solidFill>
                  <a:srgbClr val="2CABE2"/>
                </a:solidFill>
                <a:latin typeface="HelveticaNeueLT Std" panose="020B0604020202020204" pitchFamily="34" charset="0"/>
              </a:rPr>
              <a:t>campus mental health community of practice</a:t>
            </a:r>
            <a:r>
              <a:rPr lang="en-US" sz="1100" dirty="0">
                <a:solidFill>
                  <a:srgbClr val="5E5E5E"/>
                </a:solidFill>
                <a:latin typeface="HelveticaNeueLT Std" panose="020B0604020202020204" pitchFamily="34" charset="0"/>
              </a:rPr>
              <a:t> which connects a broad cross-section of stakeholders in Ontario, including student services, counselling, accessibility, health, faculty, administration, student leaders and community partners. Members of the community of practice learn from each other, collaborate, share knowledge and experiences, best and promising practices; and jointly problem-solve to address gaps in the field. An online portal helps support this community practice by providing members with a virtual space to continue their sharing, learning and collaboration.</a:t>
            </a:r>
          </a:p>
          <a:p>
            <a:pPr fontAlgn="base"/>
            <a:endParaRPr lang="en-US" sz="1100" b="1" dirty="0">
              <a:solidFill>
                <a:srgbClr val="FAA01F"/>
              </a:solidFill>
              <a:latin typeface="HelveticaNeueLT Std" panose="020B0604020202020204" pitchFamily="34" charset="0"/>
            </a:endParaRPr>
          </a:p>
          <a:p>
            <a:pPr fontAlgn="base"/>
            <a:r>
              <a:rPr lang="en-US" sz="1100" b="1" dirty="0">
                <a:solidFill>
                  <a:srgbClr val="FAA01F"/>
                </a:solidFill>
                <a:latin typeface="HelveticaNeueLT Std" panose="020B0604020202020204" pitchFamily="34" charset="0"/>
              </a:rPr>
              <a:t>Coordinate access to expertise:</a:t>
            </a:r>
          </a:p>
          <a:p>
            <a:pPr fontAlgn="base"/>
            <a:r>
              <a:rPr lang="en-US" sz="1100" dirty="0">
                <a:solidFill>
                  <a:srgbClr val="5E5E5E"/>
                </a:solidFill>
                <a:latin typeface="HelveticaNeueLT Std" panose="020B0604020202020204" pitchFamily="34" charset="0"/>
              </a:rPr>
              <a:t>To help enhance campus service providers’ capacity to meet the needs of students with complex mental health and addiction concerns, CICMH is identifying models and networks that would facilitate access to community-based expertise and professional development.</a:t>
            </a:r>
          </a:p>
          <a:p>
            <a:pPr fontAlgn="base"/>
            <a:endParaRPr lang="en-US" sz="1100" b="1" dirty="0">
              <a:solidFill>
                <a:srgbClr val="FAA01F"/>
              </a:solidFill>
              <a:latin typeface="HelveticaNeueLT Std" panose="020B0604020202020204" pitchFamily="34" charset="0"/>
            </a:endParaRPr>
          </a:p>
          <a:p>
            <a:pPr fontAlgn="base"/>
            <a:r>
              <a:rPr lang="en-US" sz="1100" b="1" dirty="0">
                <a:solidFill>
                  <a:srgbClr val="FAA01F"/>
                </a:solidFill>
                <a:latin typeface="HelveticaNeueLT Std" panose="020B0604020202020204" pitchFamily="34" charset="0"/>
              </a:rPr>
              <a:t>Foster and Support Innovation:</a:t>
            </a:r>
          </a:p>
          <a:p>
            <a:pPr fontAlgn="base"/>
            <a:r>
              <a:rPr lang="en-US" sz="1100" dirty="0">
                <a:solidFill>
                  <a:srgbClr val="5E5E5E"/>
                </a:solidFill>
                <a:latin typeface="HelveticaNeueLT Std" panose="020B0604020202020204" pitchFamily="34" charset="0"/>
              </a:rPr>
              <a:t>CICMH is working with campus mental health stakeholders to identify innovative ideas and approaches that address gaps and enhance practice in student mental health services and programs (i.e., prevention, promotion and treatment). CICMH will help support and leverage promising programs and services that could have a system-wide impact.</a:t>
            </a:r>
            <a:endParaRPr lang="en-US" sz="1100" b="0" i="0" dirty="0">
              <a:solidFill>
                <a:srgbClr val="5E5E5E"/>
              </a:solidFill>
              <a:effectLst/>
              <a:latin typeface="HelveticaNeueLT Std" panose="020B0604020202020204" pitchFamily="34" charset="0"/>
            </a:endParaRPr>
          </a:p>
        </p:txBody>
      </p:sp>
    </p:spTree>
    <p:extLst>
      <p:ext uri="{BB962C8B-B14F-4D97-AF65-F5344CB8AC3E}">
        <p14:creationId xmlns:p14="http://schemas.microsoft.com/office/powerpoint/2010/main" val="635532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8587" y="1741133"/>
            <a:ext cx="7190912" cy="1754326"/>
          </a:xfrm>
          <a:prstGeom prst="rect">
            <a:avLst/>
          </a:prstGeom>
          <a:noFill/>
        </p:spPr>
        <p:txBody>
          <a:bodyPr wrap="square" rtlCol="0">
            <a:spAutoFit/>
          </a:bodyPr>
          <a:lstStyle/>
          <a:p>
            <a:pPr algn="l">
              <a:lnSpc>
                <a:spcPct val="120000"/>
              </a:lnSpc>
            </a:pPr>
            <a:r>
              <a:rPr lang="en-US" sz="2400" b="0" i="0" dirty="0">
                <a:solidFill>
                  <a:srgbClr val="219A8F"/>
                </a:solidFill>
                <a:latin typeface="Helvetica"/>
                <a:cs typeface="Helvetica"/>
              </a:rPr>
              <a:t>The Canadian Mental Health Association</a:t>
            </a:r>
          </a:p>
          <a:p>
            <a:pPr marL="355600" indent="-355600" algn="l">
              <a:lnSpc>
                <a:spcPct val="120000"/>
              </a:lnSpc>
            </a:pPr>
            <a:r>
              <a:rPr lang="en-US" sz="1800" b="0" i="0" dirty="0">
                <a:solidFill>
                  <a:srgbClr val="505150"/>
                </a:solidFill>
                <a:latin typeface="Helvetica"/>
                <a:cs typeface="Helvetica"/>
              </a:rPr>
              <a:t>• 	</a:t>
            </a:r>
            <a:r>
              <a:rPr lang="en-US" sz="1600" dirty="0">
                <a:solidFill>
                  <a:srgbClr val="505150"/>
                </a:solidFill>
                <a:latin typeface="Helvetica"/>
                <a:cs typeface="Helvetica"/>
              </a:rPr>
              <a:t>CMHA National was incorporated in 1918, and will be celebrating 100 years of existence in 2018.</a:t>
            </a:r>
            <a:endParaRPr lang="en-US" sz="1800" b="0" i="0" dirty="0">
              <a:solidFill>
                <a:srgbClr val="505150"/>
              </a:solidFill>
              <a:latin typeface="Helvetica"/>
              <a:cs typeface="Helvetica"/>
            </a:endParaRPr>
          </a:p>
          <a:p>
            <a:pPr marL="355600" indent="-355600" algn="l">
              <a:lnSpc>
                <a:spcPct val="120000"/>
              </a:lnSpc>
              <a:buFont typeface="Arial" panose="020B0604020202020204" pitchFamily="34" charset="0"/>
              <a:buChar char="•"/>
            </a:pPr>
            <a:r>
              <a:rPr lang="en-US" sz="1600" dirty="0">
                <a:solidFill>
                  <a:srgbClr val="505150"/>
                </a:solidFill>
                <a:latin typeface="Helvetica"/>
                <a:cs typeface="Helvetica"/>
              </a:rPr>
              <a:t>The only mental health and addictions organization of its kind, CMHA includes 10 Divisions across Canada.</a:t>
            </a:r>
          </a:p>
        </p:txBody>
      </p:sp>
      <p:sp>
        <p:nvSpPr>
          <p:cNvPr id="6" name="Rounded Rectangle 5"/>
          <p:cNvSpPr/>
          <p:nvPr/>
        </p:nvSpPr>
        <p:spPr>
          <a:xfrm rot="21449717">
            <a:off x="184263" y="287492"/>
            <a:ext cx="2519308" cy="559140"/>
          </a:xfrm>
          <a:prstGeom prst="roundRect">
            <a:avLst>
              <a:gd name="adj" fmla="val 32849"/>
            </a:avLst>
          </a:prstGeom>
          <a:solidFill>
            <a:srgbClr val="219A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21449717">
            <a:off x="249831" y="382351"/>
            <a:ext cx="2405334" cy="412421"/>
          </a:xfrm>
          <a:prstGeom prst="rect">
            <a:avLst/>
          </a:prstGeom>
          <a:noFill/>
        </p:spPr>
        <p:txBody>
          <a:bodyPr wrap="square" rtlCol="0">
            <a:spAutoFit/>
          </a:bodyPr>
          <a:lstStyle/>
          <a:p>
            <a:pPr algn="ctr">
              <a:lnSpc>
                <a:spcPct val="80000"/>
              </a:lnSpc>
            </a:pPr>
            <a:r>
              <a:rPr lang="en-US" sz="2600" i="0" dirty="0">
                <a:solidFill>
                  <a:schemeClr val="bg1"/>
                </a:solidFill>
                <a:latin typeface="Helvetica"/>
                <a:cs typeface="Helvetica"/>
              </a:rPr>
              <a:t>CMHA</a:t>
            </a:r>
          </a:p>
        </p:txBody>
      </p:sp>
    </p:spTree>
    <p:extLst>
      <p:ext uri="{BB962C8B-B14F-4D97-AF65-F5344CB8AC3E}">
        <p14:creationId xmlns:p14="http://schemas.microsoft.com/office/powerpoint/2010/main" val="1264951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8381" y="2607150"/>
            <a:ext cx="1712755" cy="1009507"/>
          </a:xfrm>
          <a:prstGeom prst="rect">
            <a:avLst/>
          </a:prstGeom>
          <a:noFill/>
        </p:spPr>
        <p:txBody>
          <a:bodyPr wrap="square" rtlCol="0">
            <a:spAutoFit/>
          </a:bodyPr>
          <a:lstStyle/>
          <a:p>
            <a:r>
              <a:rPr lang="en-US" sz="2000" b="1" dirty="0">
                <a:solidFill>
                  <a:srgbClr val="EFEEED"/>
                </a:solidFill>
                <a:latin typeface="Helvetica" panose="020B0604020202020204" pitchFamily="34" charset="0"/>
                <a:cs typeface="Helvetica" panose="020B0604020202020204" pitchFamily="34" charset="0"/>
              </a:rPr>
              <a:t>Thank you!</a:t>
            </a:r>
            <a:endParaRPr lang="en-US" dirty="0">
              <a:solidFill>
                <a:srgbClr val="EFEEED"/>
              </a:solidFill>
              <a:latin typeface="Helvetica" panose="020B0604020202020204" pitchFamily="34" charset="0"/>
              <a:cs typeface="Helvetica" panose="020B0604020202020204" pitchFamily="34" charset="0"/>
            </a:endParaRPr>
          </a:p>
          <a:p>
            <a:endParaRPr lang="en-US" dirty="0">
              <a:solidFill>
                <a:srgbClr val="EFEEED"/>
              </a:solidFill>
              <a:latin typeface="Helvetica" panose="020B0604020202020204" pitchFamily="34" charset="0"/>
              <a:cs typeface="Helvetica" panose="020B0604020202020204" pitchFamily="34" charset="0"/>
            </a:endParaRPr>
          </a:p>
          <a:p>
            <a:pPr>
              <a:lnSpc>
                <a:spcPct val="120000"/>
              </a:lnSpc>
            </a:pPr>
            <a:endParaRPr lang="en-US" dirty="0">
              <a:solidFill>
                <a:schemeClr val="bg1"/>
              </a:solidFill>
            </a:endParaRPr>
          </a:p>
        </p:txBody>
      </p:sp>
    </p:spTree>
    <p:extLst>
      <p:ext uri="{BB962C8B-B14F-4D97-AF65-F5344CB8AC3E}">
        <p14:creationId xmlns:p14="http://schemas.microsoft.com/office/powerpoint/2010/main" val="1845005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8587" y="1741133"/>
            <a:ext cx="7190912" cy="1163395"/>
          </a:xfrm>
          <a:prstGeom prst="rect">
            <a:avLst/>
          </a:prstGeom>
          <a:noFill/>
        </p:spPr>
        <p:txBody>
          <a:bodyPr wrap="square" rtlCol="0">
            <a:spAutoFit/>
          </a:bodyPr>
          <a:lstStyle/>
          <a:p>
            <a:pPr algn="l">
              <a:lnSpc>
                <a:spcPct val="120000"/>
              </a:lnSpc>
            </a:pPr>
            <a:r>
              <a:rPr lang="en-US" sz="2400" b="0" i="0" dirty="0">
                <a:solidFill>
                  <a:srgbClr val="219A8F"/>
                </a:solidFill>
                <a:latin typeface="Helvetica"/>
                <a:cs typeface="Helvetica"/>
              </a:rPr>
              <a:t>CMHA Ontario</a:t>
            </a:r>
          </a:p>
          <a:p>
            <a:pPr marL="355600" indent="-355600" algn="l">
              <a:lnSpc>
                <a:spcPct val="120000"/>
              </a:lnSpc>
            </a:pPr>
            <a:r>
              <a:rPr lang="en-US" sz="1800" b="0" i="0" dirty="0">
                <a:solidFill>
                  <a:srgbClr val="505150"/>
                </a:solidFill>
                <a:latin typeface="Helvetica"/>
                <a:cs typeface="Helvetica"/>
              </a:rPr>
              <a:t>• 	</a:t>
            </a:r>
            <a:r>
              <a:rPr lang="en-US" sz="1600" dirty="0">
                <a:solidFill>
                  <a:srgbClr val="505150"/>
                </a:solidFill>
                <a:latin typeface="Helvetica"/>
                <a:cs typeface="Helvetica"/>
              </a:rPr>
              <a:t>30 branches across Ontario, </a:t>
            </a:r>
            <a:r>
              <a:rPr lang="en-US" sz="1600" b="0" i="0" dirty="0">
                <a:solidFill>
                  <a:srgbClr val="505150"/>
                </a:solidFill>
                <a:latin typeface="Helvetica"/>
                <a:cs typeface="Helvetica"/>
              </a:rPr>
              <a:t>providing service </a:t>
            </a:r>
            <a:r>
              <a:rPr lang="en-US" sz="1600" dirty="0">
                <a:solidFill>
                  <a:srgbClr val="505150"/>
                </a:solidFill>
                <a:latin typeface="Helvetica"/>
                <a:cs typeface="Helvetica"/>
              </a:rPr>
              <a:t>across the </a:t>
            </a:r>
            <a:r>
              <a:rPr lang="en-US" sz="1600" b="0" i="0" dirty="0">
                <a:solidFill>
                  <a:srgbClr val="505150"/>
                </a:solidFill>
                <a:latin typeface="Helvetica"/>
                <a:cs typeface="Helvetica"/>
              </a:rPr>
              <a:t>province.</a:t>
            </a:r>
          </a:p>
          <a:p>
            <a:pPr marL="355600" marR="0" indent="-355600" algn="l" defTabSz="457200" rtl="0" eaLnBrk="1" fontAlgn="auto" latinLnBrk="0" hangingPunct="1">
              <a:lnSpc>
                <a:spcPct val="120000"/>
              </a:lnSpc>
              <a:spcBef>
                <a:spcPts val="0"/>
              </a:spcBef>
              <a:spcAft>
                <a:spcPts val="0"/>
              </a:spcAft>
              <a:buClrTx/>
              <a:buSzTx/>
              <a:buFontTx/>
              <a:buNone/>
              <a:tabLst/>
              <a:defRPr/>
            </a:pPr>
            <a:r>
              <a:rPr lang="en-US" sz="1600" b="0" i="0" dirty="0">
                <a:solidFill>
                  <a:srgbClr val="505150"/>
                </a:solidFill>
                <a:latin typeface="Helvetica"/>
                <a:cs typeface="Helvetica"/>
              </a:rPr>
              <a:t>• 	</a:t>
            </a:r>
            <a:r>
              <a:rPr lang="en-US" sz="1600" dirty="0">
                <a:solidFill>
                  <a:srgbClr val="505150"/>
                </a:solidFill>
                <a:latin typeface="Helvetica"/>
                <a:cs typeface="Helvetica"/>
              </a:rPr>
              <a:t>Approximately 3,900 CMHA staff across Ontario.</a:t>
            </a:r>
          </a:p>
        </p:txBody>
      </p:sp>
      <p:sp>
        <p:nvSpPr>
          <p:cNvPr id="6" name="Rounded Rectangle 5"/>
          <p:cNvSpPr/>
          <p:nvPr/>
        </p:nvSpPr>
        <p:spPr>
          <a:xfrm rot="21449717">
            <a:off x="184263" y="287492"/>
            <a:ext cx="2519308" cy="559140"/>
          </a:xfrm>
          <a:prstGeom prst="roundRect">
            <a:avLst>
              <a:gd name="adj" fmla="val 32849"/>
            </a:avLst>
          </a:prstGeom>
          <a:solidFill>
            <a:srgbClr val="219A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21449717">
            <a:off x="249831" y="382351"/>
            <a:ext cx="2405334" cy="412421"/>
          </a:xfrm>
          <a:prstGeom prst="rect">
            <a:avLst/>
          </a:prstGeom>
          <a:noFill/>
        </p:spPr>
        <p:txBody>
          <a:bodyPr wrap="square" rtlCol="0">
            <a:spAutoFit/>
          </a:bodyPr>
          <a:lstStyle/>
          <a:p>
            <a:pPr algn="ctr">
              <a:lnSpc>
                <a:spcPct val="80000"/>
              </a:lnSpc>
            </a:pPr>
            <a:r>
              <a:rPr lang="en-US" sz="2600" i="0" dirty="0">
                <a:solidFill>
                  <a:schemeClr val="bg1"/>
                </a:solidFill>
                <a:latin typeface="Helvetica"/>
                <a:cs typeface="Helvetica"/>
              </a:rPr>
              <a:t>CMHA Ontario</a:t>
            </a:r>
          </a:p>
        </p:txBody>
      </p:sp>
    </p:spTree>
    <p:extLst>
      <p:ext uri="{BB962C8B-B14F-4D97-AF65-F5344CB8AC3E}">
        <p14:creationId xmlns:p14="http://schemas.microsoft.com/office/powerpoint/2010/main" val="2682330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rot="21449717">
            <a:off x="199685" y="249877"/>
            <a:ext cx="2523658" cy="709971"/>
          </a:xfrm>
          <a:prstGeom prst="roundRect">
            <a:avLst>
              <a:gd name="adj" fmla="val 32849"/>
            </a:avLst>
          </a:prstGeom>
          <a:solidFill>
            <a:srgbClr val="219A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kern="0" dirty="0">
                <a:solidFill>
                  <a:schemeClr val="bg1"/>
                </a:solidFill>
                <a:latin typeface="HelveticaNeueLT Std" panose="020B0604020202020204" pitchFamily="34" charset="0"/>
              </a:rPr>
              <a:t>Mission Vision Values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911" y="1141303"/>
            <a:ext cx="3786443" cy="4219808"/>
          </a:xfrm>
          <a:prstGeom prst="rect">
            <a:avLst/>
          </a:prstGeom>
        </p:spPr>
      </p:pic>
    </p:spTree>
    <p:extLst>
      <p:ext uri="{BB962C8B-B14F-4D97-AF65-F5344CB8AC3E}">
        <p14:creationId xmlns:p14="http://schemas.microsoft.com/office/powerpoint/2010/main" val="3753305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7377" y="1455972"/>
            <a:ext cx="6150764" cy="2893100"/>
          </a:xfrm>
          <a:prstGeom prst="rect">
            <a:avLst/>
          </a:prstGeom>
          <a:noFill/>
        </p:spPr>
        <p:txBody>
          <a:bodyPr wrap="square" rtlCol="0">
            <a:spAutoFit/>
          </a:bodyPr>
          <a:lstStyle/>
          <a:p>
            <a:r>
              <a:rPr lang="en-US" sz="1400" dirty="0">
                <a:solidFill>
                  <a:srgbClr val="EFEEED"/>
                </a:solidFill>
                <a:latin typeface="Helvetica" panose="020B0604020202020204" pitchFamily="34" charset="0"/>
                <a:cs typeface="Helvetica" panose="020B0604020202020204" pitchFamily="34" charset="0"/>
              </a:rPr>
              <a:t>Our work helps to inform provincial policy, planning and service delivery to make mental health possible for all </a:t>
            </a:r>
            <a:br>
              <a:rPr lang="en-US" sz="1400" dirty="0">
                <a:solidFill>
                  <a:srgbClr val="EFEEED"/>
                </a:solidFill>
                <a:latin typeface="Helvetica" panose="020B0604020202020204" pitchFamily="34" charset="0"/>
                <a:cs typeface="Helvetica" panose="020B0604020202020204" pitchFamily="34" charset="0"/>
              </a:rPr>
            </a:br>
            <a:endParaRPr lang="en-US" sz="1400" dirty="0">
              <a:solidFill>
                <a:srgbClr val="EFEEED"/>
              </a:solidFill>
              <a:latin typeface="Helvetica" panose="020B0604020202020204" pitchFamily="34" charset="0"/>
              <a:cs typeface="Helvetica" panose="020B0604020202020204" pitchFamily="34" charset="0"/>
            </a:endParaRPr>
          </a:p>
          <a:p>
            <a:r>
              <a:rPr lang="en-US" sz="1400" dirty="0">
                <a:solidFill>
                  <a:srgbClr val="EFEEED"/>
                </a:solidFill>
                <a:latin typeface="Helvetica" panose="020B0604020202020204" pitchFamily="34" charset="0"/>
                <a:cs typeface="Helvetica" panose="020B0604020202020204" pitchFamily="34" charset="0"/>
              </a:rPr>
              <a:t>All work is aligned with CMHA Ontario’s strategic directions</a:t>
            </a:r>
          </a:p>
          <a:p>
            <a:br>
              <a:rPr lang="en-US" sz="1400" dirty="0">
                <a:solidFill>
                  <a:srgbClr val="EFEEED"/>
                </a:solidFill>
                <a:latin typeface="Helvetica" panose="020B0604020202020204" pitchFamily="34" charset="0"/>
                <a:cs typeface="Helvetica" panose="020B0604020202020204" pitchFamily="34" charset="0"/>
              </a:rPr>
            </a:br>
            <a:r>
              <a:rPr lang="en-US" sz="1400" dirty="0">
                <a:solidFill>
                  <a:srgbClr val="EFEEED"/>
                </a:solidFill>
                <a:latin typeface="Helvetica" panose="020B0604020202020204" pitchFamily="34" charset="0"/>
                <a:cs typeface="Helvetica" panose="020B0604020202020204" pitchFamily="34" charset="0"/>
              </a:rPr>
              <a:t>Provide reliable, current, accurate information and analysis of mental health and addictions issues to a range of stakeholders</a:t>
            </a:r>
          </a:p>
          <a:p>
            <a:endParaRPr lang="en-US" sz="1400" dirty="0">
              <a:solidFill>
                <a:srgbClr val="EFEEED"/>
              </a:solidFill>
              <a:latin typeface="Helvetica" panose="020B0604020202020204" pitchFamily="34" charset="0"/>
              <a:cs typeface="Helvetica" panose="020B0604020202020204" pitchFamily="34" charset="0"/>
            </a:endParaRPr>
          </a:p>
          <a:p>
            <a:r>
              <a:rPr lang="en-US" sz="1400" dirty="0">
                <a:solidFill>
                  <a:srgbClr val="EFEEED"/>
                </a:solidFill>
                <a:latin typeface="Helvetica" panose="020B0604020202020204" pitchFamily="34" charset="0"/>
                <a:cs typeface="Helvetica" panose="020B0604020202020204" pitchFamily="34" charset="0"/>
              </a:rPr>
              <a:t>Strategically advance systemic issues that impact on people with lived experience and the mental health system</a:t>
            </a:r>
          </a:p>
          <a:p>
            <a:endParaRPr lang="en-US" sz="1400" dirty="0">
              <a:solidFill>
                <a:srgbClr val="EFEEED"/>
              </a:solidFill>
              <a:latin typeface="Helvetica" panose="020B0604020202020204" pitchFamily="34" charset="0"/>
              <a:cs typeface="Helvetica" panose="020B0604020202020204" pitchFamily="34" charset="0"/>
            </a:endParaRPr>
          </a:p>
          <a:p>
            <a:r>
              <a:rPr lang="en-US" sz="1400" dirty="0">
                <a:solidFill>
                  <a:srgbClr val="EFEEED"/>
                </a:solidFill>
                <a:latin typeface="Helvetica" panose="020B0604020202020204" pitchFamily="34" charset="0"/>
                <a:cs typeface="Helvetica" panose="020B0604020202020204" pitchFamily="34" charset="0"/>
              </a:rPr>
              <a:t>Support, engage and champion community mental health and addictions</a:t>
            </a:r>
            <a:br>
              <a:rPr lang="en-US" sz="1400" dirty="0">
                <a:solidFill>
                  <a:srgbClr val="EFEEED"/>
                </a:solidFill>
                <a:latin typeface="Helvetica" panose="020B0604020202020204" pitchFamily="34" charset="0"/>
                <a:cs typeface="Helvetica" panose="020B0604020202020204" pitchFamily="34" charset="0"/>
              </a:rPr>
            </a:br>
            <a:endParaRPr lang="en-US" sz="1400" dirty="0">
              <a:solidFill>
                <a:srgbClr val="EFEEED"/>
              </a:solidFill>
              <a:latin typeface="Helvetica" panose="020B0604020202020204" pitchFamily="34" charset="0"/>
              <a:cs typeface="Helvetica" panose="020B0604020202020204" pitchFamily="34" charset="0"/>
            </a:endParaRPr>
          </a:p>
        </p:txBody>
      </p:sp>
      <p:sp>
        <p:nvSpPr>
          <p:cNvPr id="4" name="Rounded Rectangle 3"/>
          <p:cNvSpPr/>
          <p:nvPr/>
        </p:nvSpPr>
        <p:spPr>
          <a:xfrm rot="21449717">
            <a:off x="184263" y="287492"/>
            <a:ext cx="2519308" cy="559140"/>
          </a:xfrm>
          <a:prstGeom prst="roundRect">
            <a:avLst>
              <a:gd name="adj" fmla="val 32849"/>
            </a:avLst>
          </a:prstGeom>
          <a:solidFill>
            <a:srgbClr val="219A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21449717">
            <a:off x="249831" y="369825"/>
            <a:ext cx="2405334" cy="412421"/>
          </a:xfrm>
          <a:prstGeom prst="rect">
            <a:avLst/>
          </a:prstGeom>
          <a:noFill/>
        </p:spPr>
        <p:txBody>
          <a:bodyPr wrap="square" rtlCol="0">
            <a:spAutoFit/>
          </a:bodyPr>
          <a:lstStyle/>
          <a:p>
            <a:pPr algn="ctr">
              <a:lnSpc>
                <a:spcPct val="80000"/>
              </a:lnSpc>
            </a:pPr>
            <a:r>
              <a:rPr lang="en-US" sz="2600" dirty="0">
                <a:solidFill>
                  <a:schemeClr val="bg1"/>
                </a:solidFill>
                <a:latin typeface="Helvetica"/>
                <a:cs typeface="Helvetica"/>
              </a:rPr>
              <a:t>CMHA Ontario</a:t>
            </a:r>
            <a:endParaRPr lang="en-US" sz="2600" b="0" i="0" dirty="0">
              <a:solidFill>
                <a:schemeClr val="bg1"/>
              </a:solidFill>
              <a:latin typeface="Helvetica"/>
              <a:cs typeface="Helvetica"/>
            </a:endParaRPr>
          </a:p>
        </p:txBody>
      </p:sp>
    </p:spTree>
    <p:extLst>
      <p:ext uri="{BB962C8B-B14F-4D97-AF65-F5344CB8AC3E}">
        <p14:creationId xmlns:p14="http://schemas.microsoft.com/office/powerpoint/2010/main" val="47401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152" y="467829"/>
            <a:ext cx="5545108" cy="646331"/>
          </a:xfrm>
          <a:prstGeom prst="rect">
            <a:avLst/>
          </a:prstGeom>
          <a:noFill/>
        </p:spPr>
        <p:txBody>
          <a:bodyPr wrap="none" rtlCol="0">
            <a:spAutoFit/>
          </a:bodyPr>
          <a:lstStyle/>
          <a:p>
            <a:r>
              <a:rPr lang="en-US" sz="3600" b="1" dirty="0">
                <a:solidFill>
                  <a:srgbClr val="5D89B3"/>
                </a:solidFill>
                <a:latin typeface="HelveticaNeueLT Std" panose="020B0604020202020204" pitchFamily="34" charset="0"/>
              </a:rPr>
              <a:t>Advancing Public Policy</a:t>
            </a:r>
            <a:endParaRPr lang="en-US" sz="3600" b="1" dirty="0">
              <a:solidFill>
                <a:srgbClr val="5D89B3"/>
              </a:solidFill>
            </a:endParaRPr>
          </a:p>
        </p:txBody>
      </p:sp>
      <p:sp>
        <p:nvSpPr>
          <p:cNvPr id="8" name="TextBox 7"/>
          <p:cNvSpPr txBox="1"/>
          <p:nvPr/>
        </p:nvSpPr>
        <p:spPr>
          <a:xfrm>
            <a:off x="317152" y="1218578"/>
            <a:ext cx="8276342" cy="5632311"/>
          </a:xfrm>
          <a:prstGeom prst="rect">
            <a:avLst/>
          </a:prstGeom>
          <a:noFill/>
        </p:spPr>
        <p:txBody>
          <a:bodyPr wrap="square" rtlCol="0">
            <a:spAutoFit/>
          </a:bodyPr>
          <a:lstStyle/>
          <a:p>
            <a:r>
              <a:rPr lang="en-CA" dirty="0"/>
              <a:t>The public policy department informs provincial policy, planning and service delivery with a goal to make mental health possible for all.</a:t>
            </a:r>
          </a:p>
          <a:p>
            <a:endParaRPr lang="en-CA" dirty="0"/>
          </a:p>
          <a:p>
            <a:r>
              <a:rPr lang="en-CA" dirty="0"/>
              <a:t>The department focuses on the following key areas:</a:t>
            </a:r>
          </a:p>
          <a:p>
            <a:pPr marL="742950" lvl="1" indent="-285750">
              <a:buFont typeface="Wingdings" panose="05000000000000000000" pitchFamily="2" charset="2"/>
              <a:buChar char="ü"/>
            </a:pPr>
            <a:r>
              <a:rPr lang="en-CA" b="1" dirty="0"/>
              <a:t>Analyze:</a:t>
            </a:r>
            <a:r>
              <a:rPr lang="en-CA" dirty="0"/>
              <a:t> We provide stakeholders with reliable analysis of provincial mental health and addictions policy, system planning and service delivery.</a:t>
            </a:r>
          </a:p>
          <a:p>
            <a:pPr lvl="1"/>
            <a:endParaRPr lang="en-CA" b="1" dirty="0"/>
          </a:p>
          <a:p>
            <a:pPr marL="742950" lvl="1" indent="-285750">
              <a:buFont typeface="Wingdings" panose="05000000000000000000" pitchFamily="2" charset="2"/>
              <a:buChar char="ü"/>
            </a:pPr>
            <a:r>
              <a:rPr lang="en-CA" b="1" dirty="0"/>
              <a:t>Mobilize:</a:t>
            </a:r>
            <a:r>
              <a:rPr lang="en-CA" dirty="0"/>
              <a:t> We increase action, collaborate, coordinate, and exchange knowledge between the multiple sectors and stakeholders that impact on provincial mental health and addictions policy, planning and service delivery.</a:t>
            </a:r>
          </a:p>
          <a:p>
            <a:pPr lvl="1"/>
            <a:endParaRPr lang="en-CA" b="1" dirty="0"/>
          </a:p>
          <a:p>
            <a:pPr marL="742950" lvl="1" indent="-285750">
              <a:buFont typeface="Wingdings" panose="05000000000000000000" pitchFamily="2" charset="2"/>
              <a:buChar char="ü"/>
            </a:pPr>
            <a:r>
              <a:rPr lang="en-CA" b="1" dirty="0"/>
              <a:t>Educate:</a:t>
            </a:r>
            <a:r>
              <a:rPr lang="en-CA" dirty="0"/>
              <a:t> We increase awareness of key sector evidence that impacts on mental health and addictions policy, planning and service.</a:t>
            </a:r>
          </a:p>
          <a:p>
            <a:pPr lvl="1"/>
            <a:endParaRPr lang="en-CA" b="1" dirty="0"/>
          </a:p>
          <a:p>
            <a:pPr marL="742950" lvl="1" indent="-285750">
              <a:buFont typeface="Wingdings" panose="05000000000000000000" pitchFamily="2" charset="2"/>
              <a:buChar char="ü"/>
            </a:pPr>
            <a:r>
              <a:rPr lang="en-CA" b="1" dirty="0"/>
              <a:t>Advocate:</a:t>
            </a:r>
            <a:r>
              <a:rPr lang="en-CA" dirty="0"/>
              <a:t> We work to strategically advance systemic issues that impact people with lived experience of mental illnesses and addictions.</a:t>
            </a:r>
          </a:p>
          <a:p>
            <a:pPr marL="742950" lvl="1" indent="-285750">
              <a:buFont typeface="Wingdings" panose="05000000000000000000" pitchFamily="2" charset="2"/>
              <a:buChar char="ü"/>
            </a:pPr>
            <a:endParaRPr lang="en-CA" b="1" dirty="0"/>
          </a:p>
          <a:p>
            <a:pPr marL="742950" lvl="1" indent="-285750">
              <a:buFont typeface="Wingdings" panose="05000000000000000000" pitchFamily="2" charset="2"/>
              <a:buChar char="ü"/>
            </a:pPr>
            <a:r>
              <a:rPr lang="en-CA" b="1" dirty="0"/>
              <a:t>Champion:</a:t>
            </a:r>
            <a:r>
              <a:rPr lang="en-CA" dirty="0"/>
              <a:t> We engage and champion the work of the community mental health and addictions sector and CMHA branches.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89645829"/>
      </p:ext>
    </p:extLst>
  </p:cSld>
  <p:clrMapOvr>
    <a:masterClrMapping/>
  </p:clrMapOvr>
  <mc:AlternateContent xmlns:mc="http://schemas.openxmlformats.org/markup-compatibility/2006" xmlns:p14="http://schemas.microsoft.com/office/powerpoint/2010/main">
    <mc:Choice Requires="p14">
      <p:transition spd="slow" p14:dur="2000" advTm="15930"/>
    </mc:Choice>
    <mc:Fallback xmlns="">
      <p:transition spd="slow" advTm="1593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E25254-F16E-4BE8-87B1-36EDCAED6AA6}"/>
              </a:ext>
            </a:extLst>
          </p:cNvPr>
          <p:cNvSpPr/>
          <p:nvPr/>
        </p:nvSpPr>
        <p:spPr>
          <a:xfrm>
            <a:off x="576776" y="1232825"/>
            <a:ext cx="8088922" cy="3583610"/>
          </a:xfrm>
          <a:prstGeom prst="rect">
            <a:avLst/>
          </a:prstGeom>
        </p:spPr>
        <p:txBody>
          <a:bodyPr wrap="square">
            <a:spAutoFit/>
          </a:bodyPr>
          <a:lstStyle/>
          <a:p>
            <a:pPr>
              <a:lnSpc>
                <a:spcPct val="120000"/>
              </a:lnSpc>
            </a:pPr>
            <a:r>
              <a:rPr lang="en-CA" sz="3200" dirty="0">
                <a:solidFill>
                  <a:srgbClr val="219A8F"/>
                </a:solidFill>
                <a:latin typeface="Helvetica"/>
                <a:cs typeface="Helvetica"/>
              </a:rPr>
              <a:t>Enhanced investment in mental health and addictions makes sense when you consider that in Ontario the burden of mental illness is 1.5 times that of all cancers combined and more than seven times of all infectious diseases.[i]</a:t>
            </a:r>
          </a:p>
        </p:txBody>
      </p:sp>
      <p:sp>
        <p:nvSpPr>
          <p:cNvPr id="4" name="Rectangle 3">
            <a:extLst>
              <a:ext uri="{FF2B5EF4-FFF2-40B4-BE49-F238E27FC236}">
                <a16:creationId xmlns:a16="http://schemas.microsoft.com/office/drawing/2014/main" id="{7F2A36EF-D85F-4775-8402-497B5CCFA7CA}"/>
              </a:ext>
            </a:extLst>
          </p:cNvPr>
          <p:cNvSpPr/>
          <p:nvPr/>
        </p:nvSpPr>
        <p:spPr>
          <a:xfrm>
            <a:off x="196948" y="5194550"/>
            <a:ext cx="8834510" cy="1477328"/>
          </a:xfrm>
          <a:prstGeom prst="rect">
            <a:avLst/>
          </a:prstGeom>
        </p:spPr>
        <p:txBody>
          <a:bodyPr wrap="square">
            <a:spAutoFit/>
          </a:bodyPr>
          <a:lstStyle/>
          <a:p>
            <a:endParaRPr lang="en-CA" dirty="0"/>
          </a:p>
          <a:p>
            <a:r>
              <a:rPr lang="en-CA" dirty="0"/>
              <a:t>[1] </a:t>
            </a:r>
            <a:r>
              <a:rPr lang="en-CA" dirty="0" err="1"/>
              <a:t>Ratnasingham</a:t>
            </a:r>
            <a:r>
              <a:rPr lang="en-CA" dirty="0"/>
              <a:t> S, </a:t>
            </a:r>
            <a:r>
              <a:rPr lang="en-CA" dirty="0" err="1"/>
              <a:t>Cairney</a:t>
            </a:r>
            <a:r>
              <a:rPr lang="en-CA" dirty="0"/>
              <a:t> J, Rehm J, Manson H, </a:t>
            </a:r>
            <a:r>
              <a:rPr lang="en-CA" dirty="0" err="1"/>
              <a:t>Kurdyak</a:t>
            </a:r>
            <a:r>
              <a:rPr lang="en-CA" dirty="0"/>
              <a:t> PA. (2012) Opening Eyes, Opening Minds: The Ontario Burden of Mental Illness and Addictions Report https://www.ices.on.ca/Publications/Atlases-and-Reports/2012/Opening-Eyes-Opening-Minds</a:t>
            </a:r>
          </a:p>
        </p:txBody>
      </p:sp>
    </p:spTree>
    <p:extLst>
      <p:ext uri="{BB962C8B-B14F-4D97-AF65-F5344CB8AC3E}">
        <p14:creationId xmlns:p14="http://schemas.microsoft.com/office/powerpoint/2010/main" val="2812394757"/>
      </p:ext>
    </p:extLst>
  </p:cSld>
  <p:clrMapOvr>
    <a:masterClrMapping/>
  </p:clrMapOvr>
  <mc:AlternateContent xmlns:mc="http://schemas.openxmlformats.org/markup-compatibility/2006" xmlns:p14="http://schemas.microsoft.com/office/powerpoint/2010/main">
    <mc:Choice Requires="p14">
      <p:transition spd="slow" p14:dur="2000" advTm="15930"/>
    </mc:Choice>
    <mc:Fallback xmlns="">
      <p:transition spd="slow" advTm="1593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152" y="467829"/>
            <a:ext cx="5545108" cy="646331"/>
          </a:xfrm>
          <a:prstGeom prst="rect">
            <a:avLst/>
          </a:prstGeom>
          <a:noFill/>
        </p:spPr>
        <p:txBody>
          <a:bodyPr wrap="none" rtlCol="0">
            <a:spAutoFit/>
          </a:bodyPr>
          <a:lstStyle/>
          <a:p>
            <a:r>
              <a:rPr lang="en-US" sz="3600" b="1" dirty="0">
                <a:solidFill>
                  <a:srgbClr val="5D89B3"/>
                </a:solidFill>
                <a:latin typeface="HelveticaNeueLT Std" panose="020B0604020202020204" pitchFamily="34" charset="0"/>
              </a:rPr>
              <a:t>Advancing Public Policy</a:t>
            </a:r>
            <a:endParaRPr lang="en-US" sz="3600" b="1" dirty="0">
              <a:solidFill>
                <a:srgbClr val="5D89B3"/>
              </a:solidFill>
            </a:endParaRPr>
          </a:p>
        </p:txBody>
      </p:sp>
      <p:graphicFrame>
        <p:nvGraphicFramePr>
          <p:cNvPr id="6" name="Content Placeholder 4">
            <a:extLst>
              <a:ext uri="{FF2B5EF4-FFF2-40B4-BE49-F238E27FC236}">
                <a16:creationId xmlns:a16="http://schemas.microsoft.com/office/drawing/2014/main" id="{01E77878-775C-4D57-BF41-AAC02F77E83F}"/>
              </a:ext>
            </a:extLst>
          </p:cNvPr>
          <p:cNvGraphicFramePr>
            <a:graphicFrameLocks/>
          </p:cNvGraphicFramePr>
          <p:nvPr>
            <p:extLst>
              <p:ext uri="{D42A27DB-BD31-4B8C-83A1-F6EECF244321}">
                <p14:modId xmlns:p14="http://schemas.microsoft.com/office/powerpoint/2010/main" val="2694110795"/>
              </p:ext>
            </p:extLst>
          </p:nvPr>
        </p:nvGraphicFramePr>
        <p:xfrm>
          <a:off x="-117070" y="1296805"/>
          <a:ext cx="9378140" cy="52239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8805249"/>
      </p:ext>
    </p:extLst>
  </p:cSld>
  <p:clrMapOvr>
    <a:masterClrMapping/>
  </p:clrMapOvr>
  <mc:AlternateContent xmlns:mc="http://schemas.openxmlformats.org/markup-compatibility/2006" xmlns:p14="http://schemas.microsoft.com/office/powerpoint/2010/main">
    <mc:Choice Requires="p14">
      <p:transition spd="slow" p14:dur="2000" advTm="15930"/>
    </mc:Choice>
    <mc:Fallback xmlns="">
      <p:transition spd="slow" advTm="1593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152" y="467829"/>
            <a:ext cx="5545108" cy="646331"/>
          </a:xfrm>
          <a:prstGeom prst="rect">
            <a:avLst/>
          </a:prstGeom>
          <a:noFill/>
        </p:spPr>
        <p:txBody>
          <a:bodyPr wrap="none" rtlCol="0">
            <a:spAutoFit/>
          </a:bodyPr>
          <a:lstStyle/>
          <a:p>
            <a:r>
              <a:rPr lang="en-US" sz="3600" b="1" dirty="0">
                <a:solidFill>
                  <a:srgbClr val="5D89B3"/>
                </a:solidFill>
                <a:latin typeface="HelveticaNeueLT Std" panose="020B0604020202020204" pitchFamily="34" charset="0"/>
              </a:rPr>
              <a:t>Advancing Public Policy</a:t>
            </a:r>
            <a:endParaRPr lang="en-US" sz="3600" b="1" dirty="0">
              <a:solidFill>
                <a:srgbClr val="5D89B3"/>
              </a:solidFill>
            </a:endParaRPr>
          </a:p>
        </p:txBody>
      </p:sp>
      <p:sp>
        <p:nvSpPr>
          <p:cNvPr id="4" name="TextBox 3">
            <a:extLst>
              <a:ext uri="{FF2B5EF4-FFF2-40B4-BE49-F238E27FC236}">
                <a16:creationId xmlns:a16="http://schemas.microsoft.com/office/drawing/2014/main" id="{15614C30-901C-4C5B-A58F-BB5A9C625D29}"/>
              </a:ext>
            </a:extLst>
          </p:cNvPr>
          <p:cNvSpPr txBox="1"/>
          <p:nvPr/>
        </p:nvSpPr>
        <p:spPr>
          <a:xfrm>
            <a:off x="4908984" y="4866100"/>
            <a:ext cx="3723861" cy="1200329"/>
          </a:xfrm>
          <a:prstGeom prst="rect">
            <a:avLst/>
          </a:prstGeom>
          <a:noFill/>
        </p:spPr>
        <p:txBody>
          <a:bodyPr wrap="square" rtlCol="0">
            <a:spAutoFit/>
          </a:bodyPr>
          <a:lstStyle/>
          <a:p>
            <a:pPr algn="ctr"/>
            <a:r>
              <a:rPr lang="en-CA" dirty="0">
                <a:cs typeface="Helvetica" panose="020B0604020202020204" pitchFamily="34" charset="0"/>
              </a:rPr>
              <a:t>https://ontario.cmha.ca/documents/reducing-harms-recognizing-and-responding-to-opioid-overdoses-in-your-organization/</a:t>
            </a:r>
          </a:p>
        </p:txBody>
      </p:sp>
      <p:pic>
        <p:nvPicPr>
          <p:cNvPr id="5" name="Picture 4">
            <a:extLst>
              <a:ext uri="{FF2B5EF4-FFF2-40B4-BE49-F238E27FC236}">
                <a16:creationId xmlns:a16="http://schemas.microsoft.com/office/drawing/2014/main" id="{53951E72-3C58-405C-8A02-75D842E37439}"/>
              </a:ext>
            </a:extLst>
          </p:cNvPr>
          <p:cNvPicPr>
            <a:picLocks noChangeAspect="1"/>
          </p:cNvPicPr>
          <p:nvPr/>
        </p:nvPicPr>
        <p:blipFill>
          <a:blip r:embed="rId2"/>
          <a:stretch>
            <a:fillRect/>
          </a:stretch>
        </p:blipFill>
        <p:spPr>
          <a:xfrm>
            <a:off x="794893" y="1346741"/>
            <a:ext cx="3849402" cy="5043430"/>
          </a:xfrm>
          <a:prstGeom prst="rect">
            <a:avLst/>
          </a:prstGeom>
        </p:spPr>
      </p:pic>
    </p:spTree>
    <p:extLst>
      <p:ext uri="{BB962C8B-B14F-4D97-AF65-F5344CB8AC3E}">
        <p14:creationId xmlns:p14="http://schemas.microsoft.com/office/powerpoint/2010/main" val="2205702633"/>
      </p:ext>
    </p:extLst>
  </p:cSld>
  <p:clrMapOvr>
    <a:masterClrMapping/>
  </p:clrMapOvr>
  <mc:AlternateContent xmlns:mc="http://schemas.openxmlformats.org/markup-compatibility/2006" xmlns:p14="http://schemas.microsoft.com/office/powerpoint/2010/main">
    <mc:Choice Requires="p14">
      <p:transition spd="slow" p14:dur="2000" advTm="15930"/>
    </mc:Choice>
    <mc:Fallback xmlns="">
      <p:transition spd="slow" advTm="1593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27FA93B5D6184DA4180286C47FB252" ma:contentTypeVersion="9" ma:contentTypeDescription="Create a new document." ma:contentTypeScope="" ma:versionID="f92b29d088a278e5eac4aacb18f19a2e">
  <xsd:schema xmlns:xsd="http://www.w3.org/2001/XMLSchema" xmlns:xs="http://www.w3.org/2001/XMLSchema" xmlns:p="http://schemas.microsoft.com/office/2006/metadata/properties" xmlns:ns2="5451eeb3-7a28-4b6e-9829-0e6c004dc1bb" xmlns:ns3="21202671-567b-4ea3-a6d4-82e018bcc9a2" targetNamespace="http://schemas.microsoft.com/office/2006/metadata/properties" ma:root="true" ma:fieldsID="bb702214e3f1db17f3cdd83a238543b8" ns2:_="" ns3:_="">
    <xsd:import namespace="5451eeb3-7a28-4b6e-9829-0e6c004dc1bb"/>
    <xsd:import namespace="21202671-567b-4ea3-a6d4-82e018bcc9a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1eeb3-7a28-4b6e-9829-0e6c004dc1b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202671-567b-4ea3-a6d4-82e018bcc9a2"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E5C34D-C069-4737-8ADB-B300F01DD8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51eeb3-7a28-4b6e-9829-0e6c004dc1bb"/>
    <ds:schemaRef ds:uri="21202671-567b-4ea3-a6d4-82e018bcc9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DD5E5B-ABA8-4D00-954A-EF8562DB859C}">
  <ds:schemaRefs>
    <ds:schemaRef ds:uri="http://schemas.microsoft.com/sharepoint/v3/contenttype/forms"/>
  </ds:schemaRefs>
</ds:datastoreItem>
</file>

<file path=customXml/itemProps3.xml><?xml version="1.0" encoding="utf-8"?>
<ds:datastoreItem xmlns:ds="http://schemas.openxmlformats.org/officeDocument/2006/customXml" ds:itemID="{AFE33D8B-A0F8-4DDB-AADF-E8C4ABC273F3}">
  <ds:schemaRefs>
    <ds:schemaRef ds:uri="http://schemas.openxmlformats.org/package/2006/metadata/core-properties"/>
    <ds:schemaRef ds:uri="http://purl.org/dc/dcmitype/"/>
    <ds:schemaRef ds:uri="5451eeb3-7a28-4b6e-9829-0e6c004dc1bb"/>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21202671-567b-4ea3-a6d4-82e018bcc9a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1132</TotalTime>
  <Words>478</Words>
  <Application>Microsoft Office PowerPoint</Application>
  <PresentationFormat>On-screen Show (4:3)</PresentationFormat>
  <Paragraphs>100</Paragraphs>
  <Slides>20</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ＭＳ Ｐゴシック</vt:lpstr>
      <vt:lpstr>Arial</vt:lpstr>
      <vt:lpstr>Arial Narrow</vt:lpstr>
      <vt:lpstr>Calibri</vt:lpstr>
      <vt:lpstr>Helvetica</vt:lpstr>
      <vt:lpstr>HelveticaNeueLT Std</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Ramp Communications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Caldaroni</dc:creator>
  <cp:lastModifiedBy>Mala Richard</cp:lastModifiedBy>
  <cp:revision>87</cp:revision>
  <cp:lastPrinted>2018-09-18T19:55:00Z</cp:lastPrinted>
  <dcterms:created xsi:type="dcterms:W3CDTF">2014-10-14T16:54:10Z</dcterms:created>
  <dcterms:modified xsi:type="dcterms:W3CDTF">2018-09-18T20:29:38Z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0x0101007827FA93B5D6184DA4180286C47FB252</vt:lpwstr>
  </property>
  <property fmtid="{D5CDD505-2E9C-101B-9397-08002B2CF9AE}" pid="3" name="Order">
    <vt:r8>581000</vt:r8>
  </property>
</Properties>
</file>