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346" r:id="rId3"/>
    <p:sldId id="344" r:id="rId4"/>
    <p:sldId id="318" r:id="rId5"/>
    <p:sldId id="321" r:id="rId6"/>
    <p:sldId id="323" r:id="rId7"/>
    <p:sldId id="319" r:id="rId8"/>
    <p:sldId id="325" r:id="rId9"/>
    <p:sldId id="326" r:id="rId10"/>
    <p:sldId id="327" r:id="rId11"/>
    <p:sldId id="307" r:id="rId12"/>
    <p:sldId id="308" r:id="rId13"/>
    <p:sldId id="331" r:id="rId14"/>
    <p:sldId id="332" r:id="rId15"/>
    <p:sldId id="333" r:id="rId16"/>
    <p:sldId id="335" r:id="rId17"/>
    <p:sldId id="348" r:id="rId18"/>
    <p:sldId id="349" r:id="rId19"/>
    <p:sldId id="305"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94668"/>
  </p:normalViewPr>
  <p:slideViewPr>
    <p:cSldViewPr snapToGrid="0" snapToObjects="1">
      <p:cViewPr>
        <p:scale>
          <a:sx n="63" d="100"/>
          <a:sy n="63" d="100"/>
        </p:scale>
        <p:origin x="1296" y="8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otishamassaquoi:Desktop:Income.xls"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457391296122"/>
          <c:y val="0.332402007952978"/>
          <c:w val="0.28597766655323"/>
          <c:h val="0.432960598594215"/>
        </c:manualLayout>
      </c:layout>
      <c:pieChart>
        <c:varyColors val="1"/>
        <c:ser>
          <c:idx val="0"/>
          <c:order val="0"/>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Lbls>
            <c:dLbl>
              <c:idx val="1"/>
              <c:layout>
                <c:manualLayout>
                  <c:x val="-0.071897613726328"/>
                  <c:y val="0.10625574152966"/>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01860578053203"/>
                  <c:y val="0.0963156636040195"/>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45640099379182"/>
                  <c:y val="-0.031868143564145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56588775924686"/>
                  <c:y val="-0.133355110727565"/>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0155866367575684"/>
                  <c:y val="-0.189383309702916"/>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35466197864592"/>
                  <c:y val="-0.14196175042204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numFmt formatCode="0%" sourceLinked="0"/>
            <c:spPr>
              <a:noFill/>
              <a:ln w="25400">
                <a:noFill/>
              </a:ln>
            </c:spPr>
            <c:txPr>
              <a:bodyPr/>
              <a:lstStyle/>
              <a:p>
                <a:pPr>
                  <a:defRPr sz="1175" b="0" i="0" u="none" strike="noStrike" baseline="0">
                    <a:solidFill>
                      <a:srgbClr val="000000"/>
                    </a:solidFill>
                    <a:latin typeface="Arial"/>
                    <a:ea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Sheet1!$A$2:$A$8</c:f>
              <c:strCache>
                <c:ptCount val="7"/>
                <c:pt idx="0">
                  <c:v>0-$14,999</c:v>
                </c:pt>
                <c:pt idx="1">
                  <c:v>$15,000-$19,999</c:v>
                </c:pt>
                <c:pt idx="2">
                  <c:v>$40,000-$59,000</c:v>
                </c:pt>
                <c:pt idx="3">
                  <c:v>$30,000-$34,999</c:v>
                </c:pt>
                <c:pt idx="4">
                  <c:v>$35,000-$39,999</c:v>
                </c:pt>
                <c:pt idx="5">
                  <c:v>$25,000-$29,999</c:v>
                </c:pt>
                <c:pt idx="6">
                  <c:v>$20,000-$24,999</c:v>
                </c:pt>
              </c:strCache>
            </c:strRef>
          </c:cat>
          <c:val>
            <c:numRef>
              <c:f>Sheet1!$B$2:$B$8</c:f>
              <c:numCache>
                <c:formatCode>#####0;\-#####0</c:formatCode>
                <c:ptCount val="7"/>
                <c:pt idx="0">
                  <c:v>42.0</c:v>
                </c:pt>
                <c:pt idx="1">
                  <c:v>7.0</c:v>
                </c:pt>
                <c:pt idx="2">
                  <c:v>3.0</c:v>
                </c:pt>
                <c:pt idx="3">
                  <c:v>2.0</c:v>
                </c:pt>
                <c:pt idx="4">
                  <c:v>1.0</c:v>
                </c:pt>
                <c:pt idx="5">
                  <c:v>1.0</c:v>
                </c:pt>
                <c:pt idx="6">
                  <c:v>1.0</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91512380331198"/>
          <c:y val="0.371508126535681"/>
          <c:w val="0.195571823578338"/>
          <c:h val="0.354748361428808"/>
        </c:manualLayout>
      </c:layout>
      <c:overlay val="0"/>
      <c:spPr>
        <a:solidFill>
          <a:srgbClr val="FFFFFF"/>
        </a:solidFill>
        <a:ln w="3175">
          <a:solidFill>
            <a:srgbClr val="000000"/>
          </a:solidFill>
          <a:prstDash val="solid"/>
        </a:ln>
      </c:spPr>
      <c:txPr>
        <a:bodyPr/>
        <a:lstStyle/>
        <a:p>
          <a:pPr>
            <a:defRPr sz="1080" b="0"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3175">
      <a:solidFill>
        <a:srgbClr val="000000"/>
      </a:solidFill>
      <a:prstDash val="solid"/>
    </a:ln>
  </c:spPr>
  <c:txPr>
    <a:bodyPr/>
    <a:lstStyle/>
    <a:p>
      <a:pPr>
        <a:defRPr sz="11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0.73247</cdr:x>
      <cdr:y>0.1648</cdr:y>
    </cdr:from>
    <cdr:to>
      <cdr:x>0.86531</cdr:x>
      <cdr:y>0.36592</cdr:y>
    </cdr:to>
    <cdr:sp macro="" textlink="">
      <cdr:nvSpPr>
        <cdr:cNvPr id="2" name="TextBox 1"/>
        <cdr:cNvSpPr txBox="1"/>
      </cdr:nvSpPr>
      <cdr:spPr>
        <a:xfrm xmlns:a="http://schemas.openxmlformats.org/drawingml/2006/main">
          <a:off x="5041900" y="7493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0.631</cdr:x>
      <cdr:y>0.11732</cdr:y>
    </cdr:from>
    <cdr:to>
      <cdr:x>0.88561</cdr:x>
      <cdr:y>0.31844</cdr:y>
    </cdr:to>
    <cdr:sp macro="" textlink="">
      <cdr:nvSpPr>
        <cdr:cNvPr id="3" name="TextBox 2"/>
        <cdr:cNvSpPr txBox="1"/>
      </cdr:nvSpPr>
      <cdr:spPr>
        <a:xfrm xmlns:a="http://schemas.openxmlformats.org/drawingml/2006/main">
          <a:off x="4343400" y="533400"/>
          <a:ext cx="17526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2000" dirty="0"/>
        </a:p>
      </cdr:txBody>
    </cdr:sp>
  </cdr:relSizeAnchor>
  <cdr:relSizeAnchor xmlns:cdr="http://schemas.openxmlformats.org/drawingml/2006/chartDrawing">
    <cdr:from>
      <cdr:x>0.09375</cdr:x>
      <cdr:y>0.83099</cdr:y>
    </cdr:from>
    <cdr:to>
      <cdr:x>0.21875</cdr:x>
      <cdr:y>1</cdr:y>
    </cdr:to>
    <cdr:sp macro="" textlink="">
      <cdr:nvSpPr>
        <cdr:cNvPr id="4" name="TextBox 3"/>
        <cdr:cNvSpPr txBox="1"/>
      </cdr:nvSpPr>
      <cdr:spPr>
        <a:xfrm xmlns:a="http://schemas.openxmlformats.org/drawingml/2006/main">
          <a:off x="685800" y="48768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t>WHIWH 2016/17  Data</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127B899-C01F-4B48-845F-5C0A6C9AB287}" type="datetimeFigureOut">
              <a:rPr lang="en-CA" smtClean="0"/>
              <a:t>2018-09-18</a:t>
            </a:fld>
            <a:endParaRPr lang="en-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CA" dirty="0" smtClean="0"/>
              <a:t>DMC Management Update</a:t>
            </a:r>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426455-8904-47AC-BA6A-04539A4D9AE3}" type="slidenum">
              <a:rPr lang="en-CA" smtClean="0"/>
              <a:t>‹#›</a:t>
            </a:fld>
            <a:endParaRPr lang="en-CA" dirty="0"/>
          </a:p>
        </p:txBody>
      </p:sp>
    </p:spTree>
    <p:extLst>
      <p:ext uri="{BB962C8B-B14F-4D97-AF65-F5344CB8AC3E}">
        <p14:creationId xmlns:p14="http://schemas.microsoft.com/office/powerpoint/2010/main" val="2457419034"/>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B8BF13-C758-4B88-A42A-40C6C3F9AEBB}" type="datetimeFigureOut">
              <a:rPr lang="en-CA" smtClean="0"/>
              <a:t>2018-09-18</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CA" dirty="0" smtClean="0"/>
              <a:t>DMC Management Update</a:t>
            </a:r>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157450-EA08-45CF-87D0-E7FBCC65C2AB}" type="slidenum">
              <a:rPr lang="en-CA" smtClean="0"/>
              <a:t>‹#›</a:t>
            </a:fld>
            <a:endParaRPr lang="en-CA" dirty="0"/>
          </a:p>
        </p:txBody>
      </p:sp>
    </p:spTree>
    <p:extLst>
      <p:ext uri="{BB962C8B-B14F-4D97-AF65-F5344CB8AC3E}">
        <p14:creationId xmlns:p14="http://schemas.microsoft.com/office/powerpoint/2010/main" val="3223558520"/>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7" name="Footer Placeholder 6"/>
          <p:cNvSpPr>
            <a:spLocks noGrp="1"/>
          </p:cNvSpPr>
          <p:nvPr>
            <p:ph type="ftr" sz="quarter" idx="10"/>
          </p:nvPr>
        </p:nvSpPr>
        <p:spPr/>
        <p:txBody>
          <a:bodyPr/>
          <a:lstStyle/>
          <a:p>
            <a:r>
              <a:rPr lang="en-CA" dirty="0" smtClean="0"/>
              <a:t>DMC Management Update</a:t>
            </a:r>
            <a:endParaRPr lang="en-CA" dirty="0"/>
          </a:p>
        </p:txBody>
      </p:sp>
      <p:sp>
        <p:nvSpPr>
          <p:cNvPr id="8" name="Header Placeholder 7"/>
          <p:cNvSpPr>
            <a:spLocks noGrp="1"/>
          </p:cNvSpPr>
          <p:nvPr>
            <p:ph type="hdr" sz="quarter" idx="11"/>
          </p:nvPr>
        </p:nvSpPr>
        <p:spPr/>
        <p:txBody>
          <a:bodyPr/>
          <a:lstStyle/>
          <a:p>
            <a:endParaRPr lang="en-CA" dirty="0"/>
          </a:p>
        </p:txBody>
      </p:sp>
    </p:spTree>
    <p:extLst>
      <p:ext uri="{BB962C8B-B14F-4D97-AF65-F5344CB8AC3E}">
        <p14:creationId xmlns:p14="http://schemas.microsoft.com/office/powerpoint/2010/main" val="278627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C2A888-119D-4287-8FBD-E33D74519BEB}" type="slidenum">
              <a:rPr lang="en-CA" smtClean="0"/>
              <a:t>5</a:t>
            </a:fld>
            <a:endParaRPr lang="en-CA" dirty="0"/>
          </a:p>
        </p:txBody>
      </p:sp>
    </p:spTree>
    <p:extLst>
      <p:ext uri="{BB962C8B-B14F-4D97-AF65-F5344CB8AC3E}">
        <p14:creationId xmlns:p14="http://schemas.microsoft.com/office/powerpoint/2010/main" val="108537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3) Geographic Location</a:t>
            </a:r>
            <a:r>
              <a:rPr lang="en-US" b="1" baseline="0" dirty="0" smtClean="0"/>
              <a:t> </a:t>
            </a:r>
            <a:endParaRPr lang="en-US" b="1" dirty="0"/>
          </a:p>
        </p:txBody>
      </p:sp>
    </p:spTree>
    <p:extLst>
      <p:ext uri="{BB962C8B-B14F-4D97-AF65-F5344CB8AC3E}">
        <p14:creationId xmlns:p14="http://schemas.microsoft.com/office/powerpoint/2010/main" val="55228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number of new HIV diagnoses has generally decreased over the past decade.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has been a slight increasing trend since 2013. This increase does not necessarily mean that HIV infections are increasing, and may partly be due to increased HIV testing during this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There were 842 new HIV diagnoses in 2015, which was slightly higher than the 828 diagnoses in 2014. The number of diagnoses in 2015 was still lower than most years over the past decade.</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1568CA-0705-4AD5-9B0E-F9E3619D0B09}" type="slidenum">
              <a:rPr lang="en-US" smtClean="0"/>
              <a:t>13</a:t>
            </a:fld>
            <a:endParaRPr lang="en-US" dirty="0"/>
          </a:p>
        </p:txBody>
      </p:sp>
    </p:spTree>
    <p:extLst>
      <p:ext uri="{BB962C8B-B14F-4D97-AF65-F5344CB8AC3E}">
        <p14:creationId xmlns:p14="http://schemas.microsoft.com/office/powerpoint/2010/main" val="203892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was a slight increase in male diagnoses from 2014 (655) to 2015.</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percent female diagnoses have generally decreased over the past decade and was 19% in 2015.</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1568CA-0705-4AD5-9B0E-F9E3619D0B09}" type="slidenum">
              <a:rPr lang="en-US" smtClean="0"/>
              <a:t>14</a:t>
            </a:fld>
            <a:endParaRPr lang="en-US" dirty="0"/>
          </a:p>
        </p:txBody>
      </p:sp>
    </p:spTree>
    <p:extLst>
      <p:ext uri="{BB962C8B-B14F-4D97-AF65-F5344CB8AC3E}">
        <p14:creationId xmlns:p14="http://schemas.microsoft.com/office/powerpoint/2010/main" val="1215664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indent="-171450">
              <a:buFont typeface="Arial" panose="020B0604020202020204" pitchFamily="34" charset="0"/>
              <a:buChar char="•"/>
            </a:pPr>
            <a:r>
              <a:rPr lang="en-US" dirty="0" smtClean="0"/>
              <a:t>In</a:t>
            </a:r>
            <a:r>
              <a:rPr lang="en-US" baseline="0" dirty="0" smtClean="0"/>
              <a:t> 2015, the majority (56%) of ACB diagnoses were male.</a:t>
            </a:r>
          </a:p>
          <a:p>
            <a:pPr marL="171450" indent="-171450">
              <a:buFont typeface="Arial" panose="020B0604020202020204" pitchFamily="34" charset="0"/>
              <a:buChar char="•"/>
            </a:pPr>
            <a:r>
              <a:rPr lang="en-US" baseline="0" dirty="0" smtClean="0"/>
              <a:t>The percent female diagnoses has slightly decreased over time.</a:t>
            </a: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941568CA-0705-4AD5-9B0E-F9E3619D0B09}" type="slidenum">
              <a:rPr lang="en-US" smtClean="0"/>
              <a:t>15</a:t>
            </a:fld>
            <a:endParaRPr lang="en-US" dirty="0"/>
          </a:p>
        </p:txBody>
      </p:sp>
    </p:spTree>
    <p:extLst>
      <p:ext uri="{BB962C8B-B14F-4D97-AF65-F5344CB8AC3E}">
        <p14:creationId xmlns:p14="http://schemas.microsoft.com/office/powerpoint/2010/main" val="135257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171450" indent="-171450">
              <a:buFont typeface="Arial" panose="020B0604020202020204" pitchFamily="34" charset="0"/>
              <a:buChar char="•"/>
            </a:pPr>
            <a:r>
              <a:rPr lang="en-US" b="0" dirty="0" smtClean="0"/>
              <a:t>The percent of female </a:t>
            </a:r>
            <a:r>
              <a:rPr lang="en-US" b="0" baseline="0" dirty="0" smtClean="0"/>
              <a:t>HIV diagnoses identified as ACB varied from 77% (Champlain) to 22% (South West).</a:t>
            </a:r>
          </a:p>
          <a:p>
            <a:endParaRPr lang="en-US" dirty="0"/>
          </a:p>
        </p:txBody>
      </p:sp>
      <p:sp>
        <p:nvSpPr>
          <p:cNvPr id="4" name="Slide Number Placeholder 3"/>
          <p:cNvSpPr>
            <a:spLocks noGrp="1"/>
          </p:cNvSpPr>
          <p:nvPr>
            <p:ph type="sldNum" sz="quarter" idx="10"/>
          </p:nvPr>
        </p:nvSpPr>
        <p:spPr/>
        <p:txBody>
          <a:bodyPr/>
          <a:lstStyle/>
          <a:p>
            <a:fld id="{941568CA-0705-4AD5-9B0E-F9E3619D0B09}" type="slidenum">
              <a:rPr lang="en-US" smtClean="0"/>
              <a:t>16</a:t>
            </a:fld>
            <a:endParaRPr lang="en-US" dirty="0"/>
          </a:p>
        </p:txBody>
      </p:sp>
    </p:spTree>
    <p:extLst>
      <p:ext uri="{BB962C8B-B14F-4D97-AF65-F5344CB8AC3E}">
        <p14:creationId xmlns:p14="http://schemas.microsoft.com/office/powerpoint/2010/main" val="38134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7" name="Footer Placeholder 6"/>
          <p:cNvSpPr>
            <a:spLocks noGrp="1"/>
          </p:cNvSpPr>
          <p:nvPr>
            <p:ph type="ftr" sz="quarter" idx="10"/>
          </p:nvPr>
        </p:nvSpPr>
        <p:spPr/>
        <p:txBody>
          <a:bodyPr/>
          <a:lstStyle/>
          <a:p>
            <a:r>
              <a:rPr lang="en-CA" dirty="0" smtClean="0"/>
              <a:t>DMC Management Update</a:t>
            </a:r>
            <a:endParaRPr lang="en-CA" dirty="0"/>
          </a:p>
        </p:txBody>
      </p:sp>
      <p:sp>
        <p:nvSpPr>
          <p:cNvPr id="8" name="Header Placeholder 7"/>
          <p:cNvSpPr>
            <a:spLocks noGrp="1"/>
          </p:cNvSpPr>
          <p:nvPr>
            <p:ph type="hdr" sz="quarter" idx="11"/>
          </p:nvPr>
        </p:nvSpPr>
        <p:spPr/>
        <p:txBody>
          <a:bodyPr/>
          <a:lstStyle/>
          <a:p>
            <a:endParaRPr lang="en-CA" dirty="0"/>
          </a:p>
        </p:txBody>
      </p:sp>
    </p:spTree>
    <p:extLst>
      <p:ext uri="{BB962C8B-B14F-4D97-AF65-F5344CB8AC3E}">
        <p14:creationId xmlns:p14="http://schemas.microsoft.com/office/powerpoint/2010/main" val="67221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31239A7-48E2-4816-81B7-F58DDD9C9643}" type="datetime1">
              <a:rPr lang="en-US" smtClean="0"/>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A0D57-0CB9-F34A-9D30-3C3D1689274F}" type="slidenum">
              <a:rPr lang="en-US" smtClean="0"/>
              <a:t>‹#›</a:t>
            </a:fld>
            <a:endParaRPr lang="en-US" dirty="0"/>
          </a:p>
        </p:txBody>
      </p:sp>
    </p:spTree>
    <p:extLst>
      <p:ext uri="{BB962C8B-B14F-4D97-AF65-F5344CB8AC3E}">
        <p14:creationId xmlns:p14="http://schemas.microsoft.com/office/powerpoint/2010/main" val="57599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2E8FA6F-C218-479F-8055-8784B4B31099}" type="datetime1">
              <a:rPr lang="en-US" smtClean="0"/>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A0D57-0CB9-F34A-9D30-3C3D1689274F}" type="slidenum">
              <a:rPr lang="en-US" smtClean="0"/>
              <a:t>‹#›</a:t>
            </a:fld>
            <a:endParaRPr lang="en-US" dirty="0"/>
          </a:p>
        </p:txBody>
      </p:sp>
    </p:spTree>
    <p:extLst>
      <p:ext uri="{BB962C8B-B14F-4D97-AF65-F5344CB8AC3E}">
        <p14:creationId xmlns:p14="http://schemas.microsoft.com/office/powerpoint/2010/main" val="3700592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8384DA6-35FF-45E6-8105-993A627A3B4F}" type="datetime1">
              <a:rPr lang="en-US" smtClean="0"/>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A0D57-0CB9-F34A-9D30-3C3D1689274F}" type="slidenum">
              <a:rPr lang="en-US" smtClean="0"/>
              <a:t>‹#›</a:t>
            </a:fld>
            <a:endParaRPr lang="en-US" dirty="0"/>
          </a:p>
        </p:txBody>
      </p:sp>
    </p:spTree>
    <p:extLst>
      <p:ext uri="{BB962C8B-B14F-4D97-AF65-F5344CB8AC3E}">
        <p14:creationId xmlns:p14="http://schemas.microsoft.com/office/powerpoint/2010/main" val="10666518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1FD943D-D27B-4945-9EF0-2AD57D3C6202}" type="datetime1">
              <a:rPr lang="en-US" smtClean="0"/>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A0D57-0CB9-F34A-9D30-3C3D1689274F}" type="slidenum">
              <a:rPr lang="en-US" smtClean="0"/>
              <a:t>‹#›</a:t>
            </a:fld>
            <a:endParaRPr lang="en-US" dirty="0"/>
          </a:p>
        </p:txBody>
      </p:sp>
    </p:spTree>
    <p:extLst>
      <p:ext uri="{BB962C8B-B14F-4D97-AF65-F5344CB8AC3E}">
        <p14:creationId xmlns:p14="http://schemas.microsoft.com/office/powerpoint/2010/main" val="30066270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FCA70A6-B64D-4D59-A938-017537513DD4}" type="datetime1">
              <a:rPr lang="en-US" smtClean="0"/>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A0D57-0CB9-F34A-9D30-3C3D1689274F}" type="slidenum">
              <a:rPr lang="en-US" smtClean="0"/>
              <a:t>‹#›</a:t>
            </a:fld>
            <a:endParaRPr lang="en-US" dirty="0"/>
          </a:p>
        </p:txBody>
      </p:sp>
    </p:spTree>
    <p:extLst>
      <p:ext uri="{BB962C8B-B14F-4D97-AF65-F5344CB8AC3E}">
        <p14:creationId xmlns:p14="http://schemas.microsoft.com/office/powerpoint/2010/main" val="33199355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4D4E353-59C9-473D-BAD8-47B4426E2947}" type="datetime1">
              <a:rPr lang="en-US" smtClean="0"/>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A0D57-0CB9-F34A-9D30-3C3D1689274F}" type="slidenum">
              <a:rPr lang="en-US" smtClean="0"/>
              <a:t>‹#›</a:t>
            </a:fld>
            <a:endParaRPr lang="en-US" dirty="0"/>
          </a:p>
        </p:txBody>
      </p:sp>
    </p:spTree>
    <p:extLst>
      <p:ext uri="{BB962C8B-B14F-4D97-AF65-F5344CB8AC3E}">
        <p14:creationId xmlns:p14="http://schemas.microsoft.com/office/powerpoint/2010/main" val="2497220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C66B37A-E5C7-4344-B645-47B7C154F20B}" type="datetime1">
              <a:rPr lang="en-US" smtClean="0"/>
              <a:t>9/18/18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EA0D57-0CB9-F34A-9D30-3C3D1689274F}" type="slidenum">
              <a:rPr lang="en-US" smtClean="0"/>
              <a:t>‹#›</a:t>
            </a:fld>
            <a:endParaRPr lang="en-US" dirty="0"/>
          </a:p>
        </p:txBody>
      </p:sp>
    </p:spTree>
    <p:extLst>
      <p:ext uri="{BB962C8B-B14F-4D97-AF65-F5344CB8AC3E}">
        <p14:creationId xmlns:p14="http://schemas.microsoft.com/office/powerpoint/2010/main" val="8132458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ADA547C-47E0-4849-B6FB-BD66608F6733}" type="datetime1">
              <a:rPr lang="en-US" smtClean="0"/>
              <a:t>9/18/18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EA0D57-0CB9-F34A-9D30-3C3D1689274F}" type="slidenum">
              <a:rPr lang="en-US" smtClean="0"/>
              <a:t>‹#›</a:t>
            </a:fld>
            <a:endParaRPr lang="en-US" dirty="0"/>
          </a:p>
        </p:txBody>
      </p:sp>
    </p:spTree>
    <p:extLst>
      <p:ext uri="{BB962C8B-B14F-4D97-AF65-F5344CB8AC3E}">
        <p14:creationId xmlns:p14="http://schemas.microsoft.com/office/powerpoint/2010/main" val="36427522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F4783-455B-4FCF-A189-DE1EA225EDBC}" type="datetime1">
              <a:rPr lang="en-US" smtClean="0"/>
              <a:t>9/18/18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EA0D57-0CB9-F34A-9D30-3C3D1689274F}" type="slidenum">
              <a:rPr lang="en-US" smtClean="0"/>
              <a:t>‹#›</a:t>
            </a:fld>
            <a:endParaRPr lang="en-US" dirty="0"/>
          </a:p>
        </p:txBody>
      </p:sp>
    </p:spTree>
    <p:extLst>
      <p:ext uri="{BB962C8B-B14F-4D97-AF65-F5344CB8AC3E}">
        <p14:creationId xmlns:p14="http://schemas.microsoft.com/office/powerpoint/2010/main" val="3924801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9040EC2-D939-475B-905C-7E6E9D8E80F0}" type="datetime1">
              <a:rPr lang="en-US" smtClean="0"/>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A0D57-0CB9-F34A-9D30-3C3D1689274F}" type="slidenum">
              <a:rPr lang="en-US" smtClean="0"/>
              <a:t>‹#›</a:t>
            </a:fld>
            <a:endParaRPr lang="en-US" dirty="0"/>
          </a:p>
        </p:txBody>
      </p:sp>
    </p:spTree>
    <p:extLst>
      <p:ext uri="{BB962C8B-B14F-4D97-AF65-F5344CB8AC3E}">
        <p14:creationId xmlns:p14="http://schemas.microsoft.com/office/powerpoint/2010/main" val="11836710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C0DC625-A1CD-47D9-AAD7-E7C0D9B3EDFB}" type="datetime1">
              <a:rPr lang="en-US" smtClean="0"/>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A0D57-0CB9-F34A-9D30-3C3D1689274F}" type="slidenum">
              <a:rPr lang="en-US" smtClean="0"/>
              <a:t>‹#›</a:t>
            </a:fld>
            <a:endParaRPr lang="en-US" dirty="0"/>
          </a:p>
        </p:txBody>
      </p:sp>
    </p:spTree>
    <p:extLst>
      <p:ext uri="{BB962C8B-B14F-4D97-AF65-F5344CB8AC3E}">
        <p14:creationId xmlns:p14="http://schemas.microsoft.com/office/powerpoint/2010/main" val="10456987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8A5AD-D33F-48B5-A9F3-AF1F7BF4E029}" type="datetime1">
              <a:rPr lang="en-US" smtClean="0"/>
              <a:t>9/18/18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A0D57-0CB9-F34A-9D30-3C3D1689274F}" type="slidenum">
              <a:rPr lang="en-US" smtClean="0"/>
              <a:t>‹#›</a:t>
            </a:fld>
            <a:endParaRPr lang="en-US" dirty="0"/>
          </a:p>
        </p:txBody>
      </p:sp>
    </p:spTree>
    <p:extLst>
      <p:ext uri="{BB962C8B-B14F-4D97-AF65-F5344CB8AC3E}">
        <p14:creationId xmlns:p14="http://schemas.microsoft.com/office/powerpoint/2010/main" val="3296711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914650"/>
            <a:ext cx="7772400" cy="2854325"/>
          </a:xfrm>
        </p:spPr>
        <p:txBody>
          <a:bodyPr>
            <a:normAutofit fontScale="90000"/>
          </a:bodyPr>
          <a:lstStyle/>
          <a:p>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sz="3600" dirty="0" smtClean="0">
                <a:solidFill>
                  <a:schemeClr val="tx2"/>
                </a:solidFill>
              </a:rPr>
              <a:t>\</a:t>
            </a:r>
            <a:endParaRPr lang="en-US" sz="2700" dirty="0"/>
          </a:p>
        </p:txBody>
      </p:sp>
      <p:sp>
        <p:nvSpPr>
          <p:cNvPr id="3" name="TextBox 2"/>
          <p:cNvSpPr txBox="1"/>
          <p:nvPr/>
        </p:nvSpPr>
        <p:spPr>
          <a:xfrm>
            <a:off x="1267968" y="871538"/>
            <a:ext cx="11813751" cy="1077218"/>
          </a:xfrm>
          <a:prstGeom prst="rect">
            <a:avLst/>
          </a:prstGeom>
          <a:noFill/>
        </p:spPr>
        <p:txBody>
          <a:bodyPr wrap="square" rtlCol="0">
            <a:spAutoFit/>
          </a:bodyPr>
          <a:lstStyle/>
          <a:p>
            <a:r>
              <a:rPr lang="en-US" altLang="en-US" sz="3200" dirty="0">
                <a:solidFill>
                  <a:srgbClr val="7030A0"/>
                </a:solidFill>
                <a:latin typeface="Times New Roman" charset="0"/>
              </a:rPr>
              <a:t>Women’s Health in Women’s Hands CHC</a:t>
            </a:r>
          </a:p>
          <a:p>
            <a:r>
              <a:rPr lang="en-US" sz="3200" dirty="0" smtClean="0"/>
              <a:t>I</a:t>
            </a:r>
            <a:endParaRPr lang="en-US" sz="3200" dirty="0"/>
          </a:p>
        </p:txBody>
      </p:sp>
      <p:pic>
        <p:nvPicPr>
          <p:cNvPr id="5" name="Picture 2" descr="home-who-we-a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349500"/>
            <a:ext cx="90360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71463" y="5014914"/>
            <a:ext cx="9173441" cy="1846659"/>
          </a:xfrm>
          <a:prstGeom prst="rect">
            <a:avLst/>
          </a:prstGeom>
          <a:noFill/>
        </p:spPr>
        <p:txBody>
          <a:bodyPr wrap="square" rtlCol="0">
            <a:spAutoFit/>
          </a:bodyPr>
          <a:lstStyle/>
          <a:p>
            <a:pPr algn="ctr"/>
            <a:r>
              <a:rPr lang="en-US" sz="2400" b="1" dirty="0" smtClean="0">
                <a:solidFill>
                  <a:srgbClr val="7030A0"/>
                </a:solidFill>
              </a:rPr>
              <a:t>     3rd </a:t>
            </a:r>
            <a:r>
              <a:rPr lang="en-US" sz="2400" b="1" dirty="0" smtClean="0">
                <a:solidFill>
                  <a:srgbClr val="7030A0"/>
                </a:solidFill>
              </a:rPr>
              <a:t>Annual Health </a:t>
            </a:r>
            <a:r>
              <a:rPr lang="en-US" sz="2400" b="1" dirty="0" smtClean="0">
                <a:solidFill>
                  <a:srgbClr val="7030A0"/>
                </a:solidFill>
              </a:rPr>
              <a:t>Policy Conference – Ryerson University</a:t>
            </a:r>
            <a:endParaRPr lang="en-US" sz="2400" b="1" dirty="0">
              <a:solidFill>
                <a:srgbClr val="7030A0"/>
              </a:solidFill>
            </a:endParaRPr>
          </a:p>
          <a:p>
            <a:endParaRPr lang="en-US" dirty="0" smtClean="0"/>
          </a:p>
          <a:p>
            <a:pPr algn="ctr"/>
            <a:r>
              <a:rPr lang="en-US" dirty="0" smtClean="0"/>
              <a:t>Notisha </a:t>
            </a:r>
            <a:r>
              <a:rPr lang="en-US" dirty="0"/>
              <a:t>Massaquoi</a:t>
            </a:r>
          </a:p>
          <a:p>
            <a:pPr algn="ctr"/>
            <a:r>
              <a:rPr lang="en-US" dirty="0"/>
              <a:t>Executive Director</a:t>
            </a:r>
          </a:p>
          <a:p>
            <a:pPr algn="ctr"/>
            <a:r>
              <a:rPr lang="en-US" dirty="0" smtClean="0"/>
              <a:t>September </a:t>
            </a:r>
            <a:r>
              <a:rPr lang="en-US" dirty="0" smtClean="0"/>
              <a:t>19</a:t>
            </a:r>
            <a:r>
              <a:rPr lang="en-US" dirty="0" smtClean="0"/>
              <a:t>, </a:t>
            </a:r>
            <a:r>
              <a:rPr lang="en-US" dirty="0" smtClean="0"/>
              <a:t>2018</a:t>
            </a:r>
            <a:endParaRPr lang="en-US" dirty="0"/>
          </a:p>
          <a:p>
            <a:endParaRPr lang="en-US" dirty="0"/>
          </a:p>
        </p:txBody>
      </p:sp>
    </p:spTree>
    <p:extLst>
      <p:ext uri="{BB962C8B-B14F-4D97-AF65-F5344CB8AC3E}">
        <p14:creationId xmlns:p14="http://schemas.microsoft.com/office/powerpoint/2010/main" val="1096676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Prevention Programs</a:t>
            </a:r>
            <a:endParaRPr lang="en-US" dirty="0"/>
          </a:p>
        </p:txBody>
      </p:sp>
      <p:pic>
        <p:nvPicPr>
          <p:cNvPr id="12" name="Picture 4" descr="cid:image002.jpg@01D27884.FBA81A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83" y="0"/>
            <a:ext cx="1246354" cy="144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p:cNvPicPr>
          <p:nvPr>
            <p:ph idx="1"/>
          </p:nvPr>
        </p:nvPicPr>
        <p:blipFill>
          <a:blip r:embed="rId3"/>
          <a:stretch>
            <a:fillRect/>
          </a:stretch>
        </p:blipFill>
        <p:spPr>
          <a:xfrm>
            <a:off x="1411224" y="1714341"/>
            <a:ext cx="6321552" cy="4297680"/>
          </a:xfrm>
          <a:prstGeom prst="rect">
            <a:avLst/>
          </a:prstGeom>
        </p:spPr>
      </p:pic>
    </p:spTree>
    <p:extLst>
      <p:ext uri="{BB962C8B-B14F-4D97-AF65-F5344CB8AC3E}">
        <p14:creationId xmlns:p14="http://schemas.microsoft.com/office/powerpoint/2010/main" val="14412558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3050" y="242888"/>
            <a:ext cx="7143750" cy="673985"/>
          </a:xfrm>
        </p:spPr>
        <p:txBody>
          <a:bodyPr>
            <a:normAutofit/>
          </a:bodyPr>
          <a:lstStyle/>
          <a:p>
            <a:r>
              <a:rPr lang="en-US" altLang="en-US" sz="3600" dirty="0" smtClean="0">
                <a:solidFill>
                  <a:srgbClr val="7700B3"/>
                </a:solidFill>
              </a:rPr>
              <a:t>Prevention Programs</a:t>
            </a:r>
            <a:endParaRPr lang="en-US" sz="2700" dirty="0"/>
          </a:p>
        </p:txBody>
      </p:sp>
      <p:pic>
        <p:nvPicPr>
          <p:cNvPr id="6" name="Content Placeholder 5" descr="ices_chc logo together.png"/>
          <p:cNvPicPr>
            <a:picLocks noGrp="1"/>
          </p:cNvPicPr>
          <p:nvPr>
            <p:ph idx="1"/>
          </p:nvPr>
        </p:nvPicPr>
        <p:blipFill>
          <a:blip r:embed="rId3" cstate="print"/>
          <a:stretch>
            <a:fillRect/>
          </a:stretch>
        </p:blipFill>
        <p:spPr>
          <a:xfrm>
            <a:off x="256032" y="916874"/>
            <a:ext cx="8138160" cy="116795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714249348"/>
              </p:ext>
            </p:extLst>
          </p:nvPr>
        </p:nvGraphicFramePr>
        <p:xfrm>
          <a:off x="694944" y="2084831"/>
          <a:ext cx="7296911" cy="4517141"/>
        </p:xfrm>
        <a:graphic>
          <a:graphicData uri="http://schemas.openxmlformats.org/drawingml/2006/table">
            <a:tbl>
              <a:tblPr firstRow="1" firstCol="1" bandRow="1">
                <a:tableStyleId>{5C22544A-7EE6-4342-B048-85BDC9FD1C3A}</a:tableStyleId>
              </a:tblPr>
              <a:tblGrid>
                <a:gridCol w="4212346"/>
                <a:gridCol w="1428168"/>
                <a:gridCol w="1656397"/>
              </a:tblGrid>
              <a:tr h="232234">
                <a:tc>
                  <a:txBody>
                    <a:bodyPr/>
                    <a:lstStyle/>
                    <a:p>
                      <a:endParaRPr lang="en-US" sz="1100" dirty="0">
                        <a:effectLst/>
                        <a:latin typeface="Calibri" charset="0"/>
                      </a:endParaRPr>
                    </a:p>
                  </a:txBody>
                  <a:tcPr marL="68580" marR="68580" marT="0" marB="0"/>
                </a:tc>
                <a:tc gridSpan="2">
                  <a:txBody>
                    <a:bodyPr/>
                    <a:lstStyle/>
                    <a:p>
                      <a:pPr>
                        <a:lnSpc>
                          <a:spcPct val="115000"/>
                        </a:lnSpc>
                        <a:spcAft>
                          <a:spcPts val="1000"/>
                        </a:spcAft>
                      </a:pPr>
                      <a:r>
                        <a:rPr lang="en-US" sz="1100" dirty="0">
                          <a:effectLst/>
                        </a:rPr>
                        <a:t> </a:t>
                      </a:r>
                      <a:endParaRPr lang="en-US" sz="1100" dirty="0">
                        <a:effectLst/>
                        <a:latin typeface="Calibri" charset="0"/>
                        <a:ea typeface="Times New Roman" charset="0"/>
                        <a:cs typeface="Times New Roman" charset="0"/>
                      </a:endParaRPr>
                    </a:p>
                  </a:txBody>
                  <a:tcPr marL="0" marR="0" marT="0" marB="0" anchor="ctr"/>
                </a:tc>
                <a:tc hMerge="1">
                  <a:txBody>
                    <a:bodyPr/>
                    <a:lstStyle/>
                    <a:p>
                      <a:endParaRPr lang="en-US"/>
                    </a:p>
                  </a:txBody>
                  <a:tcPr/>
                </a:tc>
              </a:tr>
              <a:tr h="429084">
                <a:tc>
                  <a:txBody>
                    <a:bodyPr/>
                    <a:lstStyle/>
                    <a:p>
                      <a:endParaRPr lang="en-US" sz="1100" dirty="0">
                        <a:effectLst/>
                        <a:latin typeface="Calibri" charset="0"/>
                      </a:endParaRPr>
                    </a:p>
                  </a:txBody>
                  <a:tcPr marL="68580" marR="68580" marT="0" marB="0"/>
                </a:tc>
                <a:tc>
                  <a:txBody>
                    <a:bodyPr/>
                    <a:lstStyle/>
                    <a:p>
                      <a:pPr algn="ctr">
                        <a:lnSpc>
                          <a:spcPct val="115000"/>
                        </a:lnSpc>
                        <a:spcAft>
                          <a:spcPts val="0"/>
                        </a:spcAft>
                      </a:pPr>
                      <a:r>
                        <a:rPr lang="en-US" sz="1100" dirty="0">
                          <a:effectLst/>
                        </a:rPr>
                        <a:t>WHIWH</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ONTARIO CHCs</a:t>
                      </a:r>
                      <a:endParaRPr lang="en-US" sz="1100" dirty="0">
                        <a:effectLst/>
                        <a:latin typeface="Calibri" charset="0"/>
                        <a:ea typeface="Times New Roman" charset="0"/>
                        <a:cs typeface="Times New Roman" charset="0"/>
                      </a:endParaRPr>
                    </a:p>
                  </a:txBody>
                  <a:tcPr marL="68580" marR="68580" marT="0" marB="0"/>
                </a:tc>
              </a:tr>
              <a:tr h="388748">
                <a:tc>
                  <a:txBody>
                    <a:bodyPr/>
                    <a:lstStyle/>
                    <a:p>
                      <a:pPr>
                        <a:lnSpc>
                          <a:spcPct val="115000"/>
                        </a:lnSpc>
                        <a:spcAft>
                          <a:spcPts val="0"/>
                        </a:spcAft>
                      </a:pPr>
                      <a:r>
                        <a:rPr lang="en-US" sz="1100" dirty="0">
                          <a:effectLst/>
                        </a:rPr>
                        <a:t># of Clients included</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smtClean="0">
                          <a:effectLst/>
                        </a:rPr>
                        <a:t>896</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217298</a:t>
                      </a:r>
                      <a:endParaRPr lang="en-US" sz="1100" dirty="0">
                        <a:effectLst/>
                        <a:latin typeface="Calibri" charset="0"/>
                        <a:ea typeface="Times New Roman" charset="0"/>
                        <a:cs typeface="Times New Roman" charset="0"/>
                      </a:endParaRPr>
                    </a:p>
                  </a:txBody>
                  <a:tcPr marL="68580" marR="68580" marT="0" marB="0"/>
                </a:tc>
              </a:tr>
              <a:tr h="594439">
                <a:tc>
                  <a:txBody>
                    <a:bodyPr/>
                    <a:lstStyle/>
                    <a:p>
                      <a:pPr>
                        <a:lnSpc>
                          <a:spcPct val="115000"/>
                        </a:lnSpc>
                        <a:spcAft>
                          <a:spcPts val="0"/>
                        </a:spcAft>
                      </a:pPr>
                      <a:r>
                        <a:rPr lang="en-US" sz="1100" dirty="0">
                          <a:effectLst/>
                        </a:rPr>
                        <a:t># of Clients not included</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smtClean="0">
                          <a:effectLst/>
                        </a:rPr>
                        <a:t>636</a:t>
                      </a:r>
                    </a:p>
                    <a:p>
                      <a:pPr algn="ctr">
                        <a:lnSpc>
                          <a:spcPct val="115000"/>
                        </a:lnSpc>
                        <a:spcAft>
                          <a:spcPts val="0"/>
                        </a:spcAft>
                      </a:pPr>
                      <a:endParaRPr lang="en-US" sz="1100" dirty="0" smtClean="0">
                        <a:effectLst/>
                        <a:latin typeface="Calibri" charset="0"/>
                        <a:ea typeface="Times New Roman" charset="0"/>
                        <a:cs typeface="Times New Roman" charset="0"/>
                      </a:endParaRPr>
                    </a:p>
                    <a:p>
                      <a:pPr algn="ctr">
                        <a:lnSpc>
                          <a:spcPct val="115000"/>
                        </a:lnSpc>
                        <a:spcAft>
                          <a:spcPts val="0"/>
                        </a:spcAft>
                      </a:pP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28736</a:t>
                      </a:r>
                      <a:endParaRPr lang="en-US" sz="1100" dirty="0">
                        <a:effectLst/>
                        <a:latin typeface="Calibri" charset="0"/>
                        <a:ea typeface="Times New Roman" charset="0"/>
                        <a:cs typeface="Times New Roman" charset="0"/>
                      </a:endParaRPr>
                    </a:p>
                  </a:txBody>
                  <a:tcPr marL="68580" marR="68580" marT="0" marB="0"/>
                </a:tc>
              </a:tr>
              <a:tr h="220972">
                <a:tc>
                  <a:txBody>
                    <a:bodyPr/>
                    <a:lstStyle/>
                    <a:p>
                      <a:pPr>
                        <a:lnSpc>
                          <a:spcPct val="115000"/>
                        </a:lnSpc>
                        <a:spcAft>
                          <a:spcPts val="0"/>
                        </a:spcAft>
                      </a:pPr>
                      <a:r>
                        <a:rPr lang="en-US" sz="1100" dirty="0">
                          <a:effectLst/>
                        </a:rPr>
                        <a:t>Age 0-4 (%)</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2.8</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6.5</a:t>
                      </a:r>
                      <a:endParaRPr lang="en-US" sz="1100" dirty="0">
                        <a:effectLst/>
                        <a:latin typeface="Calibri" charset="0"/>
                        <a:ea typeface="Times New Roman" charset="0"/>
                        <a:cs typeface="Times New Roman" charset="0"/>
                      </a:endParaRPr>
                    </a:p>
                  </a:txBody>
                  <a:tcPr marL="68580" marR="68580" marT="0" marB="0" anchor="ctr"/>
                </a:tc>
              </a:tr>
              <a:tr h="220972">
                <a:tc>
                  <a:txBody>
                    <a:bodyPr/>
                    <a:lstStyle/>
                    <a:p>
                      <a:pPr>
                        <a:lnSpc>
                          <a:spcPct val="115000"/>
                        </a:lnSpc>
                        <a:spcAft>
                          <a:spcPts val="0"/>
                        </a:spcAft>
                      </a:pPr>
                      <a:r>
                        <a:rPr lang="en-US" sz="1100" dirty="0">
                          <a:effectLst/>
                        </a:rPr>
                        <a:t>Age 5-9 (%)</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0.0</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5.3</a:t>
                      </a:r>
                      <a:endParaRPr lang="en-US" sz="1100" dirty="0">
                        <a:effectLst/>
                        <a:latin typeface="Calibri" charset="0"/>
                        <a:ea typeface="Times New Roman" charset="0"/>
                        <a:cs typeface="Times New Roman" charset="0"/>
                      </a:endParaRPr>
                    </a:p>
                  </a:txBody>
                  <a:tcPr marL="68580" marR="68580" marT="0" marB="0" anchor="ctr"/>
                </a:tc>
              </a:tr>
              <a:tr h="220972">
                <a:tc>
                  <a:txBody>
                    <a:bodyPr/>
                    <a:lstStyle/>
                    <a:p>
                      <a:pPr>
                        <a:lnSpc>
                          <a:spcPct val="115000"/>
                        </a:lnSpc>
                        <a:spcAft>
                          <a:spcPts val="0"/>
                        </a:spcAft>
                      </a:pPr>
                      <a:r>
                        <a:rPr lang="en-US" sz="1100" dirty="0">
                          <a:effectLst/>
                        </a:rPr>
                        <a:t>Age 10-45 (%)</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65.1</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46.3</a:t>
                      </a:r>
                      <a:endParaRPr lang="en-US" sz="1100" dirty="0">
                        <a:effectLst/>
                        <a:latin typeface="Calibri" charset="0"/>
                        <a:ea typeface="Times New Roman" charset="0"/>
                        <a:cs typeface="Times New Roman" charset="0"/>
                      </a:endParaRPr>
                    </a:p>
                  </a:txBody>
                  <a:tcPr marL="68580" marR="68580" marT="0" marB="0" anchor="ctr"/>
                </a:tc>
              </a:tr>
              <a:tr h="220972">
                <a:tc>
                  <a:txBody>
                    <a:bodyPr/>
                    <a:lstStyle/>
                    <a:p>
                      <a:pPr>
                        <a:lnSpc>
                          <a:spcPct val="115000"/>
                        </a:lnSpc>
                        <a:spcAft>
                          <a:spcPts val="0"/>
                        </a:spcAft>
                      </a:pPr>
                      <a:r>
                        <a:rPr lang="en-US" sz="1100" dirty="0">
                          <a:effectLst/>
                        </a:rPr>
                        <a:t>Age 46-64 (%)</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27.8</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26.5</a:t>
                      </a:r>
                      <a:endParaRPr lang="en-US" sz="1100" dirty="0">
                        <a:effectLst/>
                        <a:latin typeface="Calibri" charset="0"/>
                        <a:ea typeface="Times New Roman" charset="0"/>
                        <a:cs typeface="Times New Roman" charset="0"/>
                      </a:endParaRPr>
                    </a:p>
                  </a:txBody>
                  <a:tcPr marL="68580" marR="68580" marT="0" marB="0" anchor="ctr"/>
                </a:tc>
              </a:tr>
              <a:tr h="220972">
                <a:tc>
                  <a:txBody>
                    <a:bodyPr/>
                    <a:lstStyle/>
                    <a:p>
                      <a:pPr>
                        <a:lnSpc>
                          <a:spcPct val="115000"/>
                        </a:lnSpc>
                        <a:spcAft>
                          <a:spcPts val="0"/>
                        </a:spcAft>
                      </a:pPr>
                      <a:r>
                        <a:rPr lang="en-US" sz="1100" dirty="0">
                          <a:effectLst/>
                        </a:rPr>
                        <a:t>Age 65-89 (%)</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4.4</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14.8</a:t>
                      </a:r>
                      <a:endParaRPr lang="en-US" sz="1100" dirty="0">
                        <a:effectLst/>
                        <a:latin typeface="Calibri" charset="0"/>
                        <a:ea typeface="Times New Roman" charset="0"/>
                        <a:cs typeface="Times New Roman" charset="0"/>
                      </a:endParaRPr>
                    </a:p>
                  </a:txBody>
                  <a:tcPr marL="68580" marR="68580" marT="0" marB="0" anchor="ctr"/>
                </a:tc>
              </a:tr>
              <a:tr h="220972">
                <a:tc>
                  <a:txBody>
                    <a:bodyPr/>
                    <a:lstStyle/>
                    <a:p>
                      <a:pPr>
                        <a:lnSpc>
                          <a:spcPct val="115000"/>
                        </a:lnSpc>
                        <a:spcAft>
                          <a:spcPts val="0"/>
                        </a:spcAft>
                      </a:pPr>
                      <a:r>
                        <a:rPr lang="en-US" sz="1100" dirty="0">
                          <a:effectLst/>
                        </a:rPr>
                        <a:t>Age 90-104</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0.0</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0.6</a:t>
                      </a:r>
                      <a:endParaRPr lang="en-US" sz="1100" dirty="0">
                        <a:effectLst/>
                        <a:latin typeface="Calibri" charset="0"/>
                        <a:ea typeface="Times New Roman" charset="0"/>
                        <a:cs typeface="Times New Roman" charset="0"/>
                      </a:endParaRPr>
                    </a:p>
                  </a:txBody>
                  <a:tcPr marL="68580" marR="68580" marT="0" marB="0" anchor="ctr"/>
                </a:tc>
              </a:tr>
              <a:tr h="220972">
                <a:tc>
                  <a:txBody>
                    <a:bodyPr/>
                    <a:lstStyle/>
                    <a:p>
                      <a:pPr>
                        <a:lnSpc>
                          <a:spcPct val="115000"/>
                        </a:lnSpc>
                        <a:spcAft>
                          <a:spcPts val="0"/>
                        </a:spcAft>
                      </a:pPr>
                      <a:r>
                        <a:rPr lang="en-US" sz="1100" dirty="0">
                          <a:effectLst/>
                        </a:rPr>
                        <a:t>Income Quintile 1 (%)</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44.4</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33.4</a:t>
                      </a:r>
                      <a:endParaRPr lang="en-US" sz="1100" dirty="0">
                        <a:effectLst/>
                        <a:latin typeface="Calibri" charset="0"/>
                        <a:ea typeface="Times New Roman" charset="0"/>
                        <a:cs typeface="Times New Roman" charset="0"/>
                      </a:endParaRPr>
                    </a:p>
                  </a:txBody>
                  <a:tcPr marL="68580" marR="68580" marT="0" marB="0" anchor="b"/>
                </a:tc>
              </a:tr>
              <a:tr h="220972">
                <a:tc>
                  <a:txBody>
                    <a:bodyPr/>
                    <a:lstStyle/>
                    <a:p>
                      <a:pPr>
                        <a:lnSpc>
                          <a:spcPct val="115000"/>
                        </a:lnSpc>
                        <a:spcAft>
                          <a:spcPts val="0"/>
                        </a:spcAft>
                      </a:pPr>
                      <a:r>
                        <a:rPr lang="en-US" sz="1100" dirty="0">
                          <a:effectLst/>
                        </a:rPr>
                        <a:t>Income Quintile 2 (%)</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23.3</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21.6</a:t>
                      </a:r>
                      <a:endParaRPr lang="en-US" sz="1100" dirty="0">
                        <a:effectLst/>
                        <a:latin typeface="Calibri" charset="0"/>
                        <a:ea typeface="Times New Roman" charset="0"/>
                        <a:cs typeface="Times New Roman" charset="0"/>
                      </a:endParaRPr>
                    </a:p>
                  </a:txBody>
                  <a:tcPr marL="68580" marR="68580" marT="0" marB="0" anchor="b"/>
                </a:tc>
              </a:tr>
              <a:tr h="220972">
                <a:tc>
                  <a:txBody>
                    <a:bodyPr/>
                    <a:lstStyle/>
                    <a:p>
                      <a:pPr>
                        <a:lnSpc>
                          <a:spcPct val="115000"/>
                        </a:lnSpc>
                        <a:spcAft>
                          <a:spcPts val="0"/>
                        </a:spcAft>
                      </a:pPr>
                      <a:r>
                        <a:rPr lang="en-US" sz="1100" dirty="0">
                          <a:effectLst/>
                        </a:rPr>
                        <a:t>Income Quintile 3 (%)</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15.2</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17.5</a:t>
                      </a:r>
                      <a:endParaRPr lang="en-US" sz="1100" dirty="0">
                        <a:effectLst/>
                        <a:latin typeface="Calibri" charset="0"/>
                        <a:ea typeface="Times New Roman" charset="0"/>
                        <a:cs typeface="Times New Roman" charset="0"/>
                      </a:endParaRPr>
                    </a:p>
                  </a:txBody>
                  <a:tcPr marL="68580" marR="68580" marT="0" marB="0" anchor="b"/>
                </a:tc>
              </a:tr>
              <a:tr h="220972">
                <a:tc>
                  <a:txBody>
                    <a:bodyPr/>
                    <a:lstStyle/>
                    <a:p>
                      <a:pPr>
                        <a:lnSpc>
                          <a:spcPct val="115000"/>
                        </a:lnSpc>
                        <a:spcAft>
                          <a:spcPts val="0"/>
                        </a:spcAft>
                      </a:pPr>
                      <a:r>
                        <a:rPr lang="en-US" sz="1100" dirty="0">
                          <a:effectLst/>
                        </a:rPr>
                        <a:t>Income Quintile 4 (%)</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7.7</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15.1</a:t>
                      </a:r>
                      <a:endParaRPr lang="en-US" sz="1100" dirty="0">
                        <a:effectLst/>
                        <a:latin typeface="Calibri" charset="0"/>
                        <a:ea typeface="Times New Roman" charset="0"/>
                        <a:cs typeface="Times New Roman" charset="0"/>
                      </a:endParaRPr>
                    </a:p>
                  </a:txBody>
                  <a:tcPr marL="68580" marR="68580" marT="0" marB="0" anchor="b"/>
                </a:tc>
              </a:tr>
              <a:tr h="220972">
                <a:tc>
                  <a:txBody>
                    <a:bodyPr/>
                    <a:lstStyle/>
                    <a:p>
                      <a:pPr>
                        <a:lnSpc>
                          <a:spcPct val="115000"/>
                        </a:lnSpc>
                        <a:spcAft>
                          <a:spcPts val="0"/>
                        </a:spcAft>
                      </a:pPr>
                      <a:r>
                        <a:rPr lang="en-US" sz="1100" dirty="0">
                          <a:effectLst/>
                        </a:rPr>
                        <a:t>Income Quintile 5 (%)</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8.4</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12.1</a:t>
                      </a:r>
                      <a:endParaRPr lang="en-US" sz="1100" dirty="0">
                        <a:effectLst/>
                        <a:latin typeface="Calibri" charset="0"/>
                        <a:ea typeface="Times New Roman" charset="0"/>
                        <a:cs typeface="Times New Roman" charset="0"/>
                      </a:endParaRPr>
                    </a:p>
                  </a:txBody>
                  <a:tcPr marL="68580" marR="68580" marT="0" marB="0" anchor="b"/>
                </a:tc>
              </a:tr>
              <a:tr h="220972">
                <a:tc>
                  <a:txBody>
                    <a:bodyPr/>
                    <a:lstStyle/>
                    <a:p>
                      <a:pPr>
                        <a:lnSpc>
                          <a:spcPct val="115000"/>
                        </a:lnSpc>
                        <a:spcAft>
                          <a:spcPts val="0"/>
                        </a:spcAft>
                      </a:pPr>
                      <a:r>
                        <a:rPr lang="en-US" sz="1100" dirty="0">
                          <a:effectLst/>
                        </a:rPr>
                        <a:t>% Male</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2.0</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42.1</a:t>
                      </a:r>
                      <a:endParaRPr lang="en-US" sz="1100" dirty="0">
                        <a:effectLst/>
                        <a:latin typeface="Calibri" charset="0"/>
                        <a:ea typeface="Times New Roman" charset="0"/>
                        <a:cs typeface="Times New Roman" charset="0"/>
                      </a:endParaRPr>
                    </a:p>
                  </a:txBody>
                  <a:tcPr marL="68580" marR="68580" marT="0" marB="0" anchor="b"/>
                </a:tc>
              </a:tr>
              <a:tr h="220972">
                <a:tc>
                  <a:txBody>
                    <a:bodyPr/>
                    <a:lstStyle/>
                    <a:p>
                      <a:pPr>
                        <a:lnSpc>
                          <a:spcPct val="115000"/>
                        </a:lnSpc>
                        <a:spcAft>
                          <a:spcPts val="0"/>
                        </a:spcAft>
                      </a:pPr>
                      <a:r>
                        <a:rPr lang="en-US" sz="1100" dirty="0">
                          <a:effectLst/>
                        </a:rPr>
                        <a:t>% Newcomer</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48.5</a:t>
                      </a:r>
                      <a:endParaRPr lang="en-US" sz="1100" dirty="0">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US" sz="1100" dirty="0">
                          <a:effectLst/>
                        </a:rPr>
                        <a:t>14.0</a:t>
                      </a:r>
                      <a:endParaRPr lang="en-US" sz="1100" dirty="0">
                        <a:effectLst/>
                        <a:latin typeface="Calibri" charset="0"/>
                        <a:ea typeface="Times New Roman" charset="0"/>
                        <a:cs typeface="Times New Roman" charset="0"/>
                      </a:endParaRPr>
                    </a:p>
                  </a:txBody>
                  <a:tcPr marL="68580" marR="68580" marT="0" marB="0" anchor="b"/>
                </a:tc>
              </a:tr>
            </a:tbl>
          </a:graphicData>
        </a:graphic>
      </p:graphicFrame>
      <p:sp>
        <p:nvSpPr>
          <p:cNvPr id="8" name="Rectangle 1"/>
          <p:cNvSpPr>
            <a:spLocks noChangeArrowheads="1"/>
          </p:cNvSpPr>
          <p:nvPr/>
        </p:nvSpPr>
        <p:spPr bwMode="auto">
          <a:xfrm>
            <a:off x="2342715" y="29088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09774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1109" y="148781"/>
            <a:ext cx="7143750" cy="673985"/>
          </a:xfrm>
        </p:spPr>
        <p:txBody>
          <a:bodyPr>
            <a:normAutofit/>
          </a:bodyPr>
          <a:lstStyle/>
          <a:p>
            <a:r>
              <a:rPr lang="en-US" altLang="en-US" sz="3600" dirty="0" smtClean="0">
                <a:solidFill>
                  <a:srgbClr val="7700B3"/>
                </a:solidFill>
              </a:rPr>
              <a:t>Prevention Programs</a:t>
            </a:r>
            <a:endParaRPr lang="en-US" sz="2700" dirty="0"/>
          </a:p>
        </p:txBody>
      </p:sp>
      <p:sp>
        <p:nvSpPr>
          <p:cNvPr id="8" name="Rectangle 1"/>
          <p:cNvSpPr>
            <a:spLocks noChangeArrowheads="1"/>
          </p:cNvSpPr>
          <p:nvPr/>
        </p:nvSpPr>
        <p:spPr bwMode="auto">
          <a:xfrm>
            <a:off x="2342715" y="29088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Content Placeholder 8"/>
          <p:cNvSpPr>
            <a:spLocks noGrp="1"/>
          </p:cNvSpPr>
          <p:nvPr>
            <p:ph idx="1"/>
          </p:nvPr>
        </p:nvSpPr>
        <p:spPr/>
        <p:txBody>
          <a:bodyPr>
            <a:normAutofit/>
          </a:bodyPr>
          <a:lstStyle/>
          <a:p>
            <a:pPr fontAlgn="ctr"/>
            <a:r>
              <a:rPr lang="en-US" b="1" dirty="0"/>
              <a:t>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81216398"/>
              </p:ext>
            </p:extLst>
          </p:nvPr>
        </p:nvGraphicFramePr>
        <p:xfrm>
          <a:off x="1524000" y="1397000"/>
          <a:ext cx="6096000" cy="21234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Cancer Screening</a:t>
                      </a:r>
                      <a:endParaRPr lang="en-US" dirty="0"/>
                    </a:p>
                  </a:txBody>
                  <a:tcPr/>
                </a:tc>
                <a:tc>
                  <a:txBody>
                    <a:bodyPr/>
                    <a:lstStyle/>
                    <a:p>
                      <a:r>
                        <a:rPr lang="en-US" dirty="0" smtClean="0"/>
                        <a:t>ICES</a:t>
                      </a:r>
                    </a:p>
                    <a:p>
                      <a:r>
                        <a:rPr lang="en-US" dirty="0" smtClean="0"/>
                        <a:t>With OHIP</a:t>
                      </a:r>
                      <a:endParaRPr lang="en-US" dirty="0"/>
                    </a:p>
                  </a:txBody>
                  <a:tcPr/>
                </a:tc>
                <a:tc>
                  <a:txBody>
                    <a:bodyPr/>
                    <a:lstStyle/>
                    <a:p>
                      <a:r>
                        <a:rPr lang="en-US" dirty="0" smtClean="0"/>
                        <a:t>WHIWH</a:t>
                      </a:r>
                    </a:p>
                    <a:p>
                      <a:r>
                        <a:rPr lang="en-US" dirty="0" smtClean="0"/>
                        <a:t>No</a:t>
                      </a:r>
                      <a:r>
                        <a:rPr lang="en-US" baseline="0" dirty="0" smtClean="0"/>
                        <a:t> OHIP</a:t>
                      </a:r>
                      <a:endParaRPr lang="en-US" dirty="0"/>
                    </a:p>
                  </a:txBody>
                  <a:tcPr/>
                </a:tc>
                <a:tc>
                  <a:txBody>
                    <a:bodyPr/>
                    <a:lstStyle/>
                    <a:p>
                      <a:r>
                        <a:rPr lang="en-US" dirty="0" smtClean="0"/>
                        <a:t>Ontario CHC’s</a:t>
                      </a:r>
                      <a:endParaRPr lang="en-US" dirty="0"/>
                    </a:p>
                  </a:txBody>
                  <a:tcPr/>
                </a:tc>
              </a:tr>
              <a:tr h="370840">
                <a:tc>
                  <a:txBody>
                    <a:bodyPr/>
                    <a:lstStyle/>
                    <a:p>
                      <a:r>
                        <a:rPr lang="en-US" dirty="0" smtClean="0"/>
                        <a:t>Cervical</a:t>
                      </a:r>
                      <a:endParaRPr lang="en-US" dirty="0"/>
                    </a:p>
                  </a:txBody>
                  <a:tcPr/>
                </a:tc>
                <a:tc>
                  <a:txBody>
                    <a:bodyPr/>
                    <a:lstStyle/>
                    <a:p>
                      <a:r>
                        <a:rPr lang="en-US" dirty="0" smtClean="0"/>
                        <a:t>66.8%</a:t>
                      </a:r>
                      <a:endParaRPr lang="en-US" dirty="0"/>
                    </a:p>
                  </a:txBody>
                  <a:tcPr/>
                </a:tc>
                <a:tc>
                  <a:txBody>
                    <a:bodyPr/>
                    <a:lstStyle/>
                    <a:p>
                      <a:r>
                        <a:rPr lang="en-US" dirty="0" smtClean="0"/>
                        <a:t>78.33%</a:t>
                      </a:r>
                      <a:endParaRPr lang="en-US" dirty="0"/>
                    </a:p>
                  </a:txBody>
                  <a:tcPr/>
                </a:tc>
                <a:tc>
                  <a:txBody>
                    <a:bodyPr/>
                    <a:lstStyle/>
                    <a:p>
                      <a:r>
                        <a:rPr lang="en-US" dirty="0" smtClean="0"/>
                        <a:t>66.2%</a:t>
                      </a:r>
                      <a:endParaRPr lang="en-US" dirty="0"/>
                    </a:p>
                  </a:txBody>
                  <a:tcPr/>
                </a:tc>
              </a:tr>
              <a:tr h="370840">
                <a:tc>
                  <a:txBody>
                    <a:bodyPr/>
                    <a:lstStyle/>
                    <a:p>
                      <a:r>
                        <a:rPr lang="en-US" dirty="0" smtClean="0"/>
                        <a:t>Breast</a:t>
                      </a:r>
                      <a:endParaRPr lang="en-US" dirty="0"/>
                    </a:p>
                  </a:txBody>
                  <a:tcPr/>
                </a:tc>
                <a:tc>
                  <a:txBody>
                    <a:bodyPr/>
                    <a:lstStyle/>
                    <a:p>
                      <a:r>
                        <a:rPr lang="en-US" dirty="0" smtClean="0"/>
                        <a:t>72.2%</a:t>
                      </a:r>
                      <a:endParaRPr lang="en-US" dirty="0"/>
                    </a:p>
                  </a:txBody>
                  <a:tcPr/>
                </a:tc>
                <a:tc>
                  <a:txBody>
                    <a:bodyPr/>
                    <a:lstStyle/>
                    <a:p>
                      <a:r>
                        <a:rPr lang="en-US" dirty="0" smtClean="0"/>
                        <a:t>44.00%</a:t>
                      </a:r>
                      <a:endParaRPr lang="en-US" dirty="0"/>
                    </a:p>
                  </a:txBody>
                  <a:tcPr/>
                </a:tc>
                <a:tc>
                  <a:txBody>
                    <a:bodyPr/>
                    <a:lstStyle/>
                    <a:p>
                      <a:r>
                        <a:rPr lang="en-US" dirty="0" smtClean="0"/>
                        <a:t>62.7%</a:t>
                      </a:r>
                      <a:endParaRPr lang="en-US" dirty="0"/>
                    </a:p>
                  </a:txBody>
                  <a:tcPr/>
                </a:tc>
              </a:tr>
              <a:tr h="370840">
                <a:tc>
                  <a:txBody>
                    <a:bodyPr/>
                    <a:lstStyle/>
                    <a:p>
                      <a:r>
                        <a:rPr lang="en-US" dirty="0" smtClean="0"/>
                        <a:t>Colon</a:t>
                      </a:r>
                      <a:endParaRPr lang="en-US" dirty="0"/>
                    </a:p>
                  </a:txBody>
                  <a:tcPr/>
                </a:tc>
                <a:tc>
                  <a:txBody>
                    <a:bodyPr/>
                    <a:lstStyle/>
                    <a:p>
                      <a:r>
                        <a:rPr lang="en-US" dirty="0" smtClean="0"/>
                        <a:t>67.8%</a:t>
                      </a:r>
                      <a:endParaRPr lang="en-US" dirty="0"/>
                    </a:p>
                  </a:txBody>
                  <a:tcPr/>
                </a:tc>
                <a:tc>
                  <a:txBody>
                    <a:bodyPr/>
                    <a:lstStyle/>
                    <a:p>
                      <a:r>
                        <a:rPr lang="en-US" dirty="0" smtClean="0"/>
                        <a:t>31.22%</a:t>
                      </a:r>
                      <a:endParaRPr lang="en-US" dirty="0"/>
                    </a:p>
                  </a:txBody>
                  <a:tcPr/>
                </a:tc>
                <a:tc>
                  <a:txBody>
                    <a:bodyPr/>
                    <a:lstStyle/>
                    <a:p>
                      <a:r>
                        <a:rPr lang="en-US" dirty="0" smtClean="0"/>
                        <a:t>64.9%</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989766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657" y="370092"/>
            <a:ext cx="7206343" cy="704395"/>
          </a:xfrm>
        </p:spPr>
        <p:txBody>
          <a:bodyPr>
            <a:noAutofit/>
          </a:bodyPr>
          <a:lstStyle/>
          <a:p>
            <a:r>
              <a:rPr lang="en-US" sz="3200" dirty="0" smtClean="0">
                <a:solidFill>
                  <a:schemeClr val="accent2">
                    <a:lumMod val="75000"/>
                  </a:schemeClr>
                </a:solidFill>
              </a:rPr>
              <a:t>Health Disparities as Directives</a:t>
            </a:r>
            <a:br>
              <a:rPr lang="en-US" sz="3200" dirty="0" smtClean="0">
                <a:solidFill>
                  <a:schemeClr val="accent2">
                    <a:lumMod val="75000"/>
                  </a:schemeClr>
                </a:solidFill>
              </a:rPr>
            </a:br>
            <a:r>
              <a:rPr lang="en-US" sz="2400" dirty="0" smtClean="0"/>
              <a:t>New HIV diagnoses, </a:t>
            </a:r>
            <a:r>
              <a:rPr lang="en-US" sz="2400" u="sng" dirty="0" smtClean="0"/>
              <a:t>total</a:t>
            </a:r>
            <a:r>
              <a:rPr lang="en-US" sz="2400" dirty="0" smtClean="0"/>
              <a:t>, Ontario, 2006-2015</a:t>
            </a:r>
            <a:endParaRPr lang="en-US" sz="2400" dirty="0"/>
          </a:p>
        </p:txBody>
      </p:sp>
      <p:sp>
        <p:nvSpPr>
          <p:cNvPr id="5" name="Slide Number Placeholder 4"/>
          <p:cNvSpPr>
            <a:spLocks noGrp="1"/>
          </p:cNvSpPr>
          <p:nvPr>
            <p:ph type="sldNum" sz="quarter" idx="12"/>
          </p:nvPr>
        </p:nvSpPr>
        <p:spPr/>
        <p:txBody>
          <a:bodyPr/>
          <a:lstStyle/>
          <a:p>
            <a:fld id="{4A9A8EC5-4258-4312-A6B0-76B7F4133F4D}" type="slidenum">
              <a:rPr lang="en-US" smtClean="0"/>
              <a:pPr/>
              <a:t>13</a:t>
            </a:fld>
            <a:endParaRPr lang="en-US" dirty="0"/>
          </a:p>
        </p:txBody>
      </p:sp>
      <p:sp>
        <p:nvSpPr>
          <p:cNvPr id="8" name="Footer Placeholder 3"/>
          <p:cNvSpPr>
            <a:spLocks noGrp="1"/>
          </p:cNvSpPr>
          <p:nvPr>
            <p:ph type="ftr" sz="quarter" idx="11"/>
          </p:nvPr>
        </p:nvSpPr>
        <p:spPr>
          <a:xfrm>
            <a:off x="440870" y="6476987"/>
            <a:ext cx="7956096" cy="365125"/>
          </a:xfrm>
        </p:spPr>
        <p:txBody>
          <a:bodyPr/>
          <a:lstStyle/>
          <a:p>
            <a:r>
              <a:rPr lang="en-US" dirty="0" smtClean="0"/>
              <a:t>Data provided to Ontario HIV Epidemiology and Surveillance Initiative (OHESI) by Public Health Ontario Laboratory. </a:t>
            </a:r>
            <a:endParaRPr lang="en-US" dirty="0"/>
          </a:p>
        </p:txBody>
      </p:sp>
      <p:pic>
        <p:nvPicPr>
          <p:cNvPr id="9" name="Picture 8"/>
          <p:cNvPicPr>
            <a:picLocks noChangeAspect="1"/>
          </p:cNvPicPr>
          <p:nvPr/>
        </p:nvPicPr>
        <p:blipFill>
          <a:blip r:embed="rId3"/>
          <a:stretch>
            <a:fillRect/>
          </a:stretch>
        </p:blipFill>
        <p:spPr>
          <a:xfrm>
            <a:off x="181831" y="1349180"/>
            <a:ext cx="8474174" cy="4858933"/>
          </a:xfrm>
          <a:prstGeom prst="rect">
            <a:avLst/>
          </a:prstGeom>
        </p:spPr>
      </p:pic>
    </p:spTree>
    <p:extLst>
      <p:ext uri="{BB962C8B-B14F-4D97-AF65-F5344CB8AC3E}">
        <p14:creationId xmlns:p14="http://schemas.microsoft.com/office/powerpoint/2010/main" val="8822672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1" y="365126"/>
            <a:ext cx="7141029" cy="704395"/>
          </a:xfrm>
        </p:spPr>
        <p:txBody>
          <a:bodyPr>
            <a:normAutofit fontScale="90000"/>
          </a:bodyPr>
          <a:lstStyle/>
          <a:p>
            <a:r>
              <a:rPr lang="en-US" dirty="0" smtClean="0"/>
              <a:t>New HIV diagnoses </a:t>
            </a:r>
            <a:r>
              <a:rPr lang="en-US" u="sng" dirty="0" smtClean="0"/>
              <a:t>by sex</a:t>
            </a:r>
            <a:r>
              <a:rPr lang="en-US" dirty="0" smtClean="0"/>
              <a:t>, Ontario, 2006-2015</a:t>
            </a:r>
            <a:endParaRPr lang="en-US" dirty="0"/>
          </a:p>
        </p:txBody>
      </p:sp>
      <p:sp>
        <p:nvSpPr>
          <p:cNvPr id="4" name="Footer Placeholder 3"/>
          <p:cNvSpPr>
            <a:spLocks noGrp="1"/>
          </p:cNvSpPr>
          <p:nvPr>
            <p:ph type="ftr" sz="quarter" idx="11"/>
          </p:nvPr>
        </p:nvSpPr>
        <p:spPr>
          <a:xfrm>
            <a:off x="440870" y="6478416"/>
            <a:ext cx="7956096" cy="365125"/>
          </a:xfrm>
        </p:spPr>
        <p:txBody>
          <a:bodyPr/>
          <a:lstStyle/>
          <a:p>
            <a:r>
              <a:rPr lang="en-US" dirty="0"/>
              <a:t>Data provided to Ontario HIV Epidemiology and Surveillance Initiative (OHESI) by Public Health Ontario Laboratory. </a:t>
            </a:r>
          </a:p>
        </p:txBody>
      </p:sp>
      <p:sp>
        <p:nvSpPr>
          <p:cNvPr id="5" name="Slide Number Placeholder 4"/>
          <p:cNvSpPr>
            <a:spLocks noGrp="1"/>
          </p:cNvSpPr>
          <p:nvPr>
            <p:ph type="sldNum" sz="quarter" idx="12"/>
          </p:nvPr>
        </p:nvSpPr>
        <p:spPr/>
        <p:txBody>
          <a:bodyPr/>
          <a:lstStyle/>
          <a:p>
            <a:fld id="{4A9A8EC5-4258-4312-A6B0-76B7F4133F4D}" type="slidenum">
              <a:rPr lang="en-US" smtClean="0"/>
              <a:pPr/>
              <a:t>14</a:t>
            </a:fld>
            <a:endParaRPr lang="en-US" dirty="0"/>
          </a:p>
        </p:txBody>
      </p:sp>
      <p:pic>
        <p:nvPicPr>
          <p:cNvPr id="3" name="Picture 2"/>
          <p:cNvPicPr>
            <a:picLocks noChangeAspect="1"/>
          </p:cNvPicPr>
          <p:nvPr/>
        </p:nvPicPr>
        <p:blipFill>
          <a:blip r:embed="rId3"/>
          <a:stretch>
            <a:fillRect/>
          </a:stretch>
        </p:blipFill>
        <p:spPr>
          <a:xfrm>
            <a:off x="217668" y="1473500"/>
            <a:ext cx="8693649" cy="4822354"/>
          </a:xfrm>
          <a:prstGeom prst="rect">
            <a:avLst/>
          </a:prstGeom>
        </p:spPr>
      </p:pic>
    </p:spTree>
    <p:extLst>
      <p:ext uri="{BB962C8B-B14F-4D97-AF65-F5344CB8AC3E}">
        <p14:creationId xmlns:p14="http://schemas.microsoft.com/office/powerpoint/2010/main" val="8127096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9" y="397784"/>
            <a:ext cx="7184571" cy="704395"/>
          </a:xfrm>
        </p:spPr>
        <p:txBody>
          <a:bodyPr>
            <a:noAutofit/>
          </a:bodyPr>
          <a:lstStyle/>
          <a:p>
            <a:r>
              <a:rPr lang="en-US" sz="3000" dirty="0" smtClean="0"/>
              <a:t/>
            </a:r>
            <a:br>
              <a:rPr lang="en-US" sz="3000" dirty="0" smtClean="0"/>
            </a:br>
            <a:r>
              <a:rPr lang="en-US" sz="2000" dirty="0" smtClean="0">
                <a:solidFill>
                  <a:srgbClr val="FF0000"/>
                </a:solidFill>
              </a:rPr>
              <a:t>Without disaggregated data we would have missed the  enormous difference in prevalence rates for Black Women </a:t>
            </a:r>
            <a:r>
              <a:rPr lang="en-US" sz="3000" dirty="0"/>
              <a:t/>
            </a:r>
            <a:br>
              <a:rPr lang="en-US" sz="3000" dirty="0"/>
            </a:br>
            <a:r>
              <a:rPr lang="en-US" sz="3000" dirty="0" smtClean="0"/>
              <a:t>Percent of HIV diagnoses by sex, </a:t>
            </a:r>
            <a:r>
              <a:rPr lang="en-US" sz="3000" u="sng" dirty="0" smtClean="0"/>
              <a:t>ACB</a:t>
            </a:r>
            <a:r>
              <a:rPr lang="en-US" sz="3000" dirty="0" smtClean="0"/>
              <a:t>, Ontario, 2009-2015</a:t>
            </a:r>
            <a:endParaRPr lang="en-US" sz="3000" dirty="0"/>
          </a:p>
        </p:txBody>
      </p:sp>
      <p:sp>
        <p:nvSpPr>
          <p:cNvPr id="8" name="Footer Placeholder 3"/>
          <p:cNvSpPr>
            <a:spLocks noGrp="1"/>
          </p:cNvSpPr>
          <p:nvPr>
            <p:ph type="ftr" sz="quarter" idx="11"/>
          </p:nvPr>
        </p:nvSpPr>
        <p:spPr>
          <a:xfrm>
            <a:off x="440870" y="6421590"/>
            <a:ext cx="7956096" cy="365125"/>
          </a:xfrm>
        </p:spPr>
        <p:txBody>
          <a:bodyPr/>
          <a:lstStyle/>
          <a:p>
            <a:r>
              <a:rPr lang="en-US" dirty="0"/>
              <a:t>Data provided to Ontario HIV Epidemiology and Surveillance Initiative (OHESI) by Public Health Ontario Laboratory. </a:t>
            </a:r>
          </a:p>
        </p:txBody>
      </p:sp>
      <p:sp>
        <p:nvSpPr>
          <p:cNvPr id="5" name="Slide Number Placeholder 4"/>
          <p:cNvSpPr>
            <a:spLocks noGrp="1"/>
          </p:cNvSpPr>
          <p:nvPr>
            <p:ph type="sldNum" sz="quarter" idx="12"/>
          </p:nvPr>
        </p:nvSpPr>
        <p:spPr/>
        <p:txBody>
          <a:bodyPr/>
          <a:lstStyle/>
          <a:p>
            <a:fld id="{4A9A8EC5-4258-4312-A6B0-76B7F4133F4D}" type="slidenum">
              <a:rPr lang="en-US" smtClean="0"/>
              <a:pPr/>
              <a:t>15</a:t>
            </a:fld>
            <a:endParaRPr lang="en-US" dirty="0"/>
          </a:p>
        </p:txBody>
      </p:sp>
      <p:pic>
        <p:nvPicPr>
          <p:cNvPr id="3" name="Picture 2"/>
          <p:cNvPicPr>
            <a:picLocks noChangeAspect="1"/>
          </p:cNvPicPr>
          <p:nvPr/>
        </p:nvPicPr>
        <p:blipFill>
          <a:blip r:embed="rId3"/>
          <a:stretch>
            <a:fillRect/>
          </a:stretch>
        </p:blipFill>
        <p:spPr>
          <a:xfrm>
            <a:off x="344816" y="1477690"/>
            <a:ext cx="8693649" cy="4846740"/>
          </a:xfrm>
          <a:prstGeom prst="rect">
            <a:avLst/>
          </a:prstGeom>
        </p:spPr>
      </p:pic>
    </p:spTree>
    <p:extLst>
      <p:ext uri="{BB962C8B-B14F-4D97-AF65-F5344CB8AC3E}">
        <p14:creationId xmlns:p14="http://schemas.microsoft.com/office/powerpoint/2010/main" val="506573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a:xfrm>
            <a:off x="2700338" y="6356350"/>
            <a:ext cx="5700712" cy="365125"/>
          </a:xfrm>
        </p:spPr>
        <p:txBody>
          <a:bodyPr/>
          <a:lstStyle/>
          <a:p>
            <a:r>
              <a:rPr lang="en-US" dirty="0"/>
              <a:t>Data provided to OHESI by Public Health Ontario Laboratory. </a:t>
            </a:r>
          </a:p>
        </p:txBody>
      </p:sp>
      <p:sp>
        <p:nvSpPr>
          <p:cNvPr id="5" name="Slide Number Placeholder 4"/>
          <p:cNvSpPr>
            <a:spLocks noGrp="1"/>
          </p:cNvSpPr>
          <p:nvPr>
            <p:ph type="sldNum" sz="quarter" idx="12"/>
          </p:nvPr>
        </p:nvSpPr>
        <p:spPr/>
        <p:txBody>
          <a:bodyPr/>
          <a:lstStyle/>
          <a:p>
            <a:fld id="{4A9A8EC5-4258-4312-A6B0-76B7F4133F4D}" type="slidenum">
              <a:rPr lang="en-US" smtClean="0"/>
              <a:pPr/>
              <a:t>16</a:t>
            </a:fld>
            <a:endParaRPr lang="en-US" dirty="0"/>
          </a:p>
        </p:txBody>
      </p:sp>
      <p:sp>
        <p:nvSpPr>
          <p:cNvPr id="3" name="Title 2"/>
          <p:cNvSpPr>
            <a:spLocks noGrp="1"/>
          </p:cNvSpPr>
          <p:nvPr>
            <p:ph type="title"/>
          </p:nvPr>
        </p:nvSpPr>
        <p:spPr>
          <a:xfrm>
            <a:off x="1965533" y="437511"/>
            <a:ext cx="7178467" cy="704395"/>
          </a:xfrm>
        </p:spPr>
        <p:txBody>
          <a:bodyPr>
            <a:noAutofit/>
          </a:bodyPr>
          <a:lstStyle/>
          <a:p>
            <a:r>
              <a:rPr lang="en-US" sz="3000" dirty="0"/>
              <a:t>Percent of </a:t>
            </a:r>
            <a:r>
              <a:rPr lang="en-US" sz="3000" u="sng" dirty="0" smtClean="0"/>
              <a:t>female</a:t>
            </a:r>
            <a:r>
              <a:rPr lang="en-US" sz="3000" dirty="0" smtClean="0"/>
              <a:t> HIV </a:t>
            </a:r>
            <a:r>
              <a:rPr lang="en-US" sz="3000" dirty="0"/>
              <a:t>diagnoses identified as ACB </a:t>
            </a:r>
            <a:r>
              <a:rPr lang="en-US" sz="3000" dirty="0" smtClean="0"/>
              <a:t>by LHIN (select), Ontario, 2011-2015</a:t>
            </a:r>
            <a:endParaRPr lang="en-US" sz="3000" dirty="0"/>
          </a:p>
        </p:txBody>
      </p:sp>
      <p:pic>
        <p:nvPicPr>
          <p:cNvPr id="2" name="Picture 1"/>
          <p:cNvPicPr>
            <a:picLocks noChangeAspect="1"/>
          </p:cNvPicPr>
          <p:nvPr/>
        </p:nvPicPr>
        <p:blipFill>
          <a:blip r:embed="rId3"/>
          <a:stretch>
            <a:fillRect/>
          </a:stretch>
        </p:blipFill>
        <p:spPr>
          <a:xfrm>
            <a:off x="81238" y="1540395"/>
            <a:ext cx="8675360" cy="4846740"/>
          </a:xfrm>
          <a:prstGeom prst="rect">
            <a:avLst/>
          </a:prstGeom>
        </p:spPr>
      </p:pic>
    </p:spTree>
    <p:extLst>
      <p:ext uri="{BB962C8B-B14F-4D97-AF65-F5344CB8AC3E}">
        <p14:creationId xmlns:p14="http://schemas.microsoft.com/office/powerpoint/2010/main" val="2783126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188"/>
            <a:ext cx="8229600" cy="780685"/>
          </a:xfrm>
        </p:spPr>
        <p:txBody>
          <a:bodyPr>
            <a:normAutofit/>
          </a:bodyPr>
          <a:lstStyle/>
          <a:p>
            <a:r>
              <a:rPr lang="en-US" sz="3600" dirty="0" smtClean="0"/>
              <a:t>What I know for Sure</a:t>
            </a:r>
            <a:endParaRPr lang="en-US" sz="3600" dirty="0"/>
          </a:p>
        </p:txBody>
      </p:sp>
      <p:sp>
        <p:nvSpPr>
          <p:cNvPr id="3" name="Content Placeholder 2"/>
          <p:cNvSpPr>
            <a:spLocks noGrp="1"/>
          </p:cNvSpPr>
          <p:nvPr>
            <p:ph idx="1"/>
          </p:nvPr>
        </p:nvSpPr>
        <p:spPr/>
        <p:txBody>
          <a:bodyPr>
            <a:normAutofit/>
          </a:bodyPr>
          <a:lstStyle/>
          <a:p>
            <a:r>
              <a:rPr lang="en-US" dirty="0">
                <a:latin typeface="Times New Roman" charset="0"/>
              </a:rPr>
              <a:t>Health interventions, government policy and financial resources should be redirected and  attention focused on the segments of our population with the highest level of health risk and health disparities.</a:t>
            </a:r>
          </a:p>
          <a:p>
            <a:endParaRPr lang="en-US" dirty="0"/>
          </a:p>
          <a:p>
            <a:endParaRPr lang="en-US" dirty="0"/>
          </a:p>
        </p:txBody>
      </p:sp>
      <p:pic>
        <p:nvPicPr>
          <p:cNvPr id="4" name="Picture 4" descr="cid:image002.jpg@01D27884.FBA81A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425" y="5043487"/>
            <a:ext cx="14001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639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188"/>
            <a:ext cx="8229600" cy="780685"/>
          </a:xfrm>
        </p:spPr>
        <p:txBody>
          <a:bodyPr>
            <a:normAutofit/>
          </a:bodyPr>
          <a:lstStyle/>
          <a:p>
            <a:r>
              <a:rPr lang="en-US" sz="3600" dirty="0" smtClean="0"/>
              <a:t>What I know for Sure</a:t>
            </a:r>
            <a:endParaRPr lang="en-US" sz="3600" dirty="0"/>
          </a:p>
        </p:txBody>
      </p:sp>
      <p:sp>
        <p:nvSpPr>
          <p:cNvPr id="3" name="Content Placeholder 2"/>
          <p:cNvSpPr>
            <a:spLocks noGrp="1"/>
          </p:cNvSpPr>
          <p:nvPr>
            <p:ph idx="1"/>
          </p:nvPr>
        </p:nvSpPr>
        <p:spPr/>
        <p:txBody>
          <a:bodyPr>
            <a:normAutofit/>
          </a:bodyPr>
          <a:lstStyle/>
          <a:p>
            <a:r>
              <a:rPr lang="en-US" sz="4000" dirty="0" smtClean="0"/>
              <a:t>Health </a:t>
            </a:r>
            <a:r>
              <a:rPr lang="en-US" sz="4000" dirty="0" smtClean="0"/>
              <a:t>services, health </a:t>
            </a:r>
            <a:r>
              <a:rPr lang="en-US" sz="4000" dirty="0"/>
              <a:t>s</a:t>
            </a:r>
            <a:r>
              <a:rPr lang="en-US" sz="4000" dirty="0" smtClean="0"/>
              <a:t>ervice providers </a:t>
            </a:r>
            <a:r>
              <a:rPr lang="en-US" sz="4000" dirty="0" smtClean="0"/>
              <a:t>and health policies </a:t>
            </a:r>
            <a:r>
              <a:rPr lang="en-US" sz="4000" dirty="0" smtClean="0"/>
              <a:t>that </a:t>
            </a:r>
            <a:r>
              <a:rPr lang="en-US" sz="4000" dirty="0" smtClean="0"/>
              <a:t>hold </a:t>
            </a:r>
            <a:r>
              <a:rPr lang="en-US" sz="4000" dirty="0"/>
              <a:t>themselves accountable to </a:t>
            </a:r>
            <a:r>
              <a:rPr lang="en-US" sz="4000" dirty="0" smtClean="0"/>
              <a:t>Racialized Communities </a:t>
            </a:r>
            <a:r>
              <a:rPr lang="en-US" sz="4000" dirty="0"/>
              <a:t>and </a:t>
            </a:r>
            <a:r>
              <a:rPr lang="en-US" sz="4000" dirty="0" smtClean="0"/>
              <a:t>our </a:t>
            </a:r>
            <a:r>
              <a:rPr lang="en-US" sz="4000" dirty="0"/>
              <a:t>wellbeing will be the most </a:t>
            </a:r>
            <a:r>
              <a:rPr lang="en-US" sz="4000" dirty="0" smtClean="0"/>
              <a:t>successful!</a:t>
            </a:r>
            <a:endParaRPr lang="en-US" sz="4000" dirty="0"/>
          </a:p>
          <a:p>
            <a:endParaRPr lang="en-US" altLang="en-US" dirty="0" smtClean="0"/>
          </a:p>
          <a:p>
            <a:endParaRPr lang="en-US" dirty="0"/>
          </a:p>
        </p:txBody>
      </p:sp>
      <p:pic>
        <p:nvPicPr>
          <p:cNvPr id="4" name="Picture 4" descr="cid:image002.jpg@01D27884.FBA81A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425" y="5043487"/>
            <a:ext cx="14001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6787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914650"/>
            <a:ext cx="7772400" cy="2854325"/>
          </a:xfrm>
        </p:spPr>
        <p:txBody>
          <a:bodyPr>
            <a:normAutofit fontScale="90000"/>
          </a:bodyPr>
          <a:lstStyle/>
          <a:p>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sz="3600" dirty="0" smtClean="0">
                <a:solidFill>
                  <a:schemeClr val="tx2"/>
                </a:solidFill>
              </a:rPr>
              <a:t>\</a:t>
            </a:r>
            <a:endParaRPr lang="en-US" sz="2700" dirty="0"/>
          </a:p>
        </p:txBody>
      </p:sp>
      <p:sp>
        <p:nvSpPr>
          <p:cNvPr id="6" name="TextBox 5"/>
          <p:cNvSpPr txBox="1"/>
          <p:nvPr/>
        </p:nvSpPr>
        <p:spPr>
          <a:xfrm>
            <a:off x="203200" y="1806498"/>
            <a:ext cx="10441854" cy="2492990"/>
          </a:xfrm>
          <a:prstGeom prst="rect">
            <a:avLst/>
          </a:prstGeom>
          <a:noFill/>
        </p:spPr>
        <p:txBody>
          <a:bodyPr wrap="square" rtlCol="0">
            <a:spAutoFit/>
          </a:bodyPr>
          <a:lstStyle/>
          <a:p>
            <a:pPr algn="ctr"/>
            <a:r>
              <a:rPr lang="en-US" sz="4000" b="1" dirty="0" smtClean="0">
                <a:solidFill>
                  <a:srgbClr val="7030A0"/>
                </a:solidFill>
              </a:rPr>
              <a:t>Thank you for your energy !</a:t>
            </a:r>
          </a:p>
          <a:p>
            <a:pPr algn="ctr"/>
            <a:endParaRPr lang="en-US" sz="4000" b="1" dirty="0">
              <a:solidFill>
                <a:srgbClr val="7030A0"/>
              </a:solidFill>
            </a:endParaRPr>
          </a:p>
          <a:p>
            <a:pPr algn="ctr"/>
            <a:r>
              <a:rPr lang="en-US" sz="4000" b="1" dirty="0" smtClean="0">
                <a:solidFill>
                  <a:srgbClr val="7030A0"/>
                </a:solidFill>
              </a:rPr>
              <a:t>www.whiwh.com</a:t>
            </a:r>
            <a:endParaRPr lang="en-US" sz="4000" b="1" dirty="0">
              <a:solidFill>
                <a:srgbClr val="7030A0"/>
              </a:solidFill>
            </a:endParaRPr>
          </a:p>
          <a:p>
            <a:endParaRPr lang="en-US" dirty="0"/>
          </a:p>
          <a:p>
            <a:endParaRPr lang="en-US" dirty="0"/>
          </a:p>
        </p:txBody>
      </p:sp>
    </p:spTree>
    <p:extLst>
      <p:ext uri="{BB962C8B-B14F-4D97-AF65-F5344CB8AC3E}">
        <p14:creationId xmlns:p14="http://schemas.microsoft.com/office/powerpoint/2010/main" val="685798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188"/>
            <a:ext cx="8229600" cy="780685"/>
          </a:xfrm>
        </p:spPr>
        <p:txBody>
          <a:bodyPr>
            <a:normAutofit/>
          </a:bodyPr>
          <a:lstStyle/>
          <a:p>
            <a:r>
              <a:rPr lang="en-US" sz="3600" dirty="0" smtClean="0"/>
              <a:t>What I know for Sure</a:t>
            </a:r>
            <a:endParaRPr lang="en-US" sz="3600" dirty="0"/>
          </a:p>
        </p:txBody>
      </p:sp>
      <p:sp>
        <p:nvSpPr>
          <p:cNvPr id="3" name="Content Placeholder 2"/>
          <p:cNvSpPr>
            <a:spLocks noGrp="1"/>
          </p:cNvSpPr>
          <p:nvPr>
            <p:ph idx="1"/>
          </p:nvPr>
        </p:nvSpPr>
        <p:spPr/>
        <p:txBody>
          <a:bodyPr>
            <a:normAutofit/>
          </a:bodyPr>
          <a:lstStyle/>
          <a:p>
            <a:r>
              <a:rPr lang="en-US" dirty="0">
                <a:latin typeface="Times New Roman" charset="0"/>
              </a:rPr>
              <a:t>Health interventions, government policy and financial resources should be redirected and  attention focused on the segments of our population with the highest level of health risk and health disparities.</a:t>
            </a:r>
          </a:p>
          <a:p>
            <a:endParaRPr lang="en-US" dirty="0"/>
          </a:p>
          <a:p>
            <a:endParaRPr lang="en-US" dirty="0"/>
          </a:p>
        </p:txBody>
      </p:sp>
      <p:pic>
        <p:nvPicPr>
          <p:cNvPr id="4" name="Picture 4" descr="cid:image002.jpg@01D27884.FBA81A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425" y="5043487"/>
            <a:ext cx="14001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1675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188"/>
            <a:ext cx="8229600" cy="780685"/>
          </a:xfrm>
        </p:spPr>
        <p:txBody>
          <a:bodyPr>
            <a:normAutofit/>
          </a:bodyPr>
          <a:lstStyle/>
          <a:p>
            <a:r>
              <a:rPr lang="en-US" sz="3600" dirty="0" smtClean="0"/>
              <a:t>What I know for Sure</a:t>
            </a:r>
            <a:endParaRPr lang="en-US" sz="3600" dirty="0"/>
          </a:p>
        </p:txBody>
      </p:sp>
      <p:sp>
        <p:nvSpPr>
          <p:cNvPr id="3" name="Content Placeholder 2"/>
          <p:cNvSpPr>
            <a:spLocks noGrp="1"/>
          </p:cNvSpPr>
          <p:nvPr>
            <p:ph idx="1"/>
          </p:nvPr>
        </p:nvSpPr>
        <p:spPr/>
        <p:txBody>
          <a:bodyPr>
            <a:normAutofit/>
          </a:bodyPr>
          <a:lstStyle/>
          <a:p>
            <a:r>
              <a:rPr lang="en-US" sz="4000" dirty="0" smtClean="0"/>
              <a:t>Health </a:t>
            </a:r>
            <a:r>
              <a:rPr lang="en-US" sz="4000" dirty="0" smtClean="0"/>
              <a:t>services, health </a:t>
            </a:r>
            <a:r>
              <a:rPr lang="en-US" sz="4000" dirty="0"/>
              <a:t>s</a:t>
            </a:r>
            <a:r>
              <a:rPr lang="en-US" sz="4000" dirty="0" smtClean="0"/>
              <a:t>ervice providers </a:t>
            </a:r>
            <a:r>
              <a:rPr lang="en-US" sz="4000" dirty="0" smtClean="0"/>
              <a:t>and health policies </a:t>
            </a:r>
            <a:r>
              <a:rPr lang="en-US" sz="4000" dirty="0" smtClean="0"/>
              <a:t>that </a:t>
            </a:r>
            <a:r>
              <a:rPr lang="en-US" sz="4000" dirty="0" smtClean="0"/>
              <a:t>hold </a:t>
            </a:r>
            <a:r>
              <a:rPr lang="en-US" sz="4000" dirty="0"/>
              <a:t>themselves accountable to </a:t>
            </a:r>
            <a:r>
              <a:rPr lang="en-US" sz="4000" dirty="0" smtClean="0"/>
              <a:t>Racialized Communities </a:t>
            </a:r>
            <a:r>
              <a:rPr lang="en-US" sz="4000" dirty="0"/>
              <a:t>and </a:t>
            </a:r>
            <a:r>
              <a:rPr lang="en-US" sz="4000" dirty="0" smtClean="0"/>
              <a:t>our </a:t>
            </a:r>
            <a:r>
              <a:rPr lang="en-US" sz="4000" dirty="0"/>
              <a:t>wellbeing will be the most </a:t>
            </a:r>
            <a:r>
              <a:rPr lang="en-US" sz="4000" dirty="0" smtClean="0"/>
              <a:t>successful!</a:t>
            </a:r>
            <a:endParaRPr lang="en-US" sz="4000" dirty="0"/>
          </a:p>
          <a:p>
            <a:endParaRPr lang="en-US" altLang="en-US" dirty="0" smtClean="0"/>
          </a:p>
          <a:p>
            <a:endParaRPr lang="en-US" dirty="0"/>
          </a:p>
        </p:txBody>
      </p:sp>
      <p:pic>
        <p:nvPicPr>
          <p:cNvPr id="4" name="Picture 4" descr="cid:image002.jpg@01D27884.FBA81A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8425" y="5043487"/>
            <a:ext cx="14001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945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0416"/>
            <a:ext cx="8229600" cy="1698054"/>
          </a:xfrm>
        </p:spPr>
        <p:txBody>
          <a:bodyPr>
            <a:normAutofit/>
          </a:bodyPr>
          <a:lstStyle/>
          <a:p>
            <a:r>
              <a:rPr lang="en-US" altLang="en-US" sz="3600" dirty="0" smtClean="0">
                <a:solidFill>
                  <a:srgbClr val="7700B3"/>
                </a:solidFill>
              </a:rPr>
              <a:t>Our Data  </a:t>
            </a:r>
            <a:r>
              <a:rPr lang="en-US" altLang="en-US" sz="3600" dirty="0" smtClean="0">
                <a:solidFill>
                  <a:srgbClr val="7700B3"/>
                </a:solidFill>
              </a:rPr>
              <a:t>Our Story</a:t>
            </a:r>
            <a:endParaRPr lang="en-US" sz="2700" dirty="0"/>
          </a:p>
        </p:txBody>
      </p:sp>
      <p:sp>
        <p:nvSpPr>
          <p:cNvPr id="5" name="Content Placeholder 4"/>
          <p:cNvSpPr>
            <a:spLocks noGrp="1"/>
          </p:cNvSpPr>
          <p:nvPr>
            <p:ph sz="half" idx="1"/>
          </p:nvPr>
        </p:nvSpPr>
        <p:spPr/>
        <p:txBody>
          <a:bodyPr>
            <a:normAutofit fontScale="77500" lnSpcReduction="20000"/>
          </a:bodyPr>
          <a:lstStyle/>
          <a:p>
            <a:r>
              <a:rPr lang="en-US" sz="3300" dirty="0"/>
              <a:t>97% of our clients are racialized ( 44% </a:t>
            </a:r>
            <a:r>
              <a:rPr lang="en-US" sz="3300" dirty="0" smtClean="0"/>
              <a:t>Caribbean</a:t>
            </a:r>
            <a:r>
              <a:rPr lang="en-US" sz="3300" dirty="0"/>
              <a:t>, 15% African, 16% Latin American, 7% South Asian)</a:t>
            </a:r>
            <a:endParaRPr lang="en-US" sz="3300" dirty="0" smtClean="0"/>
          </a:p>
          <a:p>
            <a:r>
              <a:rPr lang="en-US" sz="3300" dirty="0" smtClean="0"/>
              <a:t>83% Female</a:t>
            </a:r>
          </a:p>
          <a:p>
            <a:r>
              <a:rPr lang="en-US" sz="3300" dirty="0" smtClean="0"/>
              <a:t>2% Male</a:t>
            </a:r>
          </a:p>
          <a:p>
            <a:r>
              <a:rPr lang="en-US" sz="3300" dirty="0" smtClean="0"/>
              <a:t>15% Transgender</a:t>
            </a:r>
          </a:p>
          <a:p>
            <a:r>
              <a:rPr lang="en-US" sz="3300" dirty="0" smtClean="0"/>
              <a:t>66.7% under 40 (31=ave)</a:t>
            </a:r>
          </a:p>
          <a:p>
            <a:r>
              <a:rPr lang="en-US" sz="3300" dirty="0" smtClean="0"/>
              <a:t>51% Post Secondary </a:t>
            </a:r>
          </a:p>
          <a:p>
            <a:r>
              <a:rPr lang="en-US" sz="3300" dirty="0" smtClean="0"/>
              <a:t>32% unemployed</a:t>
            </a:r>
          </a:p>
          <a:p>
            <a:endParaRPr lang="en-US" dirty="0" smtClean="0"/>
          </a:p>
        </p:txBody>
      </p:sp>
      <p:sp>
        <p:nvSpPr>
          <p:cNvPr id="9" name="Content Placeholder 8"/>
          <p:cNvSpPr>
            <a:spLocks noGrp="1"/>
          </p:cNvSpPr>
          <p:nvPr>
            <p:ph sz="half" idx="2"/>
          </p:nvPr>
        </p:nvSpPr>
        <p:spPr/>
        <p:txBody>
          <a:bodyPr>
            <a:normAutofit fontScale="77500" lnSpcReduction="20000"/>
          </a:bodyPr>
          <a:lstStyle/>
          <a:p>
            <a:r>
              <a:rPr lang="en-US" dirty="0" smtClean="0"/>
              <a:t>63%  household income less than $14,999</a:t>
            </a:r>
          </a:p>
          <a:p>
            <a:r>
              <a:rPr lang="en-US" dirty="0" smtClean="0"/>
              <a:t>15% support 5 or more </a:t>
            </a:r>
          </a:p>
          <a:p>
            <a:r>
              <a:rPr lang="en-US" dirty="0" smtClean="0"/>
              <a:t>78% Born outside Canada</a:t>
            </a:r>
          </a:p>
          <a:p>
            <a:r>
              <a:rPr lang="en-US" dirty="0" smtClean="0"/>
              <a:t>57% in Canada less than 10 years</a:t>
            </a:r>
          </a:p>
          <a:p>
            <a:r>
              <a:rPr lang="en-US" dirty="0" smtClean="0"/>
              <a:t>10.5 visits per year</a:t>
            </a:r>
          </a:p>
          <a:p>
            <a:r>
              <a:rPr lang="en-US" dirty="0" smtClean="0"/>
              <a:t>45% Chronic Illness</a:t>
            </a:r>
          </a:p>
          <a:p>
            <a:r>
              <a:rPr lang="en-US" dirty="0"/>
              <a:t>46</a:t>
            </a:r>
            <a:r>
              <a:rPr lang="en-US" dirty="0" smtClean="0"/>
              <a:t>% undocumented  </a:t>
            </a:r>
            <a:r>
              <a:rPr lang="en-US" dirty="0"/>
              <a:t>without OHIP</a:t>
            </a:r>
          </a:p>
          <a:p>
            <a:r>
              <a:rPr lang="en-US" dirty="0"/>
              <a:t>78%  addressing violence</a:t>
            </a:r>
          </a:p>
          <a:p>
            <a:r>
              <a:rPr lang="en-US" dirty="0"/>
              <a:t>67% addressing sexual violence</a:t>
            </a:r>
          </a:p>
          <a:p>
            <a:endParaRPr lang="en-US" dirty="0"/>
          </a:p>
        </p:txBody>
      </p:sp>
      <p:sp>
        <p:nvSpPr>
          <p:cNvPr id="8" name="Rectangle 1"/>
          <p:cNvSpPr>
            <a:spLocks noChangeArrowheads="1"/>
          </p:cNvSpPr>
          <p:nvPr/>
        </p:nvSpPr>
        <p:spPr bwMode="auto">
          <a:xfrm>
            <a:off x="2342715" y="29088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7444475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nual Operation 2"/>
          <p:cNvSpPr/>
          <p:nvPr/>
        </p:nvSpPr>
        <p:spPr>
          <a:xfrm rot="10800000">
            <a:off x="3657455" y="1477731"/>
            <a:ext cx="1152127" cy="432047"/>
          </a:xfrm>
          <a:prstGeom prst="flowChartManualOper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p:cNvSpPr>
            <a:spLocks noGrp="1"/>
          </p:cNvSpPr>
          <p:nvPr>
            <p:ph type="sldNum" sz="quarter" idx="12"/>
          </p:nvPr>
        </p:nvSpPr>
        <p:spPr>
          <a:xfrm>
            <a:off x="6731734" y="6187822"/>
            <a:ext cx="2169092" cy="419205"/>
          </a:xfrm>
        </p:spPr>
        <p:txBody>
          <a:bodyPr/>
          <a:lstStyle/>
          <a:p>
            <a:fld id="{64ABF90F-7B2D-4D5D-AA5A-37662890B48C}" type="slidenum">
              <a:rPr lang="en-US" smtClean="0">
                <a:solidFill>
                  <a:srgbClr val="000000"/>
                </a:solidFill>
              </a:rPr>
              <a:pPr/>
              <a:t>5</a:t>
            </a:fld>
            <a:endParaRPr lang="en-US" dirty="0">
              <a:solidFill>
                <a:srgbClr val="000000"/>
              </a:solidFill>
            </a:endParaRPr>
          </a:p>
        </p:txBody>
      </p:sp>
      <p:sp>
        <p:nvSpPr>
          <p:cNvPr id="4" name="Flowchart: Manual Operation 3"/>
          <p:cNvSpPr/>
          <p:nvPr/>
        </p:nvSpPr>
        <p:spPr>
          <a:xfrm rot="10800000">
            <a:off x="3421364" y="1909779"/>
            <a:ext cx="1584176" cy="444219"/>
          </a:xfrm>
          <a:prstGeom prst="flowChartManualOperat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Flowchart: Manual Operation 4"/>
          <p:cNvSpPr/>
          <p:nvPr/>
        </p:nvSpPr>
        <p:spPr>
          <a:xfrm rot="10800000">
            <a:off x="3169329" y="2334776"/>
            <a:ext cx="2002102" cy="446152"/>
          </a:xfrm>
          <a:prstGeom prst="flowChartManualOpe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lowchart: Manual Operation 5"/>
          <p:cNvSpPr/>
          <p:nvPr/>
        </p:nvSpPr>
        <p:spPr>
          <a:xfrm rot="10800000">
            <a:off x="2377246" y="4926327"/>
            <a:ext cx="3672409" cy="576063"/>
          </a:xfrm>
          <a:prstGeom prst="flowChartManualOperation">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Flowchart: Manual Operation 6"/>
          <p:cNvSpPr/>
          <p:nvPr/>
        </p:nvSpPr>
        <p:spPr>
          <a:xfrm rot="10800000">
            <a:off x="2601205" y="4329899"/>
            <a:ext cx="3312368" cy="601380"/>
          </a:xfrm>
          <a:prstGeom prst="flowChartManualOperation">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Flowchart: Manual Operation 7"/>
          <p:cNvSpPr/>
          <p:nvPr/>
        </p:nvSpPr>
        <p:spPr>
          <a:xfrm rot="10800000">
            <a:off x="2209810" y="5452696"/>
            <a:ext cx="3816424" cy="576062"/>
          </a:xfrm>
          <a:prstGeom prst="flowChartManualOperation">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lowchart: Manual Operation 8"/>
          <p:cNvSpPr/>
          <p:nvPr/>
        </p:nvSpPr>
        <p:spPr>
          <a:xfrm rot="10800000">
            <a:off x="2766224" y="3284985"/>
            <a:ext cx="2808310" cy="517331"/>
          </a:xfrm>
          <a:prstGeom prst="flowChartManualOpe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Flowchart: Manual Operation 9"/>
          <p:cNvSpPr/>
          <p:nvPr/>
        </p:nvSpPr>
        <p:spPr>
          <a:xfrm rot="10800000">
            <a:off x="2989316" y="2780928"/>
            <a:ext cx="2448272" cy="504056"/>
          </a:xfrm>
          <a:prstGeom prst="flowChartManualOperat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lowchart: Manual Operation 10"/>
          <p:cNvSpPr/>
          <p:nvPr/>
        </p:nvSpPr>
        <p:spPr>
          <a:xfrm rot="10800000">
            <a:off x="2654230" y="3802024"/>
            <a:ext cx="3285921" cy="527421"/>
          </a:xfrm>
          <a:prstGeom prst="flowChartManualOperat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Flowchart: Manual Operation 11"/>
          <p:cNvSpPr/>
          <p:nvPr/>
        </p:nvSpPr>
        <p:spPr>
          <a:xfrm rot="10800000">
            <a:off x="2209810" y="5969987"/>
            <a:ext cx="3816424" cy="720081"/>
          </a:xfrm>
          <a:prstGeom prst="flowChartManualOperation">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p:cNvSpPr txBox="1"/>
          <p:nvPr/>
        </p:nvSpPr>
        <p:spPr>
          <a:xfrm>
            <a:off x="4571999" y="1115449"/>
            <a:ext cx="152306" cy="369332"/>
          </a:xfrm>
          <a:prstGeom prst="rect">
            <a:avLst/>
          </a:prstGeom>
          <a:noFill/>
        </p:spPr>
        <p:txBody>
          <a:bodyPr wrap="square" rtlCol="0">
            <a:spAutoFit/>
          </a:bodyPr>
          <a:lstStyle/>
          <a:p>
            <a:r>
              <a:rPr lang="en-CA" dirty="0" smtClean="0"/>
              <a:t>1</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4927" t="-29834" r="4927" b="29834"/>
          <a:stretch>
            <a:fillRect/>
          </a:stretch>
        </p:blipFill>
        <p:spPr bwMode="auto">
          <a:xfrm>
            <a:off x="3173070" y="-194108"/>
            <a:ext cx="1998361" cy="175315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EEECE1"/>
                  </a:outerShdw>
                </a:effectLst>
              </a14:hiddenEffects>
            </a:ext>
          </a:extLst>
        </p:spPr>
      </p:pic>
      <p:sp>
        <p:nvSpPr>
          <p:cNvPr id="17" name="Arc 16"/>
          <p:cNvSpPr/>
          <p:nvPr/>
        </p:nvSpPr>
        <p:spPr>
          <a:xfrm flipV="1">
            <a:off x="3995936" y="1082238"/>
            <a:ext cx="72008" cy="39549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4" name="TextBox 13"/>
          <p:cNvSpPr txBox="1"/>
          <p:nvPr/>
        </p:nvSpPr>
        <p:spPr>
          <a:xfrm>
            <a:off x="6322394" y="1555255"/>
            <a:ext cx="1981312" cy="276999"/>
          </a:xfrm>
          <a:prstGeom prst="rect">
            <a:avLst/>
          </a:prstGeom>
          <a:noFill/>
        </p:spPr>
        <p:txBody>
          <a:bodyPr wrap="square" rtlCol="0">
            <a:spAutoFit/>
          </a:bodyPr>
          <a:lstStyle/>
          <a:p>
            <a:r>
              <a:rPr lang="en-CA" sz="1200" b="1" dirty="0" smtClean="0">
                <a:solidFill>
                  <a:srgbClr val="FF0000"/>
                </a:solidFill>
              </a:rPr>
              <a:t>Diabetes</a:t>
            </a:r>
            <a:endParaRPr lang="en-CA" sz="1200" b="1" dirty="0">
              <a:solidFill>
                <a:srgbClr val="FF0000"/>
              </a:solidFill>
            </a:endParaRPr>
          </a:p>
        </p:txBody>
      </p:sp>
      <p:sp>
        <p:nvSpPr>
          <p:cNvPr id="16" name="TextBox 15"/>
          <p:cNvSpPr txBox="1"/>
          <p:nvPr/>
        </p:nvSpPr>
        <p:spPr>
          <a:xfrm>
            <a:off x="6308034" y="1881150"/>
            <a:ext cx="2144555" cy="276999"/>
          </a:xfrm>
          <a:prstGeom prst="rect">
            <a:avLst/>
          </a:prstGeom>
          <a:noFill/>
        </p:spPr>
        <p:txBody>
          <a:bodyPr wrap="square" rtlCol="0">
            <a:spAutoFit/>
          </a:bodyPr>
          <a:lstStyle/>
          <a:p>
            <a:r>
              <a:rPr lang="en-CA" sz="1200" b="1" dirty="0" smtClean="0">
                <a:solidFill>
                  <a:srgbClr val="0070C0"/>
                </a:solidFill>
              </a:rPr>
              <a:t>Food Insecurity</a:t>
            </a:r>
            <a:endParaRPr lang="en-CA" sz="1200" b="1" dirty="0">
              <a:solidFill>
                <a:srgbClr val="0070C0"/>
              </a:solidFill>
            </a:endParaRPr>
          </a:p>
        </p:txBody>
      </p:sp>
      <p:sp>
        <p:nvSpPr>
          <p:cNvPr id="18" name="TextBox 17"/>
          <p:cNvSpPr txBox="1"/>
          <p:nvPr/>
        </p:nvSpPr>
        <p:spPr>
          <a:xfrm>
            <a:off x="6498402" y="2393942"/>
            <a:ext cx="1687600" cy="276999"/>
          </a:xfrm>
          <a:prstGeom prst="rect">
            <a:avLst/>
          </a:prstGeom>
          <a:noFill/>
        </p:spPr>
        <p:txBody>
          <a:bodyPr wrap="square" rtlCol="0">
            <a:spAutoFit/>
          </a:bodyPr>
          <a:lstStyle/>
          <a:p>
            <a:r>
              <a:rPr lang="en-CA" sz="1200" b="1" dirty="0" smtClean="0"/>
              <a:t>DEPRESSION</a:t>
            </a:r>
            <a:endParaRPr lang="en-CA" sz="1200" b="1" dirty="0"/>
          </a:p>
        </p:txBody>
      </p:sp>
      <p:sp>
        <p:nvSpPr>
          <p:cNvPr id="19" name="TextBox 18"/>
          <p:cNvSpPr txBox="1"/>
          <p:nvPr/>
        </p:nvSpPr>
        <p:spPr>
          <a:xfrm>
            <a:off x="6568676" y="2884182"/>
            <a:ext cx="1942723" cy="276999"/>
          </a:xfrm>
          <a:prstGeom prst="rect">
            <a:avLst/>
          </a:prstGeom>
          <a:noFill/>
        </p:spPr>
        <p:txBody>
          <a:bodyPr wrap="square" rtlCol="0">
            <a:spAutoFit/>
          </a:bodyPr>
          <a:lstStyle/>
          <a:p>
            <a:r>
              <a:rPr lang="en-CA" sz="1200" b="1" dirty="0" smtClean="0">
                <a:solidFill>
                  <a:srgbClr val="C00000"/>
                </a:solidFill>
              </a:rPr>
              <a:t>Anxiety</a:t>
            </a:r>
            <a:endParaRPr lang="en-CA" sz="1200" b="1" dirty="0">
              <a:solidFill>
                <a:srgbClr val="C00000"/>
              </a:solidFill>
            </a:endParaRPr>
          </a:p>
        </p:txBody>
      </p:sp>
      <p:sp>
        <p:nvSpPr>
          <p:cNvPr id="20" name="TextBox 19"/>
          <p:cNvSpPr txBox="1"/>
          <p:nvPr/>
        </p:nvSpPr>
        <p:spPr>
          <a:xfrm>
            <a:off x="6440098" y="3405151"/>
            <a:ext cx="1745904" cy="276999"/>
          </a:xfrm>
          <a:prstGeom prst="rect">
            <a:avLst/>
          </a:prstGeom>
          <a:noFill/>
        </p:spPr>
        <p:txBody>
          <a:bodyPr wrap="square" rtlCol="0">
            <a:spAutoFit/>
          </a:bodyPr>
          <a:lstStyle/>
          <a:p>
            <a:r>
              <a:rPr lang="en-CA" sz="1200" b="1" dirty="0" smtClean="0">
                <a:solidFill>
                  <a:srgbClr val="00B050"/>
                </a:solidFill>
              </a:rPr>
              <a:t>Periodic Health Exam</a:t>
            </a:r>
            <a:endParaRPr lang="en-CA" sz="1200" b="1" dirty="0">
              <a:solidFill>
                <a:srgbClr val="00B050"/>
              </a:solidFill>
            </a:endParaRPr>
          </a:p>
        </p:txBody>
      </p:sp>
      <p:sp>
        <p:nvSpPr>
          <p:cNvPr id="21" name="TextBox 20"/>
          <p:cNvSpPr txBox="1"/>
          <p:nvPr/>
        </p:nvSpPr>
        <p:spPr>
          <a:xfrm>
            <a:off x="6537640" y="4031110"/>
            <a:ext cx="2327330" cy="276999"/>
          </a:xfrm>
          <a:prstGeom prst="rect">
            <a:avLst/>
          </a:prstGeom>
          <a:noFill/>
        </p:spPr>
        <p:txBody>
          <a:bodyPr wrap="square" rtlCol="0">
            <a:spAutoFit/>
          </a:bodyPr>
          <a:lstStyle/>
          <a:p>
            <a:r>
              <a:rPr lang="en-CA" sz="1200" b="1" dirty="0" smtClean="0">
                <a:solidFill>
                  <a:srgbClr val="00B0F0"/>
                </a:solidFill>
              </a:rPr>
              <a:t>Reproductive Health</a:t>
            </a:r>
            <a:endParaRPr lang="en-CA" sz="1200" b="1" dirty="0">
              <a:solidFill>
                <a:srgbClr val="00B0F0"/>
              </a:solidFill>
            </a:endParaRPr>
          </a:p>
        </p:txBody>
      </p:sp>
      <p:sp>
        <p:nvSpPr>
          <p:cNvPr id="22" name="TextBox 21"/>
          <p:cNvSpPr txBox="1"/>
          <p:nvPr/>
        </p:nvSpPr>
        <p:spPr>
          <a:xfrm>
            <a:off x="6510703" y="4571827"/>
            <a:ext cx="2611154" cy="276999"/>
          </a:xfrm>
          <a:prstGeom prst="rect">
            <a:avLst/>
          </a:prstGeom>
          <a:noFill/>
        </p:spPr>
        <p:txBody>
          <a:bodyPr wrap="square" rtlCol="0">
            <a:spAutoFit/>
          </a:bodyPr>
          <a:lstStyle/>
          <a:p>
            <a:r>
              <a:rPr lang="en-CA" sz="1200" b="1" dirty="0" smtClean="0">
                <a:solidFill>
                  <a:srgbClr val="FF9999"/>
                </a:solidFill>
              </a:rPr>
              <a:t>Hypertension</a:t>
            </a:r>
            <a:endParaRPr lang="en-CA" sz="1200" b="1" dirty="0">
              <a:solidFill>
                <a:srgbClr val="FF9999"/>
              </a:solidFill>
            </a:endParaRPr>
          </a:p>
        </p:txBody>
      </p:sp>
      <p:sp>
        <p:nvSpPr>
          <p:cNvPr id="23" name="TextBox 22"/>
          <p:cNvSpPr txBox="1"/>
          <p:nvPr/>
        </p:nvSpPr>
        <p:spPr>
          <a:xfrm>
            <a:off x="6646473" y="5083892"/>
            <a:ext cx="1683062" cy="276999"/>
          </a:xfrm>
          <a:prstGeom prst="rect">
            <a:avLst/>
          </a:prstGeom>
          <a:noFill/>
        </p:spPr>
        <p:txBody>
          <a:bodyPr wrap="square" rtlCol="0">
            <a:spAutoFit/>
          </a:bodyPr>
          <a:lstStyle/>
          <a:p>
            <a:r>
              <a:rPr lang="en-CA" sz="1200" b="1" dirty="0" smtClean="0">
                <a:solidFill>
                  <a:srgbClr val="990000"/>
                </a:solidFill>
              </a:rPr>
              <a:t>Immigration</a:t>
            </a:r>
            <a:endParaRPr lang="en-CA" sz="1200" b="1" dirty="0">
              <a:solidFill>
                <a:srgbClr val="990000"/>
              </a:solidFill>
            </a:endParaRPr>
          </a:p>
        </p:txBody>
      </p:sp>
      <p:sp>
        <p:nvSpPr>
          <p:cNvPr id="24" name="TextBox 23"/>
          <p:cNvSpPr txBox="1"/>
          <p:nvPr/>
        </p:nvSpPr>
        <p:spPr>
          <a:xfrm>
            <a:off x="6717941" y="5637028"/>
            <a:ext cx="1961729" cy="276999"/>
          </a:xfrm>
          <a:prstGeom prst="rect">
            <a:avLst/>
          </a:prstGeom>
          <a:noFill/>
        </p:spPr>
        <p:txBody>
          <a:bodyPr wrap="square" rtlCol="0">
            <a:spAutoFit/>
          </a:bodyPr>
          <a:lstStyle/>
          <a:p>
            <a:r>
              <a:rPr lang="en-CA" sz="1200" b="1" dirty="0" smtClean="0">
                <a:solidFill>
                  <a:srgbClr val="FF9933"/>
                </a:solidFill>
              </a:rPr>
              <a:t>Prenatal care</a:t>
            </a:r>
            <a:endParaRPr lang="en-CA" sz="1200" b="1" dirty="0">
              <a:solidFill>
                <a:srgbClr val="FF9933"/>
              </a:solidFill>
            </a:endParaRPr>
          </a:p>
        </p:txBody>
      </p:sp>
      <p:sp>
        <p:nvSpPr>
          <p:cNvPr id="25" name="TextBox 24"/>
          <p:cNvSpPr txBox="1"/>
          <p:nvPr/>
        </p:nvSpPr>
        <p:spPr>
          <a:xfrm>
            <a:off x="6853277" y="6332227"/>
            <a:ext cx="1735769" cy="276999"/>
          </a:xfrm>
          <a:prstGeom prst="rect">
            <a:avLst/>
          </a:prstGeom>
          <a:noFill/>
        </p:spPr>
        <p:txBody>
          <a:bodyPr wrap="square" rtlCol="0">
            <a:spAutoFit/>
          </a:bodyPr>
          <a:lstStyle/>
          <a:p>
            <a:r>
              <a:rPr lang="en-CA" sz="1200" b="1" dirty="0" smtClean="0">
                <a:solidFill>
                  <a:srgbClr val="993366"/>
                </a:solidFill>
              </a:rPr>
              <a:t>HIV/AIDS</a:t>
            </a:r>
            <a:endParaRPr lang="en-CA" sz="1200" b="1" dirty="0">
              <a:solidFill>
                <a:srgbClr val="993366"/>
              </a:solidFill>
            </a:endParaRPr>
          </a:p>
        </p:txBody>
      </p:sp>
      <p:sp>
        <p:nvSpPr>
          <p:cNvPr id="26" name="TextBox 25"/>
          <p:cNvSpPr txBox="1"/>
          <p:nvPr/>
        </p:nvSpPr>
        <p:spPr>
          <a:xfrm>
            <a:off x="914400" y="159250"/>
            <a:ext cx="6476260" cy="523220"/>
          </a:xfrm>
          <a:prstGeom prst="rect">
            <a:avLst/>
          </a:prstGeom>
          <a:noFill/>
        </p:spPr>
        <p:txBody>
          <a:bodyPr wrap="square" rtlCol="0">
            <a:spAutoFit/>
          </a:bodyPr>
          <a:lstStyle/>
          <a:p>
            <a:pPr algn="ctr"/>
            <a:r>
              <a:rPr lang="en-CA" sz="2800" b="1" dirty="0" smtClean="0">
                <a:solidFill>
                  <a:srgbClr val="00B050"/>
                </a:solidFill>
              </a:rPr>
              <a:t>REASONS FOR VISIT</a:t>
            </a:r>
            <a:endParaRPr lang="en-CA" sz="2800" b="1" dirty="0">
              <a:solidFill>
                <a:srgbClr val="00B050"/>
              </a:solidFill>
            </a:endParaRPr>
          </a:p>
        </p:txBody>
      </p:sp>
      <p:sp>
        <p:nvSpPr>
          <p:cNvPr id="15" name="Right Arrow 14"/>
          <p:cNvSpPr/>
          <p:nvPr/>
        </p:nvSpPr>
        <p:spPr bwMode="auto">
          <a:xfrm>
            <a:off x="5005540" y="1624505"/>
            <a:ext cx="1295906" cy="13849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Verdana" pitchFamily="34" charset="0"/>
            </a:endParaRPr>
          </a:p>
        </p:txBody>
      </p:sp>
      <p:sp>
        <p:nvSpPr>
          <p:cNvPr id="28" name="Right Arrow 27"/>
          <p:cNvSpPr/>
          <p:nvPr/>
        </p:nvSpPr>
        <p:spPr bwMode="auto">
          <a:xfrm>
            <a:off x="5053727" y="1957232"/>
            <a:ext cx="1268667" cy="12483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Verdana" pitchFamily="34" charset="0"/>
            </a:endParaRPr>
          </a:p>
        </p:txBody>
      </p:sp>
      <p:sp>
        <p:nvSpPr>
          <p:cNvPr id="29" name="Right Arrow 28"/>
          <p:cNvSpPr/>
          <p:nvPr/>
        </p:nvSpPr>
        <p:spPr bwMode="auto">
          <a:xfrm>
            <a:off x="5171431" y="2463193"/>
            <a:ext cx="1141745" cy="13849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Verdana" pitchFamily="34" charset="0"/>
            </a:endParaRPr>
          </a:p>
        </p:txBody>
      </p:sp>
      <p:sp>
        <p:nvSpPr>
          <p:cNvPr id="30" name="Right Arrow 29"/>
          <p:cNvSpPr/>
          <p:nvPr/>
        </p:nvSpPr>
        <p:spPr bwMode="auto">
          <a:xfrm>
            <a:off x="5328034" y="2963706"/>
            <a:ext cx="1224233" cy="13849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Verdana" pitchFamily="34" charset="0"/>
            </a:endParaRPr>
          </a:p>
        </p:txBody>
      </p:sp>
      <p:sp>
        <p:nvSpPr>
          <p:cNvPr id="31" name="Right Arrow 30"/>
          <p:cNvSpPr/>
          <p:nvPr/>
        </p:nvSpPr>
        <p:spPr bwMode="auto">
          <a:xfrm>
            <a:off x="5574533" y="3474399"/>
            <a:ext cx="865565" cy="13850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Verdana" pitchFamily="34" charset="0"/>
            </a:endParaRPr>
          </a:p>
        </p:txBody>
      </p:sp>
      <p:sp>
        <p:nvSpPr>
          <p:cNvPr id="32" name="Right Arrow 31"/>
          <p:cNvSpPr/>
          <p:nvPr/>
        </p:nvSpPr>
        <p:spPr bwMode="auto">
          <a:xfrm>
            <a:off x="5940151" y="4065736"/>
            <a:ext cx="499947" cy="2077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Verdana" pitchFamily="34" charset="0"/>
            </a:endParaRPr>
          </a:p>
        </p:txBody>
      </p:sp>
      <p:sp>
        <p:nvSpPr>
          <p:cNvPr id="33" name="Right Arrow 32"/>
          <p:cNvSpPr/>
          <p:nvPr/>
        </p:nvSpPr>
        <p:spPr bwMode="auto">
          <a:xfrm>
            <a:off x="5913573" y="4572453"/>
            <a:ext cx="526525" cy="19663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Verdana" pitchFamily="34" charset="0"/>
            </a:endParaRPr>
          </a:p>
        </p:txBody>
      </p:sp>
      <p:sp>
        <p:nvSpPr>
          <p:cNvPr id="34" name="Right Arrow 33"/>
          <p:cNvSpPr/>
          <p:nvPr/>
        </p:nvSpPr>
        <p:spPr bwMode="auto">
          <a:xfrm>
            <a:off x="5940150" y="5161176"/>
            <a:ext cx="693204" cy="1224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Verdana" pitchFamily="34" charset="0"/>
            </a:endParaRPr>
          </a:p>
        </p:txBody>
      </p:sp>
      <p:sp>
        <p:nvSpPr>
          <p:cNvPr id="35" name="Right Arrow 34"/>
          <p:cNvSpPr/>
          <p:nvPr/>
        </p:nvSpPr>
        <p:spPr bwMode="auto">
          <a:xfrm>
            <a:off x="5812342" y="5695524"/>
            <a:ext cx="821012" cy="16000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Verdana" pitchFamily="34" charset="0"/>
            </a:endParaRPr>
          </a:p>
        </p:txBody>
      </p:sp>
      <p:sp>
        <p:nvSpPr>
          <p:cNvPr id="36" name="Right Arrow 35"/>
          <p:cNvSpPr/>
          <p:nvPr/>
        </p:nvSpPr>
        <p:spPr bwMode="auto">
          <a:xfrm>
            <a:off x="5926847" y="6404267"/>
            <a:ext cx="791094" cy="13291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Verdana" pitchFamily="34" charset="0"/>
            </a:endParaRPr>
          </a:p>
        </p:txBody>
      </p:sp>
      <p:sp>
        <p:nvSpPr>
          <p:cNvPr id="27" name="TextBox 26"/>
          <p:cNvSpPr txBox="1"/>
          <p:nvPr/>
        </p:nvSpPr>
        <p:spPr>
          <a:xfrm>
            <a:off x="974035" y="2405270"/>
            <a:ext cx="1347998" cy="646331"/>
          </a:xfrm>
          <a:prstGeom prst="rect">
            <a:avLst/>
          </a:prstGeom>
          <a:noFill/>
        </p:spPr>
        <p:txBody>
          <a:bodyPr wrap="none" rtlCol="0">
            <a:spAutoFit/>
          </a:bodyPr>
          <a:lstStyle/>
          <a:p>
            <a:r>
              <a:rPr lang="en-US" b="1" dirty="0" smtClean="0"/>
              <a:t>2017</a:t>
            </a:r>
          </a:p>
          <a:p>
            <a:r>
              <a:rPr lang="en-US" b="1" dirty="0" smtClean="0"/>
              <a:t>3200 Clients</a:t>
            </a:r>
          </a:p>
        </p:txBody>
      </p:sp>
      <p:pic>
        <p:nvPicPr>
          <p:cNvPr id="38" name="Picture 4" descr="cid:image002.jpg@01D27884.FBA81AC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57" y="127879"/>
            <a:ext cx="14001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911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2133146" y="1958621"/>
            <a:ext cx="5459299" cy="3219018"/>
          </a:xfrm>
          <a:prstGeom prst="rect">
            <a:avLst/>
          </a:prstGeom>
        </p:spPr>
      </p:pic>
      <p:sp>
        <p:nvSpPr>
          <p:cNvPr id="4" name="Text Box 47"/>
          <p:cNvSpPr txBox="1"/>
          <p:nvPr/>
        </p:nvSpPr>
        <p:spPr>
          <a:xfrm>
            <a:off x="800276" y="2485001"/>
            <a:ext cx="1257300" cy="57086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200" b="1" dirty="0">
                <a:solidFill>
                  <a:srgbClr val="595959"/>
                </a:solidFill>
                <a:latin typeface="Avenir Book"/>
                <a:ea typeface="ＭＳ 明朝"/>
                <a:cs typeface="Arial Narrow"/>
              </a:rPr>
              <a:t>Peel Region</a:t>
            </a:r>
            <a:endParaRPr lang="en-CA" sz="1200" dirty="0">
              <a:solidFill>
                <a:srgbClr val="595959"/>
              </a:solidFill>
              <a:ea typeface="ＭＳ 明朝"/>
              <a:cs typeface="Times New Roman"/>
            </a:endParaRPr>
          </a:p>
          <a:p>
            <a:pPr algn="ctr"/>
            <a:r>
              <a:rPr lang="en-US" sz="1200" b="1" dirty="0">
                <a:solidFill>
                  <a:srgbClr val="595959"/>
                </a:solidFill>
                <a:latin typeface="Avenir Book"/>
                <a:ea typeface="ＭＳ 明朝"/>
                <a:cs typeface="Arial Narrow"/>
              </a:rPr>
              <a:t>4.61%</a:t>
            </a:r>
            <a:endParaRPr lang="en-CA" sz="1200" dirty="0">
              <a:solidFill>
                <a:srgbClr val="595959"/>
              </a:solidFill>
              <a:ea typeface="ＭＳ 明朝"/>
              <a:cs typeface="Times New Roman"/>
            </a:endParaRPr>
          </a:p>
          <a:p>
            <a:r>
              <a:rPr lang="en-US" sz="1200" dirty="0">
                <a:solidFill>
                  <a:srgbClr val="EDA501"/>
                </a:solidFill>
                <a:latin typeface="Avenir Book"/>
                <a:ea typeface="ＭＳ 明朝"/>
                <a:cs typeface="Arial Narrow"/>
              </a:rPr>
              <a:t> </a:t>
            </a:r>
            <a:endParaRPr lang="en-CA" sz="1200" dirty="0">
              <a:solidFill>
                <a:srgbClr val="EDA501"/>
              </a:solidFill>
              <a:ea typeface="ＭＳ 明朝"/>
              <a:cs typeface="Times New Roman"/>
            </a:endParaRPr>
          </a:p>
          <a:p>
            <a:r>
              <a:rPr lang="en-US" sz="1200" dirty="0">
                <a:solidFill>
                  <a:srgbClr val="EDA501"/>
                </a:solidFill>
                <a:latin typeface="Avenir Book"/>
                <a:ea typeface="ＭＳ 明朝"/>
                <a:cs typeface="Times New Roman"/>
              </a:rPr>
              <a:t> </a:t>
            </a:r>
            <a:endParaRPr lang="en-CA" sz="1200" dirty="0">
              <a:solidFill>
                <a:srgbClr val="EDA501"/>
              </a:solidFill>
              <a:ea typeface="ＭＳ 明朝"/>
              <a:cs typeface="Times New Roman"/>
            </a:endParaRPr>
          </a:p>
          <a:p>
            <a:r>
              <a:rPr lang="en-CA" sz="1200" dirty="0">
                <a:solidFill>
                  <a:srgbClr val="EDA501"/>
                </a:solidFill>
                <a:ea typeface="ＭＳ 明朝"/>
                <a:cs typeface="Times New Roman"/>
              </a:rPr>
              <a:t> </a:t>
            </a:r>
          </a:p>
        </p:txBody>
      </p:sp>
      <p:sp>
        <p:nvSpPr>
          <p:cNvPr id="5" name="Text Box 48"/>
          <p:cNvSpPr txBox="1"/>
          <p:nvPr/>
        </p:nvSpPr>
        <p:spPr>
          <a:xfrm>
            <a:off x="761545" y="3781431"/>
            <a:ext cx="137160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200"/>
              </a:spcAft>
            </a:pPr>
            <a:r>
              <a:rPr lang="en-US" sz="1000" b="1" dirty="0">
                <a:solidFill>
                  <a:srgbClr val="595959"/>
                </a:solidFill>
                <a:latin typeface="Avenir Book"/>
                <a:ea typeface="ＭＳ 明朝"/>
                <a:cs typeface="Arial Narrow"/>
              </a:rPr>
              <a:t>Hamilton – Wentworth Region 0.77% </a:t>
            </a:r>
            <a:endParaRPr lang="en-CA" sz="1200" b="1" dirty="0">
              <a:solidFill>
                <a:srgbClr val="595959"/>
              </a:solidFill>
              <a:ea typeface="ＭＳ 明朝"/>
              <a:cs typeface="Times New Roman"/>
            </a:endParaRPr>
          </a:p>
          <a:p>
            <a:r>
              <a:rPr lang="en-US" sz="1200" dirty="0">
                <a:solidFill>
                  <a:srgbClr val="18376A"/>
                </a:solidFill>
                <a:latin typeface="Avenir Book"/>
                <a:ea typeface="ＭＳ 明朝"/>
                <a:cs typeface="Arial Narrow"/>
              </a:rPr>
              <a:t> </a:t>
            </a:r>
            <a:endParaRPr lang="en-CA" sz="1200" dirty="0">
              <a:ea typeface="ＭＳ 明朝"/>
              <a:cs typeface="Times New Roman"/>
            </a:endParaRPr>
          </a:p>
          <a:p>
            <a:r>
              <a:rPr lang="en-US" sz="1200" dirty="0">
                <a:solidFill>
                  <a:srgbClr val="1A1A1A"/>
                </a:solidFill>
                <a:latin typeface="Avenir Book"/>
                <a:ea typeface="ＭＳ 明朝"/>
                <a:cs typeface="Times New Roman"/>
              </a:rPr>
              <a:t> </a:t>
            </a:r>
            <a:endParaRPr lang="en-CA" sz="1200" dirty="0">
              <a:ea typeface="ＭＳ 明朝"/>
              <a:cs typeface="Times New Roman"/>
            </a:endParaRPr>
          </a:p>
          <a:p>
            <a:r>
              <a:rPr lang="en-CA" sz="1200" dirty="0">
                <a:ea typeface="ＭＳ 明朝"/>
                <a:cs typeface="Times New Roman"/>
              </a:rPr>
              <a:t> </a:t>
            </a:r>
          </a:p>
        </p:txBody>
      </p:sp>
      <p:sp>
        <p:nvSpPr>
          <p:cNvPr id="6" name="Text Box 49"/>
          <p:cNvSpPr txBox="1"/>
          <p:nvPr/>
        </p:nvSpPr>
        <p:spPr>
          <a:xfrm>
            <a:off x="800276" y="4467231"/>
            <a:ext cx="1257300" cy="5715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200"/>
              </a:spcAft>
            </a:pPr>
            <a:r>
              <a:rPr lang="en-US" sz="1000" b="1" dirty="0">
                <a:solidFill>
                  <a:srgbClr val="595959"/>
                </a:solidFill>
                <a:latin typeface="Avenir Book"/>
                <a:ea typeface="ＭＳ 明朝"/>
                <a:cs typeface="Arial Narrow"/>
              </a:rPr>
              <a:t>Niagara Region 0.38%</a:t>
            </a:r>
            <a:endParaRPr lang="en-CA" sz="1200" b="1" dirty="0">
              <a:solidFill>
                <a:srgbClr val="595959"/>
              </a:solidFill>
              <a:ea typeface="ＭＳ 明朝"/>
              <a:cs typeface="Times New Roman"/>
            </a:endParaRPr>
          </a:p>
          <a:p>
            <a:r>
              <a:rPr lang="en-US" sz="1200" dirty="0">
                <a:latin typeface="Avenir Book"/>
                <a:ea typeface="ＭＳ 明朝"/>
                <a:cs typeface="Arial Narrow"/>
              </a:rPr>
              <a:t> </a:t>
            </a:r>
            <a:endParaRPr lang="en-CA" sz="1200" dirty="0">
              <a:ea typeface="ＭＳ 明朝"/>
              <a:cs typeface="Times New Roman"/>
            </a:endParaRPr>
          </a:p>
          <a:p>
            <a:r>
              <a:rPr lang="en-US" sz="1200" dirty="0">
                <a:latin typeface="Avenir Book"/>
                <a:ea typeface="ＭＳ 明朝"/>
                <a:cs typeface="Times New Roman"/>
              </a:rPr>
              <a:t> </a:t>
            </a:r>
            <a:endParaRPr lang="en-CA" sz="1200" dirty="0">
              <a:ea typeface="ＭＳ 明朝"/>
              <a:cs typeface="Times New Roman"/>
            </a:endParaRPr>
          </a:p>
          <a:p>
            <a:r>
              <a:rPr lang="en-CA" sz="1200" dirty="0">
                <a:ea typeface="ＭＳ 明朝"/>
                <a:cs typeface="Times New Roman"/>
              </a:rPr>
              <a:t> </a:t>
            </a:r>
          </a:p>
        </p:txBody>
      </p:sp>
      <p:sp>
        <p:nvSpPr>
          <p:cNvPr id="7" name="Text Box 39"/>
          <p:cNvSpPr txBox="1"/>
          <p:nvPr/>
        </p:nvSpPr>
        <p:spPr>
          <a:xfrm>
            <a:off x="2251922" y="3195228"/>
            <a:ext cx="1028700" cy="48987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1600" b="1" dirty="0">
                <a:latin typeface="Avenir Book"/>
                <a:ea typeface="ＭＳ 明朝"/>
                <a:cs typeface="Arial Narrow"/>
              </a:rPr>
              <a:t> </a:t>
            </a:r>
            <a:r>
              <a:rPr lang="en-US" sz="1600" b="1" dirty="0">
                <a:latin typeface="Avenir Book"/>
                <a:ea typeface="ＭＳ 明朝"/>
                <a:cs typeface="Arial Narrow"/>
              </a:rPr>
              <a:t>  </a:t>
            </a:r>
            <a:r>
              <a:rPr lang="en-US" sz="1400" dirty="0">
                <a:solidFill>
                  <a:schemeClr val="tx1">
                    <a:lumMod val="50000"/>
                    <a:lumOff val="50000"/>
                  </a:schemeClr>
                </a:solidFill>
                <a:latin typeface="Avenir Book"/>
                <a:ea typeface="ＭＳ 明朝"/>
                <a:cs typeface="Arial Narrow"/>
              </a:rPr>
              <a:t>7.69%</a:t>
            </a:r>
            <a:endParaRPr lang="en-CA" sz="1200" dirty="0">
              <a:solidFill>
                <a:schemeClr val="tx1">
                  <a:lumMod val="50000"/>
                  <a:lumOff val="50000"/>
                </a:schemeClr>
              </a:solidFill>
              <a:ea typeface="ＭＳ 明朝"/>
              <a:cs typeface="Times New Roman"/>
            </a:endParaRPr>
          </a:p>
          <a:p>
            <a:r>
              <a:rPr lang="en-CA" sz="1400" b="1" dirty="0">
                <a:latin typeface="Avenir Book"/>
                <a:ea typeface="ＭＳ 明朝"/>
                <a:cs typeface="Times New Roman"/>
              </a:rPr>
              <a:t> </a:t>
            </a:r>
            <a:endParaRPr lang="en-CA" sz="1200" dirty="0">
              <a:ea typeface="ＭＳ 明朝"/>
              <a:cs typeface="Times New Roman"/>
            </a:endParaRPr>
          </a:p>
        </p:txBody>
      </p:sp>
      <p:sp>
        <p:nvSpPr>
          <p:cNvPr id="8" name="Text Box 20"/>
          <p:cNvSpPr txBox="1"/>
          <p:nvPr/>
        </p:nvSpPr>
        <p:spPr>
          <a:xfrm>
            <a:off x="3861198" y="2537979"/>
            <a:ext cx="800100" cy="5715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b="1" dirty="0">
                <a:solidFill>
                  <a:srgbClr val="595959"/>
                </a:solidFill>
                <a:latin typeface="Avenir Book"/>
                <a:ea typeface="ＭＳ 明朝"/>
                <a:cs typeface="Arial Narrow"/>
              </a:rPr>
              <a:t>14.23%</a:t>
            </a:r>
            <a:endParaRPr lang="en-CA" sz="1200" dirty="0">
              <a:solidFill>
                <a:srgbClr val="595959"/>
              </a:solidFill>
              <a:ea typeface="ＭＳ 明朝"/>
              <a:cs typeface="Times New Roman"/>
            </a:endParaRPr>
          </a:p>
        </p:txBody>
      </p:sp>
      <p:sp>
        <p:nvSpPr>
          <p:cNvPr id="9" name="Text Box 54"/>
          <p:cNvSpPr txBox="1"/>
          <p:nvPr/>
        </p:nvSpPr>
        <p:spPr>
          <a:xfrm>
            <a:off x="3642447" y="1749106"/>
            <a:ext cx="1028700" cy="450172"/>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000" dirty="0">
                <a:solidFill>
                  <a:srgbClr val="595959"/>
                </a:solidFill>
                <a:latin typeface="Avenir Book"/>
                <a:ea typeface="ＭＳ 明朝"/>
                <a:cs typeface="Arial Narrow"/>
              </a:rPr>
              <a:t>York Region 1.54%</a:t>
            </a:r>
            <a:endParaRPr lang="en-CA" sz="1200" dirty="0">
              <a:solidFill>
                <a:srgbClr val="595959"/>
              </a:solidFill>
              <a:ea typeface="ＭＳ 明朝"/>
              <a:cs typeface="Times New Roman"/>
            </a:endParaRPr>
          </a:p>
          <a:p>
            <a:r>
              <a:rPr lang="en-CA" sz="1400" b="1" dirty="0">
                <a:latin typeface="Avenir Book"/>
                <a:ea typeface="ＭＳ 明朝"/>
                <a:cs typeface="Times New Roman"/>
              </a:rPr>
              <a:t> </a:t>
            </a:r>
            <a:endParaRPr lang="en-CA" sz="1200" dirty="0">
              <a:ea typeface="ＭＳ 明朝"/>
              <a:cs typeface="Times New Roman"/>
            </a:endParaRPr>
          </a:p>
        </p:txBody>
      </p:sp>
      <p:sp>
        <p:nvSpPr>
          <p:cNvPr id="10" name="Text Box 19"/>
          <p:cNvSpPr txBox="1"/>
          <p:nvPr/>
        </p:nvSpPr>
        <p:spPr>
          <a:xfrm>
            <a:off x="5937600" y="3004066"/>
            <a:ext cx="1257300" cy="661208"/>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CA" sz="1600" b="1" dirty="0">
                <a:latin typeface="Avenir Book"/>
                <a:ea typeface="ＭＳ 明朝"/>
                <a:cs typeface="Arial Narrow"/>
              </a:rPr>
              <a:t> </a:t>
            </a:r>
            <a:r>
              <a:rPr lang="en-US" dirty="0">
                <a:solidFill>
                  <a:srgbClr val="595959"/>
                </a:solidFill>
                <a:latin typeface="Avenir Book"/>
                <a:ea typeface="ＭＳ 明朝"/>
                <a:cs typeface="Arial Narrow"/>
              </a:rPr>
              <a:t>14.23%</a:t>
            </a:r>
            <a:endParaRPr lang="en-CA" sz="1200" dirty="0">
              <a:solidFill>
                <a:srgbClr val="595959"/>
              </a:solidFill>
              <a:ea typeface="ＭＳ 明朝"/>
              <a:cs typeface="Times New Roman"/>
            </a:endParaRPr>
          </a:p>
          <a:p>
            <a:r>
              <a:rPr lang="en-CA" sz="1400" b="1" dirty="0">
                <a:latin typeface="Avenir Book"/>
                <a:ea typeface="ＭＳ 明朝"/>
                <a:cs typeface="Times New Roman"/>
              </a:rPr>
              <a:t> </a:t>
            </a:r>
            <a:endParaRPr lang="en-CA" sz="1200" dirty="0">
              <a:ea typeface="ＭＳ 明朝"/>
              <a:cs typeface="Times New Roman"/>
            </a:endParaRPr>
          </a:p>
        </p:txBody>
      </p:sp>
      <p:sp>
        <p:nvSpPr>
          <p:cNvPr id="11" name="Text Box 52"/>
          <p:cNvSpPr txBox="1"/>
          <p:nvPr/>
        </p:nvSpPr>
        <p:spPr>
          <a:xfrm>
            <a:off x="7331780" y="3771900"/>
            <a:ext cx="102870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1200" b="1" dirty="0">
                <a:solidFill>
                  <a:srgbClr val="595959"/>
                </a:solidFill>
                <a:latin typeface="Avenir Book"/>
                <a:ea typeface="ＭＳ 明朝"/>
                <a:cs typeface="Arial Narrow"/>
              </a:rPr>
              <a:t>Durham 3.84%</a:t>
            </a:r>
            <a:endParaRPr lang="en-CA" sz="1200" dirty="0">
              <a:solidFill>
                <a:srgbClr val="595959"/>
              </a:solidFill>
              <a:ea typeface="ＭＳ 明朝"/>
              <a:cs typeface="Times New Roman"/>
            </a:endParaRPr>
          </a:p>
          <a:p>
            <a:r>
              <a:rPr lang="en-CA" sz="1400" b="1" dirty="0">
                <a:solidFill>
                  <a:srgbClr val="595959"/>
                </a:solidFill>
                <a:latin typeface="Avenir Book"/>
                <a:ea typeface="ＭＳ 明朝"/>
                <a:cs typeface="Times New Roman"/>
              </a:rPr>
              <a:t> </a:t>
            </a:r>
            <a:endParaRPr lang="en-CA" sz="1200" dirty="0">
              <a:solidFill>
                <a:srgbClr val="595959"/>
              </a:solidFill>
              <a:ea typeface="ＭＳ 明朝"/>
              <a:cs typeface="Times New Roman"/>
            </a:endParaRPr>
          </a:p>
        </p:txBody>
      </p:sp>
      <p:sp>
        <p:nvSpPr>
          <p:cNvPr id="12" name="Text Box 21"/>
          <p:cNvSpPr txBox="1"/>
          <p:nvPr/>
        </p:nvSpPr>
        <p:spPr>
          <a:xfrm>
            <a:off x="4782333" y="3746764"/>
            <a:ext cx="571500" cy="3429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900" b="1" dirty="0">
                <a:solidFill>
                  <a:srgbClr val="595959"/>
                </a:solidFill>
                <a:latin typeface="Avenir Book"/>
                <a:ea typeface="ＭＳ 明朝"/>
                <a:cs typeface="Arial Narrow"/>
              </a:rPr>
              <a:t>2.69%</a:t>
            </a:r>
            <a:endParaRPr lang="en-CA" sz="1200" dirty="0">
              <a:solidFill>
                <a:srgbClr val="595959"/>
              </a:solidFill>
              <a:ea typeface="ＭＳ 明朝"/>
              <a:cs typeface="Times New Roman"/>
            </a:endParaRPr>
          </a:p>
        </p:txBody>
      </p:sp>
      <p:sp>
        <p:nvSpPr>
          <p:cNvPr id="13" name="Text Box 31"/>
          <p:cNvSpPr txBox="1"/>
          <p:nvPr/>
        </p:nvSpPr>
        <p:spPr>
          <a:xfrm>
            <a:off x="4881553" y="4457699"/>
            <a:ext cx="685800" cy="3429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solidFill>
                  <a:srgbClr val="595959"/>
                </a:solidFill>
                <a:latin typeface="Avenir Book"/>
                <a:ea typeface="ＭＳ 明朝"/>
                <a:cs typeface="Avenir Book"/>
              </a:rPr>
              <a:t>4.61%</a:t>
            </a:r>
            <a:endParaRPr lang="en-CA" sz="1050" dirty="0">
              <a:solidFill>
                <a:srgbClr val="595959"/>
              </a:solidFill>
              <a:latin typeface="Avenir Book"/>
              <a:ea typeface="ＭＳ 明朝"/>
              <a:cs typeface="Avenir Book"/>
            </a:endParaRPr>
          </a:p>
          <a:p>
            <a:r>
              <a:rPr lang="en-CA" sz="1400" dirty="0">
                <a:ea typeface="ＭＳ 明朝"/>
                <a:cs typeface="Times New Roman"/>
              </a:rPr>
              <a:t> </a:t>
            </a:r>
            <a:endParaRPr lang="en-CA" sz="1200" dirty="0">
              <a:ea typeface="ＭＳ 明朝"/>
              <a:cs typeface="Times New Roman"/>
            </a:endParaRPr>
          </a:p>
        </p:txBody>
      </p:sp>
      <p:sp>
        <p:nvSpPr>
          <p:cNvPr id="14" name="Text Box 25"/>
          <p:cNvSpPr txBox="1"/>
          <p:nvPr/>
        </p:nvSpPr>
        <p:spPr>
          <a:xfrm>
            <a:off x="3978399" y="4557488"/>
            <a:ext cx="843623" cy="387002"/>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dirty="0">
                <a:solidFill>
                  <a:srgbClr val="595959"/>
                </a:solidFill>
                <a:latin typeface="Avenir Book"/>
                <a:ea typeface="ＭＳ 明朝"/>
                <a:cs typeface="Arial Narrow"/>
              </a:rPr>
              <a:t>21.15%</a:t>
            </a:r>
            <a:endParaRPr lang="en-CA" sz="1200" dirty="0">
              <a:solidFill>
                <a:srgbClr val="595959"/>
              </a:solidFill>
              <a:ea typeface="ＭＳ 明朝"/>
              <a:cs typeface="Times New Roman"/>
            </a:endParaRPr>
          </a:p>
          <a:p>
            <a:r>
              <a:rPr lang="en-CA" sz="1200" dirty="0">
                <a:ea typeface="ＭＳ 明朝"/>
                <a:cs typeface="Times New Roman"/>
              </a:rPr>
              <a:t> </a:t>
            </a:r>
          </a:p>
        </p:txBody>
      </p:sp>
      <p:sp>
        <p:nvSpPr>
          <p:cNvPr id="15" name="Text Box 27"/>
          <p:cNvSpPr txBox="1"/>
          <p:nvPr/>
        </p:nvSpPr>
        <p:spPr>
          <a:xfrm>
            <a:off x="3377901" y="4224510"/>
            <a:ext cx="571500" cy="41315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b="1" dirty="0">
                <a:solidFill>
                  <a:srgbClr val="595959"/>
                </a:solidFill>
                <a:latin typeface="Avenir Book"/>
                <a:ea typeface="ＭＳ 明朝"/>
                <a:cs typeface="Arial Narrow"/>
              </a:rPr>
              <a:t>8.84%</a:t>
            </a:r>
            <a:endParaRPr lang="en-CA" b="1" dirty="0">
              <a:solidFill>
                <a:srgbClr val="595959"/>
              </a:solidFill>
              <a:ea typeface="ＭＳ 明朝"/>
              <a:cs typeface="Times New Roman"/>
            </a:endParaRPr>
          </a:p>
          <a:p>
            <a:r>
              <a:rPr lang="en-CA" sz="1200" dirty="0">
                <a:ea typeface="ＭＳ 明朝"/>
                <a:cs typeface="Times New Roman"/>
              </a:rPr>
              <a:t> </a:t>
            </a:r>
          </a:p>
        </p:txBody>
      </p:sp>
      <p:cxnSp>
        <p:nvCxnSpPr>
          <p:cNvPr id="16" name="Straight Connector 15"/>
          <p:cNvCxnSpPr/>
          <p:nvPr/>
        </p:nvCxnSpPr>
        <p:spPr>
          <a:xfrm flipV="1">
            <a:off x="4389823" y="1968543"/>
            <a:ext cx="914400" cy="1485900"/>
          </a:xfrm>
          <a:prstGeom prst="line">
            <a:avLst/>
          </a:prstGeom>
          <a:ln>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sp>
        <p:nvSpPr>
          <p:cNvPr id="17" name="Text Box 33"/>
          <p:cNvSpPr txBox="1"/>
          <p:nvPr/>
        </p:nvSpPr>
        <p:spPr>
          <a:xfrm>
            <a:off x="5058161" y="1739943"/>
            <a:ext cx="8001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solidFill>
                  <a:srgbClr val="595959"/>
                </a:solidFill>
                <a:latin typeface="Avenir Book"/>
                <a:ea typeface="ＭＳ 明朝"/>
                <a:cs typeface="Arial Narrow"/>
              </a:rPr>
              <a:t>1.15%</a:t>
            </a:r>
            <a:endParaRPr lang="en-CA" sz="1200" dirty="0">
              <a:solidFill>
                <a:srgbClr val="595959"/>
              </a:solidFill>
              <a:ea typeface="ＭＳ 明朝"/>
              <a:cs typeface="Times New Roman"/>
            </a:endParaRPr>
          </a:p>
          <a:p>
            <a:r>
              <a:rPr lang="en-CA" sz="1200" dirty="0">
                <a:ea typeface="ＭＳ 明朝"/>
                <a:cs typeface="Times New Roman"/>
              </a:rPr>
              <a:t> </a:t>
            </a:r>
          </a:p>
        </p:txBody>
      </p:sp>
      <p:cxnSp>
        <p:nvCxnSpPr>
          <p:cNvPr id="18" name="Straight Connector 17"/>
          <p:cNvCxnSpPr>
            <a:endCxn id="23" idx="2"/>
          </p:cNvCxnSpPr>
          <p:nvPr/>
        </p:nvCxnSpPr>
        <p:spPr>
          <a:xfrm flipH="1" flipV="1">
            <a:off x="3073723" y="2018153"/>
            <a:ext cx="1232256" cy="2004328"/>
          </a:xfrm>
          <a:prstGeom prst="line">
            <a:avLst/>
          </a:prstGeom>
          <a:ln>
            <a:solidFill>
              <a:srgbClr val="7F7F7F"/>
            </a:solidFill>
          </a:ln>
        </p:spPr>
        <p:style>
          <a:lnRef idx="1">
            <a:schemeClr val="accent2"/>
          </a:lnRef>
          <a:fillRef idx="0">
            <a:schemeClr val="accent2"/>
          </a:fillRef>
          <a:effectRef idx="0">
            <a:schemeClr val="accent2"/>
          </a:effectRef>
          <a:fontRef idx="minor">
            <a:schemeClr val="tx1"/>
          </a:fontRef>
        </p:style>
      </p:cxnSp>
      <p:sp>
        <p:nvSpPr>
          <p:cNvPr id="23" name="Text Box 34"/>
          <p:cNvSpPr txBox="1"/>
          <p:nvPr/>
        </p:nvSpPr>
        <p:spPr>
          <a:xfrm>
            <a:off x="2673673" y="1684807"/>
            <a:ext cx="800100" cy="333347"/>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dirty="0">
                <a:solidFill>
                  <a:srgbClr val="595959"/>
                </a:solidFill>
                <a:latin typeface="Avenir Book"/>
                <a:ea typeface="ＭＳ 明朝"/>
                <a:cs typeface="Avenir Book"/>
              </a:rPr>
              <a:t>1.54%</a:t>
            </a:r>
            <a:endParaRPr lang="en-CA" sz="1200" b="1" dirty="0">
              <a:solidFill>
                <a:srgbClr val="595959"/>
              </a:solidFill>
              <a:latin typeface="Avenir Book"/>
              <a:ea typeface="ＭＳ 明朝"/>
              <a:cs typeface="Avenir Book"/>
            </a:endParaRPr>
          </a:p>
        </p:txBody>
      </p:sp>
      <p:cxnSp>
        <p:nvCxnSpPr>
          <p:cNvPr id="27" name="Straight Connector 26"/>
          <p:cNvCxnSpPr/>
          <p:nvPr/>
        </p:nvCxnSpPr>
        <p:spPr>
          <a:xfrm flipV="1">
            <a:off x="2470481" y="3906609"/>
            <a:ext cx="855871" cy="1132122"/>
          </a:xfrm>
          <a:prstGeom prst="line">
            <a:avLst/>
          </a:prstGeom>
          <a:ln>
            <a:solidFill>
              <a:srgbClr val="7F7F7F"/>
            </a:solidFill>
          </a:ln>
        </p:spPr>
        <p:style>
          <a:lnRef idx="1">
            <a:schemeClr val="accent2"/>
          </a:lnRef>
          <a:fillRef idx="0">
            <a:schemeClr val="accent2"/>
          </a:fillRef>
          <a:effectRef idx="0">
            <a:schemeClr val="accent2"/>
          </a:effectRef>
          <a:fontRef idx="minor">
            <a:schemeClr val="tx1"/>
          </a:fontRef>
        </p:style>
      </p:cxnSp>
      <p:sp>
        <p:nvSpPr>
          <p:cNvPr id="30" name="Text Box 43"/>
          <p:cNvSpPr txBox="1"/>
          <p:nvPr/>
        </p:nvSpPr>
        <p:spPr>
          <a:xfrm>
            <a:off x="2115816" y="4989121"/>
            <a:ext cx="8001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solidFill>
                  <a:srgbClr val="595959"/>
                </a:solidFill>
                <a:latin typeface="Avenir Book"/>
                <a:ea typeface="ＭＳ 明朝"/>
                <a:cs typeface="Arial Narrow"/>
              </a:rPr>
              <a:t>12.69% </a:t>
            </a:r>
            <a:endParaRPr lang="en-CA" sz="1200" dirty="0">
              <a:solidFill>
                <a:srgbClr val="595959"/>
              </a:solidFill>
              <a:ea typeface="ＭＳ 明朝"/>
              <a:cs typeface="Times New Roman"/>
            </a:endParaRPr>
          </a:p>
          <a:p>
            <a:r>
              <a:rPr lang="en-CA" sz="1200" dirty="0">
                <a:ea typeface="ＭＳ 明朝"/>
                <a:cs typeface="Times New Roman"/>
              </a:rPr>
              <a:t> </a:t>
            </a:r>
          </a:p>
        </p:txBody>
      </p:sp>
      <p:sp>
        <p:nvSpPr>
          <p:cNvPr id="19" name="TextBox 18"/>
          <p:cNvSpPr txBox="1"/>
          <p:nvPr/>
        </p:nvSpPr>
        <p:spPr>
          <a:xfrm>
            <a:off x="3600450" y="971550"/>
            <a:ext cx="3584828" cy="830997"/>
          </a:xfrm>
          <a:prstGeom prst="rect">
            <a:avLst/>
          </a:prstGeom>
          <a:noFill/>
        </p:spPr>
        <p:txBody>
          <a:bodyPr wrap="none" rtlCol="0">
            <a:spAutoFit/>
          </a:bodyPr>
          <a:lstStyle/>
          <a:p>
            <a:r>
              <a:rPr lang="en-US" sz="2400" dirty="0" smtClean="0"/>
              <a:t>Client Mapping</a:t>
            </a:r>
          </a:p>
          <a:p>
            <a:r>
              <a:rPr lang="en-US" sz="2400" dirty="0" smtClean="0"/>
              <a:t>2016 WHIWH Client Survey</a:t>
            </a:r>
            <a:endParaRPr lang="en-US" sz="2400" dirty="0"/>
          </a:p>
        </p:txBody>
      </p:sp>
      <p:pic>
        <p:nvPicPr>
          <p:cNvPr id="22" name="Picture 4" descr="cid:image002.jpg@01D27884.FBA81AC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01" y="124311"/>
            <a:ext cx="14001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63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7"/>
            <a:ext cx="8229600" cy="1698054"/>
          </a:xfrm>
        </p:spPr>
        <p:txBody>
          <a:bodyPr>
            <a:normAutofit/>
          </a:bodyPr>
          <a:lstStyle/>
          <a:p>
            <a:r>
              <a:rPr lang="en-US" altLang="en-US" sz="2800" dirty="0">
                <a:effectLst>
                  <a:outerShdw blurRad="38100" dist="38100" dir="2700000" algn="tl">
                    <a:srgbClr val="C0C0C0"/>
                  </a:outerShdw>
                </a:effectLst>
                <a:latin typeface="Rockwell" charset="0"/>
              </a:rPr>
              <a:t>WHIWH Top 5% Service Users</a:t>
            </a:r>
            <a:br>
              <a:rPr lang="en-US" altLang="en-US" sz="2800" dirty="0">
                <a:effectLst>
                  <a:outerShdw blurRad="38100" dist="38100" dir="2700000" algn="tl">
                    <a:srgbClr val="C0C0C0"/>
                  </a:outerShdw>
                </a:effectLst>
                <a:latin typeface="Rockwell" charset="0"/>
              </a:rPr>
            </a:br>
            <a:endParaRPr lang="en-US" sz="2700" dirty="0"/>
          </a:p>
        </p:txBody>
      </p:sp>
      <p:sp>
        <p:nvSpPr>
          <p:cNvPr id="8" name="Rectangle 1"/>
          <p:cNvSpPr>
            <a:spLocks noChangeArrowheads="1"/>
          </p:cNvSpPr>
          <p:nvPr/>
        </p:nvSpPr>
        <p:spPr bwMode="auto">
          <a:xfrm>
            <a:off x="2342715" y="29088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2078282139"/>
              </p:ext>
            </p:extLst>
          </p:nvPr>
        </p:nvGraphicFramePr>
        <p:xfrm>
          <a:off x="329184" y="1152145"/>
          <a:ext cx="8595360" cy="5303560"/>
        </p:xfrm>
        <a:graphic>
          <a:graphicData uri="http://schemas.openxmlformats.org/drawingml/2006/table">
            <a:tbl>
              <a:tblPr/>
              <a:tblGrid>
                <a:gridCol w="4208937"/>
                <a:gridCol w="4386423"/>
              </a:tblGrid>
              <a:tr h="278740">
                <a:tc>
                  <a:txBody>
                    <a:bodyPr/>
                    <a:lstStyle>
                      <a:lvl1pPr eaLnBrk="0" hangingPunct="0">
                        <a:spcBef>
                          <a:spcPct val="20000"/>
                        </a:spcBef>
                        <a:buSzPct val="125000"/>
                        <a:defRPr sz="2800">
                          <a:solidFill>
                            <a:schemeClr val="tx1"/>
                          </a:solidFill>
                          <a:latin typeface="Arial" charset="0"/>
                          <a:ea typeface="ＭＳ Ｐゴシック" charset="-128"/>
                        </a:defRPr>
                      </a:lvl1pPr>
                      <a:lvl2pPr marL="742950" indent="-285750" eaLnBrk="0" hangingPunct="0">
                        <a:spcBef>
                          <a:spcPct val="20000"/>
                        </a:spcBef>
                        <a:buSzPct val="125000"/>
                        <a:defRPr sz="2400">
                          <a:solidFill>
                            <a:schemeClr val="tx1"/>
                          </a:solidFill>
                          <a:latin typeface="Arial" charset="0"/>
                          <a:ea typeface="Arial" charset="0"/>
                          <a:cs typeface="Arial" charset="0"/>
                        </a:defRPr>
                      </a:lvl2pPr>
                      <a:lvl3pPr marL="1143000" indent="-228600" eaLnBrk="0" hangingPunct="0">
                        <a:spcBef>
                          <a:spcPct val="20000"/>
                        </a:spcBef>
                        <a:buSzPct val="125000"/>
                        <a:defRPr sz="2000">
                          <a:solidFill>
                            <a:schemeClr val="tx1"/>
                          </a:solidFill>
                          <a:latin typeface="Arial" charset="0"/>
                          <a:ea typeface="Arial" charset="0"/>
                          <a:cs typeface="Arial" charset="0"/>
                        </a:defRPr>
                      </a:lvl3pPr>
                      <a:lvl4pPr marL="1600200" indent="-228600" eaLnBrk="0" hangingPunct="0">
                        <a:spcBef>
                          <a:spcPct val="20000"/>
                        </a:spcBef>
                        <a:buSzPct val="125000"/>
                        <a:defRPr>
                          <a:solidFill>
                            <a:schemeClr val="tx1"/>
                          </a:solidFill>
                          <a:latin typeface="Arial" charset="0"/>
                          <a:ea typeface="Arial" charset="0"/>
                          <a:cs typeface="Arial" charset="0"/>
                        </a:defRPr>
                      </a:lvl4pPr>
                      <a:lvl5pPr marL="2057400" indent="-228600" eaLnBrk="0" hangingPunct="0">
                        <a:spcBef>
                          <a:spcPct val="20000"/>
                        </a:spcBef>
                        <a:buSzPct val="125000"/>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SzPct val="125000"/>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SzPct val="125000"/>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SzPct val="125000"/>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SzPct val="125000"/>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Rockwell" charset="0"/>
                          <a:ea typeface="ＭＳ Ｐゴシック" charset="-128"/>
                        </a:rPr>
                        <a:t>Category</a:t>
                      </a:r>
                    </a:p>
                  </a:txBody>
                  <a:tcPr marL="91434" marR="91434"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SzPct val="125000"/>
                        <a:defRPr sz="2800">
                          <a:solidFill>
                            <a:schemeClr val="tx1"/>
                          </a:solidFill>
                          <a:latin typeface="Arial" charset="0"/>
                          <a:ea typeface="ＭＳ Ｐゴシック" charset="-128"/>
                        </a:defRPr>
                      </a:lvl1pPr>
                      <a:lvl2pPr marL="742950" indent="-285750" eaLnBrk="0" hangingPunct="0">
                        <a:spcBef>
                          <a:spcPct val="20000"/>
                        </a:spcBef>
                        <a:buSzPct val="125000"/>
                        <a:defRPr sz="2400">
                          <a:solidFill>
                            <a:schemeClr val="tx1"/>
                          </a:solidFill>
                          <a:latin typeface="Arial" charset="0"/>
                          <a:ea typeface="Arial" charset="0"/>
                          <a:cs typeface="Arial" charset="0"/>
                        </a:defRPr>
                      </a:lvl2pPr>
                      <a:lvl3pPr marL="1143000" indent="-228600" eaLnBrk="0" hangingPunct="0">
                        <a:spcBef>
                          <a:spcPct val="20000"/>
                        </a:spcBef>
                        <a:buSzPct val="125000"/>
                        <a:defRPr sz="2000">
                          <a:solidFill>
                            <a:schemeClr val="tx1"/>
                          </a:solidFill>
                          <a:latin typeface="Arial" charset="0"/>
                          <a:ea typeface="Arial" charset="0"/>
                          <a:cs typeface="Arial" charset="0"/>
                        </a:defRPr>
                      </a:lvl3pPr>
                      <a:lvl4pPr marL="1600200" indent="-228600" eaLnBrk="0" hangingPunct="0">
                        <a:spcBef>
                          <a:spcPct val="20000"/>
                        </a:spcBef>
                        <a:buSzPct val="125000"/>
                        <a:defRPr>
                          <a:solidFill>
                            <a:schemeClr val="tx1"/>
                          </a:solidFill>
                          <a:latin typeface="Arial" charset="0"/>
                          <a:ea typeface="Arial" charset="0"/>
                          <a:cs typeface="Arial" charset="0"/>
                        </a:defRPr>
                      </a:lvl4pPr>
                      <a:lvl5pPr marL="2057400" indent="-228600" eaLnBrk="0" hangingPunct="0">
                        <a:spcBef>
                          <a:spcPct val="20000"/>
                        </a:spcBef>
                        <a:buSzPct val="125000"/>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SzPct val="125000"/>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SzPct val="125000"/>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SzPct val="125000"/>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SzPct val="125000"/>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Rockwell" charset="0"/>
                          <a:ea typeface="ＭＳ Ｐゴシック" charset="-128"/>
                        </a:rPr>
                        <a:t>Description</a:t>
                      </a:r>
                    </a:p>
                  </a:txBody>
                  <a:tcPr marL="91434" marR="91434"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323985">
                <a:tc>
                  <a:txBody>
                    <a:bodyPr/>
                    <a:lstStyle>
                      <a:lvl1pPr eaLnBrk="0" hangingPunct="0">
                        <a:spcBef>
                          <a:spcPct val="20000"/>
                        </a:spcBef>
                        <a:buSzPct val="125000"/>
                        <a:defRPr sz="2800">
                          <a:solidFill>
                            <a:schemeClr val="tx1"/>
                          </a:solidFill>
                          <a:latin typeface="Arial" charset="0"/>
                          <a:ea typeface="ＭＳ Ｐゴシック" charset="-128"/>
                        </a:defRPr>
                      </a:lvl1pPr>
                      <a:lvl2pPr marL="742950" indent="-285750" eaLnBrk="0" hangingPunct="0">
                        <a:spcBef>
                          <a:spcPct val="20000"/>
                        </a:spcBef>
                        <a:buSzPct val="125000"/>
                        <a:defRPr sz="2400">
                          <a:solidFill>
                            <a:schemeClr val="tx1"/>
                          </a:solidFill>
                          <a:latin typeface="Arial" charset="0"/>
                          <a:ea typeface="Arial" charset="0"/>
                          <a:cs typeface="Arial" charset="0"/>
                        </a:defRPr>
                      </a:lvl2pPr>
                      <a:lvl3pPr marL="1143000" indent="-228600" eaLnBrk="0" hangingPunct="0">
                        <a:spcBef>
                          <a:spcPct val="20000"/>
                        </a:spcBef>
                        <a:buSzPct val="125000"/>
                        <a:defRPr sz="2000">
                          <a:solidFill>
                            <a:schemeClr val="tx1"/>
                          </a:solidFill>
                          <a:latin typeface="Arial" charset="0"/>
                          <a:ea typeface="Arial" charset="0"/>
                          <a:cs typeface="Arial" charset="0"/>
                        </a:defRPr>
                      </a:lvl3pPr>
                      <a:lvl4pPr marL="1600200" indent="-228600" eaLnBrk="0" hangingPunct="0">
                        <a:spcBef>
                          <a:spcPct val="20000"/>
                        </a:spcBef>
                        <a:buSzPct val="125000"/>
                        <a:defRPr>
                          <a:solidFill>
                            <a:schemeClr val="tx1"/>
                          </a:solidFill>
                          <a:latin typeface="Arial" charset="0"/>
                          <a:ea typeface="Arial" charset="0"/>
                          <a:cs typeface="Arial" charset="0"/>
                        </a:defRPr>
                      </a:lvl4pPr>
                      <a:lvl5pPr marL="2057400" indent="-228600" eaLnBrk="0" hangingPunct="0">
                        <a:spcBef>
                          <a:spcPct val="20000"/>
                        </a:spcBef>
                        <a:buSzPct val="125000"/>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SzPct val="125000"/>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SzPct val="125000"/>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SzPct val="125000"/>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SzPct val="125000"/>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C1C11"/>
                        </a:solidFill>
                        <a:effectLst/>
                        <a:latin typeface="Rockwel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Encounters/Visits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C1C11"/>
                        </a:solidFill>
                        <a:effectLst/>
                        <a:latin typeface="Rockwel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C1C11"/>
                          </a:solidFill>
                          <a:effectLst/>
                          <a:latin typeface="Rockwell" charset="0"/>
                          <a:ea typeface="ＭＳ Ｐゴシック" charset="-128"/>
                        </a:rPr>
                        <a:t>Income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1C1C11"/>
                        </a:solidFill>
                        <a:effectLst/>
                        <a:latin typeface="Rockwel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C1C11"/>
                          </a:solidFill>
                          <a:effectLst/>
                          <a:latin typeface="Rockwell" charset="0"/>
                          <a:ea typeface="ＭＳ Ｐゴシック" charset="-128"/>
                        </a:rPr>
                        <a:t>Age</a:t>
                      </a:r>
                      <a:endParaRPr kumimoji="0" lang="en-US" altLang="en-US" sz="1800" b="0" i="0" u="none" strike="noStrike" cap="none" normalizeH="0" baseline="0" dirty="0">
                        <a:ln>
                          <a:noFill/>
                        </a:ln>
                        <a:solidFill>
                          <a:srgbClr val="1C1C11"/>
                        </a:solidFill>
                        <a:effectLst/>
                        <a:latin typeface="Rockwell" charset="0"/>
                        <a:ea typeface="ＭＳ Ｐゴシック" charset="-128"/>
                      </a:endParaRPr>
                    </a:p>
                  </a:txBody>
                  <a:tcPr marL="91434" marR="91434"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lvl1pPr eaLnBrk="0" hangingPunct="0">
                        <a:spcBef>
                          <a:spcPct val="20000"/>
                        </a:spcBef>
                        <a:buSzPct val="125000"/>
                        <a:defRPr sz="2800">
                          <a:solidFill>
                            <a:schemeClr val="tx1"/>
                          </a:solidFill>
                          <a:latin typeface="Arial" charset="0"/>
                          <a:ea typeface="ＭＳ Ｐゴシック" charset="-128"/>
                        </a:defRPr>
                      </a:lvl1pPr>
                      <a:lvl2pPr marL="742950" indent="-285750" eaLnBrk="0" hangingPunct="0">
                        <a:spcBef>
                          <a:spcPct val="20000"/>
                        </a:spcBef>
                        <a:buSzPct val="125000"/>
                        <a:defRPr sz="2400">
                          <a:solidFill>
                            <a:schemeClr val="tx1"/>
                          </a:solidFill>
                          <a:latin typeface="Arial" charset="0"/>
                          <a:ea typeface="Arial" charset="0"/>
                          <a:cs typeface="Arial" charset="0"/>
                        </a:defRPr>
                      </a:lvl2pPr>
                      <a:lvl3pPr marL="1143000" indent="-228600" eaLnBrk="0" hangingPunct="0">
                        <a:spcBef>
                          <a:spcPct val="20000"/>
                        </a:spcBef>
                        <a:buSzPct val="125000"/>
                        <a:defRPr sz="2000">
                          <a:solidFill>
                            <a:schemeClr val="tx1"/>
                          </a:solidFill>
                          <a:latin typeface="Arial" charset="0"/>
                          <a:ea typeface="Arial" charset="0"/>
                          <a:cs typeface="Arial" charset="0"/>
                        </a:defRPr>
                      </a:lvl3pPr>
                      <a:lvl4pPr marL="1600200" indent="-228600" eaLnBrk="0" hangingPunct="0">
                        <a:spcBef>
                          <a:spcPct val="20000"/>
                        </a:spcBef>
                        <a:buSzPct val="125000"/>
                        <a:defRPr>
                          <a:solidFill>
                            <a:schemeClr val="tx1"/>
                          </a:solidFill>
                          <a:latin typeface="Arial" charset="0"/>
                          <a:ea typeface="Arial" charset="0"/>
                          <a:cs typeface="Arial" charset="0"/>
                        </a:defRPr>
                      </a:lvl4pPr>
                      <a:lvl5pPr marL="2057400" indent="-228600" eaLnBrk="0" hangingPunct="0">
                        <a:spcBef>
                          <a:spcPct val="20000"/>
                        </a:spcBef>
                        <a:buSzPct val="125000"/>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SzPct val="125000"/>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SzPct val="125000"/>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SzPct val="125000"/>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SzPct val="125000"/>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C1C11"/>
                        </a:solidFill>
                        <a:effectLst/>
                        <a:latin typeface="Rockwel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30-66 (Ave= 39)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C1C11"/>
                        </a:solidFill>
                        <a:effectLst/>
                        <a:latin typeface="Rockwel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62%&lt; $</a:t>
                      </a:r>
                      <a:r>
                        <a:rPr kumimoji="0" lang="en-US" altLang="en-US" sz="1800" b="0" i="0" u="none" strike="noStrike" cap="none" normalizeH="0" baseline="0" dirty="0" smtClean="0">
                          <a:ln>
                            <a:noFill/>
                          </a:ln>
                          <a:solidFill>
                            <a:srgbClr val="1C1C11"/>
                          </a:solidFill>
                          <a:effectLst/>
                          <a:latin typeface="Rockwell" charset="0"/>
                          <a:ea typeface="ＭＳ Ｐゴシック" charset="-128"/>
                        </a:rPr>
                        <a:t>15,000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1C1C11"/>
                        </a:solidFill>
                        <a:effectLst/>
                        <a:latin typeface="Rockwel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C1C11"/>
                          </a:solidFill>
                          <a:effectLst/>
                          <a:latin typeface="Rockwell" charset="0"/>
                          <a:ea typeface="ＭＳ Ｐゴシック" charset="-128"/>
                        </a:rPr>
                        <a:t>18-55 (Ave= 32)</a:t>
                      </a:r>
                      <a:endParaRPr kumimoji="0" lang="en-US" altLang="en-US" sz="1800" b="0" i="0" u="none" strike="noStrike" cap="none" normalizeH="0" baseline="0" dirty="0">
                        <a:ln>
                          <a:noFill/>
                        </a:ln>
                        <a:solidFill>
                          <a:srgbClr val="1C1C11"/>
                        </a:solidFill>
                        <a:effectLst/>
                        <a:latin typeface="Rockwell" charset="0"/>
                        <a:ea typeface="ＭＳ Ｐゴシック" charset="-128"/>
                      </a:endParaRPr>
                    </a:p>
                  </a:txBody>
                  <a:tcPr marL="91434" marR="91434"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r h="1114936">
                <a:tc>
                  <a:txBody>
                    <a:bodyPr/>
                    <a:lstStyle>
                      <a:lvl1pPr eaLnBrk="0" hangingPunct="0">
                        <a:spcBef>
                          <a:spcPct val="20000"/>
                        </a:spcBef>
                        <a:buSzPct val="125000"/>
                        <a:defRPr sz="2800">
                          <a:solidFill>
                            <a:schemeClr val="tx1"/>
                          </a:solidFill>
                          <a:latin typeface="Arial" charset="0"/>
                          <a:ea typeface="ＭＳ Ｐゴシック" charset="-128"/>
                        </a:defRPr>
                      </a:lvl1pPr>
                      <a:lvl2pPr marL="742950" indent="-285750" eaLnBrk="0" hangingPunct="0">
                        <a:spcBef>
                          <a:spcPct val="20000"/>
                        </a:spcBef>
                        <a:buSzPct val="125000"/>
                        <a:defRPr sz="2400">
                          <a:solidFill>
                            <a:schemeClr val="tx1"/>
                          </a:solidFill>
                          <a:latin typeface="Arial" charset="0"/>
                          <a:ea typeface="Arial" charset="0"/>
                          <a:cs typeface="Arial" charset="0"/>
                        </a:defRPr>
                      </a:lvl2pPr>
                      <a:lvl3pPr marL="1143000" indent="-228600" eaLnBrk="0" hangingPunct="0">
                        <a:spcBef>
                          <a:spcPct val="20000"/>
                        </a:spcBef>
                        <a:buSzPct val="125000"/>
                        <a:defRPr sz="2000">
                          <a:solidFill>
                            <a:schemeClr val="tx1"/>
                          </a:solidFill>
                          <a:latin typeface="Arial" charset="0"/>
                          <a:ea typeface="Arial" charset="0"/>
                          <a:cs typeface="Arial" charset="0"/>
                        </a:defRPr>
                      </a:lvl3pPr>
                      <a:lvl4pPr marL="1600200" indent="-228600" eaLnBrk="0" hangingPunct="0">
                        <a:spcBef>
                          <a:spcPct val="20000"/>
                        </a:spcBef>
                        <a:buSzPct val="125000"/>
                        <a:defRPr>
                          <a:solidFill>
                            <a:schemeClr val="tx1"/>
                          </a:solidFill>
                          <a:latin typeface="Arial" charset="0"/>
                          <a:ea typeface="Arial" charset="0"/>
                          <a:cs typeface="Arial" charset="0"/>
                        </a:defRPr>
                      </a:lvl4pPr>
                      <a:lvl5pPr marL="2057400" indent="-228600" eaLnBrk="0" hangingPunct="0">
                        <a:spcBef>
                          <a:spcPct val="20000"/>
                        </a:spcBef>
                        <a:buSzPct val="125000"/>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SzPct val="125000"/>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SzPct val="125000"/>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SzPct val="125000"/>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SzPct val="125000"/>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 of WHIWH providers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C1C11"/>
                        </a:solidFill>
                        <a:effectLst/>
                        <a:latin typeface="Rockwel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C1C11"/>
                        </a:solidFill>
                        <a:effectLst/>
                        <a:latin typeface="Rockwel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 of Meds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C1C11"/>
                        </a:solidFill>
                        <a:effectLst/>
                        <a:latin typeface="Rockwell" charset="0"/>
                        <a:ea typeface="ＭＳ Ｐゴシック" charset="-128"/>
                      </a:endParaRPr>
                    </a:p>
                  </a:txBody>
                  <a:tcPr marL="91434" marR="91434"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c>
                  <a:txBody>
                    <a:bodyPr/>
                    <a:lstStyle>
                      <a:lvl1pPr eaLnBrk="0" hangingPunct="0">
                        <a:spcBef>
                          <a:spcPct val="20000"/>
                        </a:spcBef>
                        <a:buSzPct val="125000"/>
                        <a:defRPr sz="2800">
                          <a:solidFill>
                            <a:schemeClr val="tx1"/>
                          </a:solidFill>
                          <a:latin typeface="Arial" charset="0"/>
                          <a:ea typeface="ＭＳ Ｐゴシック" charset="-128"/>
                        </a:defRPr>
                      </a:lvl1pPr>
                      <a:lvl2pPr marL="742950" indent="-285750" eaLnBrk="0" hangingPunct="0">
                        <a:spcBef>
                          <a:spcPct val="20000"/>
                        </a:spcBef>
                        <a:buSzPct val="125000"/>
                        <a:defRPr sz="2400">
                          <a:solidFill>
                            <a:schemeClr val="tx1"/>
                          </a:solidFill>
                          <a:latin typeface="Arial" charset="0"/>
                          <a:ea typeface="Arial" charset="0"/>
                          <a:cs typeface="Arial" charset="0"/>
                        </a:defRPr>
                      </a:lvl2pPr>
                      <a:lvl3pPr marL="1143000" indent="-228600" eaLnBrk="0" hangingPunct="0">
                        <a:spcBef>
                          <a:spcPct val="20000"/>
                        </a:spcBef>
                        <a:buSzPct val="125000"/>
                        <a:defRPr sz="2000">
                          <a:solidFill>
                            <a:schemeClr val="tx1"/>
                          </a:solidFill>
                          <a:latin typeface="Arial" charset="0"/>
                          <a:ea typeface="Arial" charset="0"/>
                          <a:cs typeface="Arial" charset="0"/>
                        </a:defRPr>
                      </a:lvl3pPr>
                      <a:lvl4pPr marL="1600200" indent="-228600" eaLnBrk="0" hangingPunct="0">
                        <a:spcBef>
                          <a:spcPct val="20000"/>
                        </a:spcBef>
                        <a:buSzPct val="125000"/>
                        <a:defRPr>
                          <a:solidFill>
                            <a:schemeClr val="tx1"/>
                          </a:solidFill>
                          <a:latin typeface="Arial" charset="0"/>
                          <a:ea typeface="Arial" charset="0"/>
                          <a:cs typeface="Arial" charset="0"/>
                        </a:defRPr>
                      </a:lvl4pPr>
                      <a:lvl5pPr marL="2057400" indent="-228600" eaLnBrk="0" hangingPunct="0">
                        <a:spcBef>
                          <a:spcPct val="20000"/>
                        </a:spcBef>
                        <a:buSzPct val="125000"/>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SzPct val="125000"/>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SzPct val="125000"/>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SzPct val="125000"/>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SzPct val="125000"/>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1-6 (Ave=4.4)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C1C11"/>
                        </a:solidFill>
                        <a:effectLst/>
                        <a:latin typeface="Rockwel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C1C11"/>
                        </a:solidFill>
                        <a:effectLst/>
                        <a:latin typeface="Rockwel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3-24 (Ave =10)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C1C11"/>
                        </a:solidFill>
                        <a:effectLst/>
                        <a:latin typeface="Rockwell" charset="0"/>
                        <a:ea typeface="ＭＳ Ｐゴシック" charset="-128"/>
                      </a:endParaRPr>
                    </a:p>
                  </a:txBody>
                  <a:tcPr marL="91434" marR="91434"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EC"/>
                    </a:solidFill>
                  </a:tcPr>
                </a:tc>
              </a:tr>
              <a:tr h="1323985">
                <a:tc>
                  <a:txBody>
                    <a:bodyPr/>
                    <a:lstStyle>
                      <a:lvl1pPr eaLnBrk="0" hangingPunct="0">
                        <a:spcBef>
                          <a:spcPct val="20000"/>
                        </a:spcBef>
                        <a:buSzPct val="125000"/>
                        <a:defRPr sz="2800">
                          <a:solidFill>
                            <a:schemeClr val="tx1"/>
                          </a:solidFill>
                          <a:latin typeface="Arial" charset="0"/>
                          <a:ea typeface="ＭＳ Ｐゴシック" charset="-128"/>
                        </a:defRPr>
                      </a:lvl1pPr>
                      <a:lvl2pPr marL="742950" indent="-285750" eaLnBrk="0" hangingPunct="0">
                        <a:spcBef>
                          <a:spcPct val="20000"/>
                        </a:spcBef>
                        <a:buSzPct val="125000"/>
                        <a:defRPr sz="2400">
                          <a:solidFill>
                            <a:schemeClr val="tx1"/>
                          </a:solidFill>
                          <a:latin typeface="Arial" charset="0"/>
                          <a:ea typeface="Arial" charset="0"/>
                          <a:cs typeface="Arial" charset="0"/>
                        </a:defRPr>
                      </a:lvl2pPr>
                      <a:lvl3pPr marL="1143000" indent="-228600" eaLnBrk="0" hangingPunct="0">
                        <a:spcBef>
                          <a:spcPct val="20000"/>
                        </a:spcBef>
                        <a:buSzPct val="125000"/>
                        <a:defRPr sz="2000">
                          <a:solidFill>
                            <a:schemeClr val="tx1"/>
                          </a:solidFill>
                          <a:latin typeface="Arial" charset="0"/>
                          <a:ea typeface="Arial" charset="0"/>
                          <a:cs typeface="Arial" charset="0"/>
                        </a:defRPr>
                      </a:lvl3pPr>
                      <a:lvl4pPr marL="1600200" indent="-228600" eaLnBrk="0" hangingPunct="0">
                        <a:spcBef>
                          <a:spcPct val="20000"/>
                        </a:spcBef>
                        <a:buSzPct val="125000"/>
                        <a:defRPr>
                          <a:solidFill>
                            <a:schemeClr val="tx1"/>
                          </a:solidFill>
                          <a:latin typeface="Arial" charset="0"/>
                          <a:ea typeface="Arial" charset="0"/>
                          <a:cs typeface="Arial" charset="0"/>
                        </a:defRPr>
                      </a:lvl4pPr>
                      <a:lvl5pPr marL="2057400" indent="-228600" eaLnBrk="0" hangingPunct="0">
                        <a:spcBef>
                          <a:spcPct val="20000"/>
                        </a:spcBef>
                        <a:buSzPct val="125000"/>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SzPct val="125000"/>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SzPct val="125000"/>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SzPct val="125000"/>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SzPct val="125000"/>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Major Dx</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C1C11"/>
                        </a:solidFill>
                        <a:effectLst/>
                        <a:latin typeface="Rockwell" charset="0"/>
                        <a:ea typeface="ＭＳ Ｐゴシック" charset="-128"/>
                      </a:endParaRPr>
                    </a:p>
                  </a:txBody>
                  <a:tcPr marL="91434" marR="91434"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lvl1pPr eaLnBrk="0" hangingPunct="0">
                        <a:spcBef>
                          <a:spcPct val="20000"/>
                        </a:spcBef>
                        <a:buSzPct val="125000"/>
                        <a:defRPr sz="2800">
                          <a:solidFill>
                            <a:schemeClr val="tx1"/>
                          </a:solidFill>
                          <a:latin typeface="Arial" charset="0"/>
                          <a:ea typeface="ＭＳ Ｐゴシック" charset="-128"/>
                        </a:defRPr>
                      </a:lvl1pPr>
                      <a:lvl2pPr marL="742950" indent="-285750" eaLnBrk="0" hangingPunct="0">
                        <a:spcBef>
                          <a:spcPct val="20000"/>
                        </a:spcBef>
                        <a:buSzPct val="125000"/>
                        <a:defRPr sz="2400">
                          <a:solidFill>
                            <a:schemeClr val="tx1"/>
                          </a:solidFill>
                          <a:latin typeface="Arial" charset="0"/>
                          <a:ea typeface="Arial" charset="0"/>
                          <a:cs typeface="Arial" charset="0"/>
                        </a:defRPr>
                      </a:lvl2pPr>
                      <a:lvl3pPr marL="1143000" indent="-228600" eaLnBrk="0" hangingPunct="0">
                        <a:spcBef>
                          <a:spcPct val="20000"/>
                        </a:spcBef>
                        <a:buSzPct val="125000"/>
                        <a:defRPr sz="2000">
                          <a:solidFill>
                            <a:schemeClr val="tx1"/>
                          </a:solidFill>
                          <a:latin typeface="Arial" charset="0"/>
                          <a:ea typeface="Arial" charset="0"/>
                          <a:cs typeface="Arial" charset="0"/>
                        </a:defRPr>
                      </a:lvl3pPr>
                      <a:lvl4pPr marL="1600200" indent="-228600" eaLnBrk="0" hangingPunct="0">
                        <a:spcBef>
                          <a:spcPct val="20000"/>
                        </a:spcBef>
                        <a:buSzPct val="125000"/>
                        <a:defRPr>
                          <a:solidFill>
                            <a:schemeClr val="tx1"/>
                          </a:solidFill>
                          <a:latin typeface="Arial" charset="0"/>
                          <a:ea typeface="Arial" charset="0"/>
                          <a:cs typeface="Arial" charset="0"/>
                        </a:defRPr>
                      </a:lvl4pPr>
                      <a:lvl5pPr marL="2057400" indent="-228600" eaLnBrk="0" hangingPunct="0">
                        <a:spcBef>
                          <a:spcPct val="20000"/>
                        </a:spcBef>
                        <a:buSzPct val="125000"/>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SzPct val="125000"/>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SzPct val="125000"/>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SzPct val="125000"/>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SzPct val="125000"/>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HIV 15%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Diabetes 25%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Mental Health 75%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-Anxiety 45%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-Depression 45%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C1C11"/>
                          </a:solidFill>
                          <a:effectLst/>
                          <a:latin typeface="Rockwell" charset="0"/>
                          <a:ea typeface="ＭＳ Ｐゴシック" charset="-128"/>
                        </a:rPr>
                        <a:t>-Bipolar 15%</a:t>
                      </a:r>
                    </a:p>
                  </a:txBody>
                  <a:tcPr marL="91434" marR="91434"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bl>
          </a:graphicData>
        </a:graphic>
      </p:graphicFrame>
    </p:spTree>
    <p:extLst>
      <p:ext uri="{BB962C8B-B14F-4D97-AF65-F5344CB8AC3E}">
        <p14:creationId xmlns:p14="http://schemas.microsoft.com/office/powerpoint/2010/main" val="16107409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6188"/>
            <a:ext cx="8532421" cy="780685"/>
          </a:xfrm>
        </p:spPr>
        <p:txBody>
          <a:bodyPr>
            <a:normAutofit/>
          </a:bodyPr>
          <a:lstStyle/>
          <a:p>
            <a:r>
              <a:rPr lang="en-US" sz="2400" dirty="0" smtClean="0">
                <a:solidFill>
                  <a:srgbClr val="7030A0"/>
                </a:solidFill>
              </a:rPr>
              <a:t>Race-Poverty-Depression</a:t>
            </a:r>
            <a:endParaRPr lang="en-US" sz="2400" dirty="0">
              <a:solidFill>
                <a:srgbClr val="7030A0"/>
              </a:solidFill>
            </a:endParaRPr>
          </a:p>
        </p:txBody>
      </p:sp>
      <p:graphicFrame>
        <p:nvGraphicFramePr>
          <p:cNvPr id="6" name="Content Placeholder 5"/>
          <p:cNvGraphicFramePr>
            <a:graphicFrameLocks noGrp="1"/>
          </p:cNvGraphicFramePr>
          <p:nvPr>
            <p:ph idx="1"/>
            <p:extLst/>
          </p:nvPr>
        </p:nvGraphicFramePr>
        <p:xfrm>
          <a:off x="457200" y="1588326"/>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4" descr="cid:image002.jpg@01D27884.FBA81A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83" y="0"/>
            <a:ext cx="1246354" cy="144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769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Prevention Programs</a:t>
            </a:r>
            <a:endParaRPr lang="en-US" dirty="0"/>
          </a:p>
        </p:txBody>
      </p:sp>
      <p:pic>
        <p:nvPicPr>
          <p:cNvPr id="11" name="Content Placeholder 10"/>
          <p:cNvPicPr>
            <a:picLocks noGrp="1"/>
          </p:cNvPicPr>
          <p:nvPr>
            <p:ph idx="1"/>
          </p:nvPr>
        </p:nvPicPr>
        <p:blipFill>
          <a:blip r:embed="rId2"/>
          <a:stretch>
            <a:fillRect/>
          </a:stretch>
        </p:blipFill>
        <p:spPr>
          <a:xfrm>
            <a:off x="1392936" y="1945989"/>
            <a:ext cx="6358128" cy="3834384"/>
          </a:xfrm>
          <a:prstGeom prst="rect">
            <a:avLst/>
          </a:prstGeom>
        </p:spPr>
      </p:pic>
      <p:pic>
        <p:nvPicPr>
          <p:cNvPr id="12" name="Picture 4" descr="cid:image002.jpg@01D27884.FBA81A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83" y="0"/>
            <a:ext cx="1246354" cy="144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414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2327</TotalTime>
  <Words>824</Words>
  <Application>Microsoft Macintosh PowerPoint</Application>
  <PresentationFormat>On-screen Show (4:3)</PresentationFormat>
  <Paragraphs>229</Paragraphs>
  <Slides>19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 Narrow</vt:lpstr>
      <vt:lpstr>Avenir Book</vt:lpstr>
      <vt:lpstr>Calibri</vt:lpstr>
      <vt:lpstr>ＭＳ Ｐゴシック</vt:lpstr>
      <vt:lpstr>ＭＳ 明朝</vt:lpstr>
      <vt:lpstr>Rockwell</vt:lpstr>
      <vt:lpstr>Verdana</vt:lpstr>
      <vt:lpstr>Arial</vt:lpstr>
      <vt:lpstr>Times New Roman</vt:lpstr>
      <vt:lpstr>Office Theme</vt:lpstr>
      <vt:lpstr>    \</vt:lpstr>
      <vt:lpstr>What I know for Sure</vt:lpstr>
      <vt:lpstr>What I know for Sure</vt:lpstr>
      <vt:lpstr>Our Data  Our Story</vt:lpstr>
      <vt:lpstr>PowerPoint Presentation</vt:lpstr>
      <vt:lpstr>PowerPoint Presentation</vt:lpstr>
      <vt:lpstr>WHIWH Top 5% Service Users </vt:lpstr>
      <vt:lpstr>Race-Poverty-Depression</vt:lpstr>
      <vt:lpstr>Prevention Programs</vt:lpstr>
      <vt:lpstr>Prevention Programs</vt:lpstr>
      <vt:lpstr>Prevention Programs</vt:lpstr>
      <vt:lpstr>Prevention Programs</vt:lpstr>
      <vt:lpstr>Health Disparities as Directives New HIV diagnoses, total, Ontario, 2006-2015</vt:lpstr>
      <vt:lpstr>New HIV diagnoses by sex, Ontario, 2006-2015</vt:lpstr>
      <vt:lpstr> Without disaggregated data we would have missed the  enormous difference in prevalence rates for Black Women  Percent of HIV diagnoses by sex, ACB, Ontario, 2009-2015</vt:lpstr>
      <vt:lpstr>Percent of female HIV diagnoses identified as ACB by LHIN (select), Ontario, 2011-2015</vt:lpstr>
      <vt:lpstr>What I know for Sure</vt:lpstr>
      <vt:lpstr>What I know for Sure</vt:lpstr>
      <vt:lpstr>    \</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Notisha Massaquoi</cp:lastModifiedBy>
  <cp:revision>109</cp:revision>
  <cp:lastPrinted>2017-03-29T01:11:36Z</cp:lastPrinted>
  <dcterms:created xsi:type="dcterms:W3CDTF">2017-02-24T16:19:26Z</dcterms:created>
  <dcterms:modified xsi:type="dcterms:W3CDTF">2018-09-19T01:50:10Z</dcterms:modified>
</cp:coreProperties>
</file>