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75" r:id="rId2"/>
    <p:sldId id="314" r:id="rId3"/>
    <p:sldId id="319" r:id="rId4"/>
    <p:sldId id="320" r:id="rId5"/>
    <p:sldId id="318" r:id="rId6"/>
    <p:sldId id="321" r:id="rId7"/>
    <p:sldId id="324" r:id="rId8"/>
    <p:sldId id="322" r:id="rId9"/>
    <p:sldId id="323" r:id="rId10"/>
    <p:sldId id="316" r:id="rId11"/>
    <p:sldId id="295" r:id="rId12"/>
    <p:sldId id="282" r:id="rId13"/>
    <p:sldId id="317" r:id="rId14"/>
    <p:sldId id="291" r:id="rId15"/>
    <p:sldId id="298" r:id="rId16"/>
    <p:sldId id="299" r:id="rId17"/>
    <p:sldId id="311" r:id="rId18"/>
    <p:sldId id="297" r:id="rId19"/>
    <p:sldId id="301" r:id="rId20"/>
    <p:sldId id="303" r:id="rId21"/>
    <p:sldId id="312" r:id="rId22"/>
    <p:sldId id="302" r:id="rId23"/>
    <p:sldId id="313" r:id="rId24"/>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aramond" charset="0"/>
        <a:ea typeface="ＭＳ Ｐゴシック" charset="0"/>
        <a:cs typeface="+mn-cs"/>
      </a:defRPr>
    </a:lvl1pPr>
    <a:lvl2pPr marL="457200" algn="l" defTabSz="457200" rtl="0" eaLnBrk="0" fontAlgn="base" hangingPunct="0">
      <a:spcBef>
        <a:spcPct val="0"/>
      </a:spcBef>
      <a:spcAft>
        <a:spcPct val="0"/>
      </a:spcAft>
      <a:defRPr kern="1200">
        <a:solidFill>
          <a:schemeClr val="tx1"/>
        </a:solidFill>
        <a:latin typeface="Garamond" charset="0"/>
        <a:ea typeface="ＭＳ Ｐゴシック" charset="0"/>
        <a:cs typeface="+mn-cs"/>
      </a:defRPr>
    </a:lvl2pPr>
    <a:lvl3pPr marL="914400" algn="l" defTabSz="457200" rtl="0" eaLnBrk="0" fontAlgn="base" hangingPunct="0">
      <a:spcBef>
        <a:spcPct val="0"/>
      </a:spcBef>
      <a:spcAft>
        <a:spcPct val="0"/>
      </a:spcAft>
      <a:defRPr kern="1200">
        <a:solidFill>
          <a:schemeClr val="tx1"/>
        </a:solidFill>
        <a:latin typeface="Garamond" charset="0"/>
        <a:ea typeface="ＭＳ Ｐゴシック" charset="0"/>
        <a:cs typeface="+mn-cs"/>
      </a:defRPr>
    </a:lvl3pPr>
    <a:lvl4pPr marL="1371600" algn="l" defTabSz="457200" rtl="0" eaLnBrk="0" fontAlgn="base" hangingPunct="0">
      <a:spcBef>
        <a:spcPct val="0"/>
      </a:spcBef>
      <a:spcAft>
        <a:spcPct val="0"/>
      </a:spcAft>
      <a:defRPr kern="1200">
        <a:solidFill>
          <a:schemeClr val="tx1"/>
        </a:solidFill>
        <a:latin typeface="Garamond" charset="0"/>
        <a:ea typeface="ＭＳ Ｐゴシック" charset="0"/>
        <a:cs typeface="+mn-cs"/>
      </a:defRPr>
    </a:lvl4pPr>
    <a:lvl5pPr marL="1828800" algn="l" defTabSz="457200" rtl="0" eaLnBrk="0" fontAlgn="base" hangingPunct="0">
      <a:spcBef>
        <a:spcPct val="0"/>
      </a:spcBef>
      <a:spcAft>
        <a:spcPct val="0"/>
      </a:spcAft>
      <a:defRPr kern="1200">
        <a:solidFill>
          <a:schemeClr val="tx1"/>
        </a:solidFill>
        <a:latin typeface="Garamond" charset="0"/>
        <a:ea typeface="ＭＳ Ｐゴシック" charset="0"/>
        <a:cs typeface="+mn-cs"/>
      </a:defRPr>
    </a:lvl5pPr>
    <a:lvl6pPr marL="2286000" algn="l" defTabSz="457200" rtl="0" eaLnBrk="1" latinLnBrk="0" hangingPunct="1">
      <a:defRPr kern="1200">
        <a:solidFill>
          <a:schemeClr val="tx1"/>
        </a:solidFill>
        <a:latin typeface="Garamond" charset="0"/>
        <a:ea typeface="ＭＳ Ｐゴシック" charset="0"/>
        <a:cs typeface="+mn-cs"/>
      </a:defRPr>
    </a:lvl6pPr>
    <a:lvl7pPr marL="2743200" algn="l" defTabSz="457200" rtl="0" eaLnBrk="1" latinLnBrk="0" hangingPunct="1">
      <a:defRPr kern="1200">
        <a:solidFill>
          <a:schemeClr val="tx1"/>
        </a:solidFill>
        <a:latin typeface="Garamond" charset="0"/>
        <a:ea typeface="ＭＳ Ｐゴシック" charset="0"/>
        <a:cs typeface="+mn-cs"/>
      </a:defRPr>
    </a:lvl7pPr>
    <a:lvl8pPr marL="3200400" algn="l" defTabSz="457200" rtl="0" eaLnBrk="1" latinLnBrk="0" hangingPunct="1">
      <a:defRPr kern="1200">
        <a:solidFill>
          <a:schemeClr val="tx1"/>
        </a:solidFill>
        <a:latin typeface="Garamond" charset="0"/>
        <a:ea typeface="ＭＳ Ｐゴシック" charset="0"/>
        <a:cs typeface="+mn-cs"/>
      </a:defRPr>
    </a:lvl8pPr>
    <a:lvl9pPr marL="3657600" algn="l" defTabSz="457200" rtl="0" eaLnBrk="1" latinLnBrk="0" hangingPunct="1">
      <a:defRPr kern="1200">
        <a:solidFill>
          <a:schemeClr val="tx1"/>
        </a:solidFill>
        <a:latin typeface="Garamond" charset="0"/>
        <a:ea typeface="ＭＳ Ｐゴシック" charset="0"/>
        <a:cs typeface="+mn-cs"/>
      </a:defRPr>
    </a:lvl9pPr>
  </p:defaultTextStyle>
  <p:extLst>
    <p:ext uri="{EFAFB233-063F-42B5-8137-9DF3F51BA10A}">
      <p15:sldGuideLst xmlns:p15="http://schemas.microsoft.com/office/powerpoint/2012/main">
        <p15:guide id="1" orient="horz" pos="1620">
          <p15:clr>
            <a:srgbClr val="A4A3A4"/>
          </p15:clr>
        </p15:guide>
        <p15:guide id="2" pos="333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52555" autoAdjust="0"/>
  </p:normalViewPr>
  <p:slideViewPr>
    <p:cSldViewPr snapToGrid="0" snapToObjects="1" showGuides="1">
      <p:cViewPr varScale="1">
        <p:scale>
          <a:sx n="54" d="100"/>
          <a:sy n="54" d="100"/>
        </p:scale>
        <p:origin x="1722" y="54"/>
      </p:cViewPr>
      <p:guideLst>
        <p:guide orient="horz" pos="1620"/>
        <p:guide pos="3336"/>
      </p:guideLst>
    </p:cSldViewPr>
  </p:slideViewPr>
  <p:notesTextViewPr>
    <p:cViewPr>
      <p:scale>
        <a:sx n="150" d="100"/>
        <a:sy n="150" d="100"/>
      </p:scale>
      <p:origin x="0" y="0"/>
    </p:cViewPr>
  </p:notesTextViewPr>
  <p:notesViewPr>
    <p:cSldViewPr snapToGrid="0" snapToObjects="1">
      <p:cViewPr varScale="1">
        <p:scale>
          <a:sx n="53" d="100"/>
          <a:sy n="53" d="100"/>
        </p:scale>
        <p:origin x="284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C4574-35DA-407F-8EF3-2B6C073CAEF8}" type="datetimeFigureOut">
              <a:rPr lang="en-CA" smtClean="0"/>
              <a:t>2018-09-19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3E8D9-6AC5-484E-8EB4-D866F2D09E21}" type="slidenum">
              <a:rPr lang="en-CA" smtClean="0"/>
              <a:t>‹#›</a:t>
            </a:fld>
            <a:endParaRPr lang="en-CA"/>
          </a:p>
        </p:txBody>
      </p:sp>
    </p:spTree>
    <p:extLst>
      <p:ext uri="{BB962C8B-B14F-4D97-AF65-F5344CB8AC3E}">
        <p14:creationId xmlns:p14="http://schemas.microsoft.com/office/powerpoint/2010/main" val="229651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Margo Greenwood nit see </a:t>
            </a:r>
            <a:r>
              <a:rPr lang="en-US" sz="1200" kern="1200" dirty="0" err="1" smtClean="0">
                <a:solidFill>
                  <a:schemeClr val="tx1"/>
                </a:solidFill>
                <a:effectLst/>
                <a:latin typeface="+mn-lt"/>
                <a:ea typeface="+mn-ea"/>
                <a:cs typeface="+mn-cs"/>
              </a:rPr>
              <a:t>git</a:t>
            </a:r>
            <a:r>
              <a:rPr lang="en-US" sz="1200" kern="1200" dirty="0" smtClean="0">
                <a:solidFill>
                  <a:schemeClr val="tx1"/>
                </a:solidFill>
                <a:effectLst/>
                <a:latin typeface="+mn-lt"/>
                <a:ea typeface="+mn-ea"/>
                <a:cs typeface="+mn-cs"/>
              </a:rPr>
              <a:t> soon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am </a:t>
            </a:r>
            <a:r>
              <a:rPr lang="en-US" sz="1200" kern="1200" dirty="0" err="1" smtClean="0">
                <a:solidFill>
                  <a:schemeClr val="tx1"/>
                </a:solidFill>
                <a:effectLst/>
                <a:latin typeface="+mn-lt"/>
                <a:ea typeface="+mn-ea"/>
                <a:cs typeface="+mn-cs"/>
              </a:rPr>
              <a:t>Neheyoh</a:t>
            </a:r>
            <a:r>
              <a:rPr lang="en-US" sz="1200" kern="1200" dirty="0" smtClean="0">
                <a:solidFill>
                  <a:schemeClr val="tx1"/>
                </a:solidFill>
                <a:effectLst/>
                <a:latin typeface="+mn-lt"/>
                <a:ea typeface="+mn-ea"/>
                <a:cs typeface="+mn-cs"/>
              </a:rPr>
              <a:t> from Treaty 6 territory in Alberta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begin by acknowledging the ancestors and </a:t>
            </a:r>
            <a:r>
              <a:rPr lang="en-US" sz="1200" kern="1200" dirty="0" err="1" smtClean="0">
                <a:solidFill>
                  <a:schemeClr val="tx1"/>
                </a:solidFill>
                <a:effectLst/>
                <a:latin typeface="+mn-lt"/>
                <a:ea typeface="+mn-ea"/>
                <a:cs typeface="+mn-cs"/>
              </a:rPr>
              <a:t>unceded</a:t>
            </a:r>
            <a:r>
              <a:rPr lang="en-US" sz="1200" kern="1200" dirty="0" smtClean="0">
                <a:solidFill>
                  <a:schemeClr val="tx1"/>
                </a:solidFill>
                <a:effectLst/>
                <a:latin typeface="+mn-lt"/>
                <a:ea typeface="+mn-ea"/>
                <a:cs typeface="+mn-cs"/>
              </a:rPr>
              <a:t> territories of the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Missasaugua</a:t>
            </a:r>
            <a:r>
              <a:rPr lang="en-US" sz="1200" kern="1200" baseline="0" dirty="0" smtClean="0">
                <a:solidFill>
                  <a:schemeClr val="tx1"/>
                </a:solidFill>
                <a:effectLst/>
                <a:latin typeface="+mn-lt"/>
                <a:ea typeface="+mn-ea"/>
                <a:cs typeface="+mn-cs"/>
              </a:rPr>
              <a:t> peoples of New Credit First Nation.</a:t>
            </a:r>
            <a:r>
              <a:rPr lang="en-US" sz="1200" kern="1200" dirty="0" smtClean="0">
                <a:solidFill>
                  <a:schemeClr val="tx1"/>
                </a:solidFill>
                <a:effectLst/>
                <a:latin typeface="+mn-lt"/>
                <a:ea typeface="+mn-ea"/>
                <a:cs typeface="+mn-cs"/>
              </a:rPr>
              <a:t>  I thank them for allowing me to be here to speak about our children, families and communities.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dirty="0"/>
          </a:p>
        </p:txBody>
      </p:sp>
      <p:sp>
        <p:nvSpPr>
          <p:cNvPr id="4" name="Slide Number Placeholder 3"/>
          <p:cNvSpPr>
            <a:spLocks noGrp="1"/>
          </p:cNvSpPr>
          <p:nvPr>
            <p:ph type="sldNum" sz="quarter" idx="10"/>
          </p:nvPr>
        </p:nvSpPr>
        <p:spPr/>
        <p:txBody>
          <a:bodyPr/>
          <a:lstStyle/>
          <a:p>
            <a:fld id="{6713E8D9-6AC5-484E-8EB4-D866F2D09E21}" type="slidenum">
              <a:rPr lang="en-CA" smtClean="0"/>
              <a:t>1</a:t>
            </a:fld>
            <a:endParaRPr lang="en-CA"/>
          </a:p>
        </p:txBody>
      </p:sp>
    </p:spTree>
    <p:extLst>
      <p:ext uri="{BB962C8B-B14F-4D97-AF65-F5344CB8AC3E}">
        <p14:creationId xmlns:p14="http://schemas.microsoft.com/office/powerpoint/2010/main" val="173038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Review</a:t>
            </a:r>
            <a:r>
              <a:rPr lang="en-US" sz="1200" kern="1200" baseline="0" dirty="0" smtClean="0">
                <a:solidFill>
                  <a:schemeClr val="tx1"/>
                </a:solidFill>
                <a:effectLst/>
                <a:latin typeface="+mn-lt"/>
                <a:ea typeface="+mn-ea"/>
                <a:cs typeface="+mn-cs"/>
              </a:rPr>
              <a:t> the slide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13E8D9-6AC5-484E-8EB4-D866F2D09E21}" type="slidenum">
              <a:rPr lang="en-CA" smtClean="0"/>
              <a:t>11</a:t>
            </a:fld>
            <a:endParaRPr lang="en-CA"/>
          </a:p>
        </p:txBody>
      </p:sp>
    </p:spTree>
    <p:extLst>
      <p:ext uri="{BB962C8B-B14F-4D97-AF65-F5344CB8AC3E}">
        <p14:creationId xmlns:p14="http://schemas.microsoft.com/office/powerpoint/2010/main" val="363087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Social</a:t>
            </a:r>
            <a:r>
              <a:rPr lang="en-US" baseline="0" dirty="0" smtClean="0"/>
              <a:t> </a:t>
            </a:r>
            <a:r>
              <a:rPr lang="en-US" dirty="0" smtClean="0"/>
              <a:t>determinants (and others) are shaped by the distribution of money, power, and resources at the global, national and local levels and their relationship to health; for example, “the lower an individual’s socioeconomic status, the worse their health”. </a:t>
            </a:r>
          </a:p>
          <a:p>
            <a:endParaRPr lang="en-US" dirty="0" smtClean="0"/>
          </a:p>
          <a:p>
            <a:r>
              <a:rPr lang="en-US" dirty="0" smtClean="0"/>
              <a:t>Makes the point that</a:t>
            </a:r>
            <a:r>
              <a:rPr lang="en-US" baseline="0" dirty="0" smtClean="0"/>
              <a:t> change in social determinants of health impacting peoples’ lives requires states and/or governments to  </a:t>
            </a:r>
          </a:p>
          <a:p>
            <a:r>
              <a:rPr lang="en-US" baseline="0" dirty="0" smtClean="0"/>
              <a:t>transform legislation and policy.  These changes then enable good practice</a:t>
            </a:r>
            <a:endParaRPr lang="en-US" dirty="0" smtClean="0"/>
          </a:p>
          <a:p>
            <a:endParaRPr lang="en-CA" dirty="0"/>
          </a:p>
        </p:txBody>
      </p:sp>
      <p:sp>
        <p:nvSpPr>
          <p:cNvPr id="4" name="Slide Number Placeholder 3"/>
          <p:cNvSpPr>
            <a:spLocks noGrp="1"/>
          </p:cNvSpPr>
          <p:nvPr>
            <p:ph type="sldNum" sz="quarter" idx="10"/>
          </p:nvPr>
        </p:nvSpPr>
        <p:spPr/>
        <p:txBody>
          <a:bodyPr/>
          <a:lstStyle/>
          <a:p>
            <a:fld id="{6713E8D9-6AC5-484E-8EB4-D866F2D09E21}" type="slidenum">
              <a:rPr lang="en-CA" smtClean="0"/>
              <a:t>12</a:t>
            </a:fld>
            <a:endParaRPr lang="en-CA"/>
          </a:p>
        </p:txBody>
      </p:sp>
    </p:spTree>
    <p:extLst>
      <p:ext uri="{BB962C8B-B14F-4D97-AF65-F5344CB8AC3E}">
        <p14:creationId xmlns:p14="http://schemas.microsoft.com/office/powerpoint/2010/main" val="226179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a:p>
            <a:endParaRPr lang="en-US" sz="1400" dirty="0" smtClean="0"/>
          </a:p>
          <a:p>
            <a:endParaRPr lang="en-CA" sz="1400" dirty="0" smtClean="0"/>
          </a:p>
        </p:txBody>
      </p:sp>
      <p:sp>
        <p:nvSpPr>
          <p:cNvPr id="4" name="Slide Number Placeholder 3"/>
          <p:cNvSpPr>
            <a:spLocks noGrp="1"/>
          </p:cNvSpPr>
          <p:nvPr>
            <p:ph type="sldNum" sz="quarter" idx="10"/>
          </p:nvPr>
        </p:nvSpPr>
        <p:spPr/>
        <p:txBody>
          <a:bodyPr/>
          <a:lstStyle/>
          <a:p>
            <a:fld id="{6713E8D9-6AC5-484E-8EB4-D866F2D09E21}" type="slidenum">
              <a:rPr lang="en-CA" smtClean="0"/>
              <a:t>13</a:t>
            </a:fld>
            <a:endParaRPr lang="en-CA"/>
          </a:p>
        </p:txBody>
      </p:sp>
    </p:spTree>
    <p:extLst>
      <p:ext uri="{BB962C8B-B14F-4D97-AF65-F5344CB8AC3E}">
        <p14:creationId xmlns:p14="http://schemas.microsoft.com/office/powerpoint/2010/main" val="3517662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Social</a:t>
            </a:r>
            <a:r>
              <a:rPr lang="en-US" baseline="0" dirty="0" smtClean="0"/>
              <a:t> </a:t>
            </a:r>
            <a:r>
              <a:rPr lang="en-US" dirty="0" smtClean="0"/>
              <a:t>determinants (and others) are shaped by the distribution of money, power, and resources at the global, national and local levels and their relationship to health; for example, “the lower an individual’s socioeconomic status, the worse their health”. </a:t>
            </a:r>
          </a:p>
          <a:p>
            <a:endParaRPr lang="en-US" dirty="0" smtClean="0"/>
          </a:p>
          <a:p>
            <a:r>
              <a:rPr lang="en-US" dirty="0" smtClean="0"/>
              <a:t>Makes the point that</a:t>
            </a:r>
            <a:r>
              <a:rPr lang="en-US" baseline="0" dirty="0" smtClean="0"/>
              <a:t> change in social determinants of health impacting peoples’ lives requires states and/or governments to  </a:t>
            </a:r>
          </a:p>
          <a:p>
            <a:r>
              <a:rPr lang="en-US" baseline="0" dirty="0" smtClean="0"/>
              <a:t>transform legislation and policy.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CA" sz="1200" kern="1200" dirty="0" smtClean="0">
              <a:solidFill>
                <a:schemeClr val="tx1"/>
              </a:solidFill>
              <a:effectLst/>
              <a:latin typeface="+mn-lt"/>
              <a:ea typeface="+mn-ea"/>
              <a:cs typeface="+mn-cs"/>
            </a:endParaRPr>
          </a:p>
          <a:p>
            <a:endParaRPr lang="en-CA" sz="1200" dirty="0"/>
          </a:p>
        </p:txBody>
      </p:sp>
      <p:sp>
        <p:nvSpPr>
          <p:cNvPr id="4" name="Slide Number Placeholder 3"/>
          <p:cNvSpPr>
            <a:spLocks noGrp="1"/>
          </p:cNvSpPr>
          <p:nvPr>
            <p:ph type="sldNum" sz="quarter" idx="10"/>
          </p:nvPr>
        </p:nvSpPr>
        <p:spPr/>
        <p:txBody>
          <a:bodyPr/>
          <a:lstStyle/>
          <a:p>
            <a:fld id="{6713E8D9-6AC5-484E-8EB4-D866F2D09E21}" type="slidenum">
              <a:rPr lang="en-CA" smtClean="0"/>
              <a:t>14</a:t>
            </a:fld>
            <a:endParaRPr lang="en-CA"/>
          </a:p>
        </p:txBody>
      </p:sp>
    </p:spTree>
    <p:extLst>
      <p:ext uri="{BB962C8B-B14F-4D97-AF65-F5344CB8AC3E}">
        <p14:creationId xmlns:p14="http://schemas.microsoft.com/office/powerpoint/2010/main" val="3936401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ea typeface="ＭＳ Ｐゴシック" charset="-128"/>
              </a:rPr>
              <a:t>This model </a:t>
            </a:r>
            <a:r>
              <a:rPr lang="en-US" baseline="0" dirty="0" smtClean="0">
                <a:ea typeface="ＭＳ Ｐゴシック" charset="-128"/>
              </a:rPr>
              <a:t>considers the relationship between cultures -- power differences. </a:t>
            </a:r>
          </a:p>
          <a:p>
            <a:pPr eaLnBrk="1" hangingPunct="1">
              <a:defRPr/>
            </a:pPr>
            <a:endParaRPr lang="en-US" baseline="0" dirty="0" smtClean="0">
              <a:ea typeface="ＭＳ Ｐゴシック" charset="-128"/>
            </a:endParaRPr>
          </a:p>
          <a:p>
            <a:pPr eaLnBrk="1" hangingPunct="1">
              <a:defRPr/>
            </a:pPr>
            <a:r>
              <a:rPr lang="en-US" baseline="0" dirty="0" smtClean="0">
                <a:ea typeface="ＭＳ Ｐゴシック" charset="-128"/>
              </a:rPr>
              <a:t>These are fundamental considerations when thinking about the health and well being of Indigenous peoples especially when we think about the relationship between the social environment and chronic diseases such as diabetes, cardiovascular disease, chronic respiratory disease and so on and we are searching for solutions. </a:t>
            </a:r>
            <a:endParaRPr lang="en-US" dirty="0" smtClean="0">
              <a:ea typeface="ＭＳ Ｐゴシック" charset="-128"/>
            </a:endParaRPr>
          </a:p>
          <a:p>
            <a:endParaRPr lang="en-CA" dirty="0"/>
          </a:p>
        </p:txBody>
      </p:sp>
      <p:sp>
        <p:nvSpPr>
          <p:cNvPr id="4" name="Slide Number Placeholder 3"/>
          <p:cNvSpPr>
            <a:spLocks noGrp="1"/>
          </p:cNvSpPr>
          <p:nvPr>
            <p:ph type="sldNum" sz="quarter" idx="10"/>
          </p:nvPr>
        </p:nvSpPr>
        <p:spPr/>
        <p:txBody>
          <a:bodyPr/>
          <a:lstStyle/>
          <a:p>
            <a:fld id="{6713E8D9-6AC5-484E-8EB4-D866F2D09E21}" type="slidenum">
              <a:rPr lang="en-CA" smtClean="0"/>
              <a:t>15</a:t>
            </a:fld>
            <a:endParaRPr lang="en-CA"/>
          </a:p>
        </p:txBody>
      </p:sp>
    </p:spTree>
    <p:extLst>
      <p:ext uri="{BB962C8B-B14F-4D97-AF65-F5344CB8AC3E}">
        <p14:creationId xmlns:p14="http://schemas.microsoft.com/office/powerpoint/2010/main" val="3363813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model offers a depiction</a:t>
            </a:r>
            <a:r>
              <a:rPr lang="en-US" sz="1200" baseline="0" dirty="0" smtClean="0"/>
              <a:t> of indigenous and non-indigenous relationships and realities. It places Indigenous children and families in the </a:t>
            </a:r>
            <a:r>
              <a:rPr lang="en-US" sz="1200" baseline="0" dirty="0" err="1" smtClean="0"/>
              <a:t>centre</a:t>
            </a:r>
            <a:r>
              <a:rPr lang="en-US" sz="1200" baseline="0" dirty="0" smtClean="0"/>
              <a:t>. This inner </a:t>
            </a:r>
            <a:r>
              <a:rPr lang="en-US" sz="1200" baseline="0" dirty="0" err="1" smtClean="0"/>
              <a:t>centre</a:t>
            </a:r>
            <a:r>
              <a:rPr lang="en-US" sz="1200" baseline="0" dirty="0" smtClean="0"/>
              <a:t> is embedded in Indigenous communities and nations with distinct cultures with their ideologies, political, social and economic contexts. They also have unique knowledge systems. It is these distinct ways of knowing and being in the world that can come into to discord with other systems of knowledge and their ways of knowing and being in the world. </a:t>
            </a:r>
          </a:p>
          <a:p>
            <a:endParaRPr lang="en-US" sz="1200" baseline="0" dirty="0" smtClean="0"/>
          </a:p>
          <a:p>
            <a:r>
              <a:rPr lang="en-US" sz="1200" baseline="0" dirty="0" smtClean="0"/>
              <a:t>Next to this interface circle are Non-Indigenous structures, systems, disciplines, sectors and so on. This circle is embedded in Non-indigenous cultural ideologies, attitudes, beliefs, values etc. These circle representations are situated in historical and contemporary contexts of relationship and social cultural political economic and ideological realities.</a:t>
            </a:r>
          </a:p>
          <a:p>
            <a:endParaRPr lang="en-US" sz="1200" baseline="0" dirty="0" smtClean="0"/>
          </a:p>
          <a:p>
            <a:r>
              <a:rPr lang="en-US" sz="1200" baseline="0" dirty="0" smtClean="0"/>
              <a:t>The determinants of health impacting individuals and communities are the black arrows that run  through and across the circles each influenced by the realities in which they originate and with which they interface. They may not stretch right across all circles but may originate in any one of them. The white arrows are Indigenous specific determinants and less flexible that others in that they are distinctly relational. </a:t>
            </a:r>
          </a:p>
          <a:p>
            <a:endParaRPr lang="en-US" sz="1200" baseline="0" dirty="0" smtClean="0"/>
          </a:p>
          <a:p>
            <a:r>
              <a:rPr lang="en-US" sz="1200" baseline="0" dirty="0" smtClean="0"/>
              <a:t>The purpose of this model is meant to capture the relational aspect of a colonial reality as well as providing opportunities for  exploring the interface of diverse realities and systems of knowledge. In many cases this is where are partnerships are situated.</a:t>
            </a:r>
            <a:endParaRPr lang="en-US" sz="1200" dirty="0" smtClean="0"/>
          </a:p>
          <a:p>
            <a:endParaRPr lang="en-CA" dirty="0"/>
          </a:p>
        </p:txBody>
      </p:sp>
      <p:sp>
        <p:nvSpPr>
          <p:cNvPr id="4" name="Slide Number Placeholder 3"/>
          <p:cNvSpPr>
            <a:spLocks noGrp="1"/>
          </p:cNvSpPr>
          <p:nvPr>
            <p:ph type="sldNum" sz="quarter" idx="10"/>
          </p:nvPr>
        </p:nvSpPr>
        <p:spPr/>
        <p:txBody>
          <a:bodyPr/>
          <a:lstStyle/>
          <a:p>
            <a:fld id="{6713E8D9-6AC5-484E-8EB4-D866F2D09E21}" type="slidenum">
              <a:rPr lang="en-CA" smtClean="0"/>
              <a:t>16</a:t>
            </a:fld>
            <a:endParaRPr lang="en-CA"/>
          </a:p>
        </p:txBody>
      </p:sp>
    </p:spTree>
    <p:extLst>
      <p:ext uri="{BB962C8B-B14F-4D97-AF65-F5344CB8AC3E}">
        <p14:creationId xmlns:p14="http://schemas.microsoft.com/office/powerpoint/2010/main" val="3306161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6688" indent="-166688"/>
            <a:r>
              <a:rPr lang="en-US" sz="1200" dirty="0" smtClean="0">
                <a:latin typeface="Calibri" panose="020F0502020204030204" pitchFamily="34" charset="0"/>
              </a:rPr>
              <a:t>We</a:t>
            </a:r>
            <a:r>
              <a:rPr lang="en-US" sz="1200" baseline="0" dirty="0" smtClean="0">
                <a:latin typeface="Calibri" panose="020F0502020204030204" pitchFamily="34" charset="0"/>
              </a:rPr>
              <a:t> live in complex times</a:t>
            </a:r>
          </a:p>
          <a:p>
            <a:pPr marL="166688" indent="-166688"/>
            <a:endParaRPr lang="en-US" sz="1200" dirty="0" smtClean="0">
              <a:latin typeface="Calibri" panose="020F0502020204030204" pitchFamily="34" charset="0"/>
            </a:endParaRPr>
          </a:p>
          <a:p>
            <a:pPr marL="187325" indent="-187325">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We all want good things for our children</a:t>
            </a:r>
          </a:p>
          <a:p>
            <a:pPr marL="187325" indent="-187325">
              <a:buFont typeface="Arial" panose="020B0604020202020204" pitchFamily="34" charset="0"/>
              <a:buChar char="•"/>
            </a:pPr>
            <a:r>
              <a:rPr lang="en-US" sz="1200" dirty="0" smtClean="0">
                <a:latin typeface="Calibri" panose="020F0502020204030204" pitchFamily="34" charset="0"/>
              </a:rPr>
              <a:t>Indigenous children learn to walk in multiple worlds</a:t>
            </a:r>
          </a:p>
          <a:p>
            <a:pPr marL="187325" indent="-187325">
              <a:buFont typeface="Arial" panose="020B0604020202020204" pitchFamily="34" charset="0"/>
              <a:buChar char="•"/>
            </a:pPr>
            <a:r>
              <a:rPr lang="en-US" sz="1200" dirty="0" smtClean="0">
                <a:latin typeface="Calibri" panose="020F0502020204030204" pitchFamily="34" charset="0"/>
              </a:rPr>
              <a:t>Identity formation paramount learning for Indigenous children</a:t>
            </a:r>
          </a:p>
          <a:p>
            <a:pPr marL="187325" indent="-187325">
              <a:buFont typeface="Arial" panose="020B0604020202020204" pitchFamily="34" charset="0"/>
              <a:buChar char="•"/>
            </a:pPr>
            <a:r>
              <a:rPr lang="en-US" sz="1200" dirty="0" smtClean="0">
                <a:latin typeface="Calibri" panose="020F0502020204030204" pitchFamily="34" charset="0"/>
              </a:rPr>
              <a:t>Attachment to people and to the land, language and culture are critical to children’s development, well being and resilience </a:t>
            </a:r>
            <a:r>
              <a:rPr lang="en-US" sz="1200" i="1" dirty="0" smtClean="0">
                <a:latin typeface="Calibri" panose="020F0502020204030204" pitchFamily="34" charset="0"/>
                <a:cs typeface="Calibri" panose="020F0502020204030204" pitchFamily="34" charset="0"/>
              </a:rPr>
              <a:t>(First Nations Early Childhood Education Chapter, FNIGC, 2016)</a:t>
            </a:r>
          </a:p>
          <a:p>
            <a:pPr marL="187325" indent="-187325">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Relationships with family and community are the vehicle through which children learn their social values, a sense of identity, and cultural continuity</a:t>
            </a:r>
          </a:p>
          <a:p>
            <a:pPr marL="187325" indent="-187325">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Children’s homes are a  place of learning and intervention </a:t>
            </a:r>
          </a:p>
          <a:p>
            <a:pPr marL="187325" indent="-187325">
              <a:buFont typeface="Arial" panose="020B0604020202020204" pitchFamily="34" charset="0"/>
              <a:buChar char="•"/>
            </a:pPr>
            <a:r>
              <a:rPr lang="en-US" sz="1200" dirty="0" smtClean="0">
                <a:latin typeface="Calibri" panose="020F0502020204030204" pitchFamily="34" charset="0"/>
              </a:rPr>
              <a:t>Federal provincial actions (e.g. ELCC Agreements) affect Indigenous peoples</a:t>
            </a:r>
          </a:p>
          <a:p>
            <a:pPr marL="187325" indent="-187325">
              <a:buFont typeface="Arial" panose="020B0604020202020204" pitchFamily="34" charset="0"/>
              <a:buChar char="•"/>
            </a:pPr>
            <a:r>
              <a:rPr lang="en-US" sz="1200" dirty="0" smtClean="0">
                <a:latin typeface="Calibri" panose="020F0502020204030204" pitchFamily="34" charset="0"/>
              </a:rPr>
              <a:t>Leads to self-determination and self-sufficiency (healthy families and communities</a:t>
            </a:r>
          </a:p>
          <a:p>
            <a:pPr marL="187325" indent="-187325">
              <a:buFont typeface="Arial" panose="020B0604020202020204" pitchFamily="34" charset="0"/>
              <a:buChar char="•"/>
            </a:pPr>
            <a:r>
              <a:rPr lang="en-US" sz="1200" dirty="0" smtClean="0">
                <a:latin typeface="Calibri" panose="020F0502020204030204" pitchFamily="34" charset="0"/>
              </a:rPr>
              <a:t>Programs separated by disciplines, theoretical underpinnings, formal and informal settings, training</a:t>
            </a:r>
          </a:p>
          <a:p>
            <a:pPr marL="166688" indent="-166688"/>
            <a:endParaRPr lang="en-US" sz="1200" dirty="0" smtClean="0">
              <a:latin typeface="Calibri" panose="020F0502020204030204" pitchFamily="34" charset="0"/>
            </a:endParaRPr>
          </a:p>
          <a:p>
            <a:pPr marL="166688" indent="-166688"/>
            <a:endParaRPr lang="en-US" sz="1400" dirty="0" smtClean="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6713E8D9-6AC5-484E-8EB4-D866F2D09E21}" type="slidenum">
              <a:rPr lang="en-CA" smtClean="0"/>
              <a:t>17</a:t>
            </a:fld>
            <a:endParaRPr lang="en-CA"/>
          </a:p>
        </p:txBody>
      </p:sp>
    </p:spTree>
    <p:extLst>
      <p:ext uri="{BB962C8B-B14F-4D97-AF65-F5344CB8AC3E}">
        <p14:creationId xmlns:p14="http://schemas.microsoft.com/office/powerpoint/2010/main" val="3828227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13E8D9-6AC5-484E-8EB4-D866F2D09E21}" type="slidenum">
              <a:rPr lang="en-CA" smtClean="0"/>
              <a:t>19</a:t>
            </a:fld>
            <a:endParaRPr lang="en-CA"/>
          </a:p>
        </p:txBody>
      </p:sp>
    </p:spTree>
    <p:extLst>
      <p:ext uri="{BB962C8B-B14F-4D97-AF65-F5344CB8AC3E}">
        <p14:creationId xmlns:p14="http://schemas.microsoft.com/office/powerpoint/2010/main" val="1907745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6713E8D9-6AC5-484E-8EB4-D866F2D09E21}" type="slidenum">
              <a:rPr lang="en-CA" smtClean="0"/>
              <a:t>20</a:t>
            </a:fld>
            <a:endParaRPr lang="en-CA"/>
          </a:p>
        </p:txBody>
      </p:sp>
    </p:spTree>
    <p:extLst>
      <p:ext uri="{BB962C8B-B14F-4D97-AF65-F5344CB8AC3E}">
        <p14:creationId xmlns:p14="http://schemas.microsoft.com/office/powerpoint/2010/main" val="728239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6713E8D9-6AC5-484E-8EB4-D866F2D09E21}" type="slidenum">
              <a:rPr lang="en-CA" smtClean="0"/>
              <a:t>21</a:t>
            </a:fld>
            <a:endParaRPr lang="en-CA"/>
          </a:p>
        </p:txBody>
      </p:sp>
    </p:spTree>
    <p:extLst>
      <p:ext uri="{BB962C8B-B14F-4D97-AF65-F5344CB8AC3E}">
        <p14:creationId xmlns:p14="http://schemas.microsoft.com/office/powerpoint/2010/main" val="21153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 was invited to speak about health</a:t>
            </a:r>
            <a:r>
              <a:rPr lang="en-CA" baseline="0" dirty="0" smtClean="0"/>
              <a:t> policy transformation from and Indigenous perspective.</a:t>
            </a:r>
            <a:endParaRPr lang="en-CA" dirty="0"/>
          </a:p>
        </p:txBody>
      </p:sp>
      <p:sp>
        <p:nvSpPr>
          <p:cNvPr id="4" name="Slide Number Placeholder 3"/>
          <p:cNvSpPr>
            <a:spLocks noGrp="1"/>
          </p:cNvSpPr>
          <p:nvPr>
            <p:ph type="sldNum" sz="quarter" idx="10"/>
          </p:nvPr>
        </p:nvSpPr>
        <p:spPr/>
        <p:txBody>
          <a:bodyPr/>
          <a:lstStyle/>
          <a:p>
            <a:fld id="{6713E8D9-6AC5-484E-8EB4-D866F2D09E21}" type="slidenum">
              <a:rPr lang="en-CA" smtClean="0"/>
              <a:t>2</a:t>
            </a:fld>
            <a:endParaRPr lang="en-CA"/>
          </a:p>
        </p:txBody>
      </p:sp>
    </p:spTree>
    <p:extLst>
      <p:ext uri="{BB962C8B-B14F-4D97-AF65-F5344CB8AC3E}">
        <p14:creationId xmlns:p14="http://schemas.microsoft.com/office/powerpoint/2010/main" val="1471006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t>Use qualitative</a:t>
            </a:r>
            <a:r>
              <a:rPr lang="en-CA" sz="1200" baseline="0" dirty="0" smtClean="0"/>
              <a:t> methods in inquiries</a:t>
            </a:r>
          </a:p>
          <a:p>
            <a:r>
              <a:rPr lang="en-CA" sz="1200" baseline="0" dirty="0" smtClean="0"/>
              <a:t>Do you think you are healthy</a:t>
            </a:r>
          </a:p>
          <a:p>
            <a:r>
              <a:rPr lang="en-CA" sz="1200" baseline="0" dirty="0" smtClean="0"/>
              <a:t>Do you think you family is healthy </a:t>
            </a:r>
          </a:p>
          <a:p>
            <a:r>
              <a:rPr lang="en-CA" sz="1200" baseline="0" dirty="0" smtClean="0"/>
              <a:t>Do you think your community?</a:t>
            </a:r>
          </a:p>
          <a:p>
            <a:r>
              <a:rPr lang="en-CA" sz="1200" baseline="0" dirty="0" smtClean="0"/>
              <a:t>Why or why not?</a:t>
            </a:r>
            <a:endParaRPr lang="en-CA"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6713E8D9-6AC5-484E-8EB4-D866F2D09E21}" type="slidenum">
              <a:rPr lang="en-CA" smtClean="0"/>
              <a:t>22</a:t>
            </a:fld>
            <a:endParaRPr lang="en-CA"/>
          </a:p>
        </p:txBody>
      </p:sp>
    </p:spTree>
    <p:extLst>
      <p:ext uri="{BB962C8B-B14F-4D97-AF65-F5344CB8AC3E}">
        <p14:creationId xmlns:p14="http://schemas.microsoft.com/office/powerpoint/2010/main" val="3988707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t>Safety and Protection – what do we mean by this? It is the language itself</a:t>
            </a:r>
            <a:r>
              <a:rPr lang="en-CA" sz="1200" baseline="0" dirty="0" smtClean="0"/>
              <a:t> that is problematic. </a:t>
            </a:r>
          </a:p>
          <a:p>
            <a:r>
              <a:rPr lang="en-CA" sz="1200" baseline="0" dirty="0" smtClean="0"/>
              <a:t>What if we rethought what we mean by protection?</a:t>
            </a:r>
            <a:endParaRPr lang="en-CA"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6713E8D9-6AC5-484E-8EB4-D866F2D09E21}" type="slidenum">
              <a:rPr lang="en-CA" smtClean="0"/>
              <a:t>23</a:t>
            </a:fld>
            <a:endParaRPr lang="en-CA"/>
          </a:p>
        </p:txBody>
      </p:sp>
    </p:spTree>
    <p:extLst>
      <p:ext uri="{BB962C8B-B14F-4D97-AF65-F5344CB8AC3E}">
        <p14:creationId xmlns:p14="http://schemas.microsoft.com/office/powerpoint/2010/main" val="212565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Indigenous philosophies are </a:t>
            </a:r>
            <a:r>
              <a:rPr lang="en-US" sz="1200" kern="1200" dirty="0" err="1" smtClean="0">
                <a:solidFill>
                  <a:schemeClr val="tx1"/>
                </a:solidFill>
                <a:effectLst/>
                <a:latin typeface="+mn-lt"/>
                <a:ea typeface="+mn-ea"/>
                <a:cs typeface="+mn-cs"/>
              </a:rPr>
              <a:t>underlied</a:t>
            </a:r>
            <a:r>
              <a:rPr lang="en-US" sz="1200" kern="1200" dirty="0" smtClean="0">
                <a:solidFill>
                  <a:schemeClr val="tx1"/>
                </a:solidFill>
                <a:effectLst/>
                <a:latin typeface="+mn-lt"/>
                <a:ea typeface="+mn-ea"/>
                <a:cs typeface="+mn-cs"/>
              </a:rPr>
              <a:t> by a world view of interrelationships among the spiritual, the natural and the self which forms the foundation or beginnings of Indigenous ways of knowing and being. All things are </a:t>
            </a:r>
            <a:r>
              <a:rPr lang="en-US" sz="1200" kern="1200" dirty="0" err="1" smtClean="0">
                <a:solidFill>
                  <a:schemeClr val="tx1"/>
                </a:solidFill>
                <a:effectLst/>
                <a:latin typeface="+mn-lt"/>
                <a:ea typeface="+mn-ea"/>
                <a:cs typeface="+mn-cs"/>
              </a:rPr>
              <a:t>embued</a:t>
            </a:r>
            <a:r>
              <a:rPr lang="en-US" sz="1200" kern="1200" dirty="0" smtClean="0">
                <a:solidFill>
                  <a:schemeClr val="tx1"/>
                </a:solidFill>
                <a:effectLst/>
                <a:latin typeface="+mn-lt"/>
                <a:ea typeface="+mn-ea"/>
                <a:cs typeface="+mn-cs"/>
              </a:rPr>
              <a:t> with spirit</a:t>
            </a:r>
            <a:r>
              <a:rPr lang="en-US" sz="1200" kern="1200" baseline="0" dirty="0" smtClean="0">
                <a:solidFill>
                  <a:schemeClr val="tx1"/>
                </a:solidFill>
                <a:effectLst/>
                <a:latin typeface="+mn-lt"/>
                <a:ea typeface="+mn-ea"/>
                <a:cs typeface="+mn-cs"/>
              </a:rPr>
              <a:t> and we are in relationship with all that surrounds us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Greg </a:t>
            </a:r>
            <a:r>
              <a:rPr lang="en-US" sz="1200" kern="1200" dirty="0" err="1" smtClean="0">
                <a:solidFill>
                  <a:schemeClr val="tx1"/>
                </a:solidFill>
                <a:effectLst/>
                <a:latin typeface="+mn-lt"/>
                <a:ea typeface="+mn-ea"/>
                <a:cs typeface="+mn-cs"/>
              </a:rPr>
              <a:t>Cajete</a:t>
            </a:r>
            <a:r>
              <a:rPr lang="en-US" sz="1200" kern="1200" dirty="0" smtClean="0">
                <a:solidFill>
                  <a:schemeClr val="tx1"/>
                </a:solidFill>
                <a:effectLst/>
                <a:latin typeface="+mn-lt"/>
                <a:ea typeface="+mn-ea"/>
                <a:cs typeface="+mn-cs"/>
              </a:rPr>
              <a:t> describes Indigenous peoples’ relationships with them as embodying a “theology of place” a reflection and sacred orientation to place and space. He explains that “we come to a spiritual understanding through “the intimate relationship peoples establish with place and the environment and with all things that make or give them life.”</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land has become an extension of Indian thought and being because, as one </a:t>
            </a:r>
            <a:r>
              <a:rPr lang="en-US" sz="1200" kern="1200" dirty="0" err="1" smtClean="0">
                <a:solidFill>
                  <a:schemeClr val="tx1"/>
                </a:solidFill>
                <a:effectLst/>
                <a:latin typeface="+mn-lt"/>
                <a:ea typeface="+mn-ea"/>
                <a:cs typeface="+mn-cs"/>
              </a:rPr>
              <a:t>Peublo</a:t>
            </a:r>
            <a:r>
              <a:rPr lang="en-US" sz="1200" kern="1200" dirty="0" smtClean="0">
                <a:solidFill>
                  <a:schemeClr val="tx1"/>
                </a:solidFill>
                <a:effectLst/>
                <a:latin typeface="+mn-lt"/>
                <a:ea typeface="+mn-ea"/>
                <a:cs typeface="+mn-cs"/>
              </a:rPr>
              <a:t> Elder put it, it is this place that holds our memories and the bones of our people … this is the place that made us.”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Tell understanding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Treaty</a:t>
            </a:r>
            <a:br>
              <a:rPr lang="en-US" sz="1200" kern="1200" dirty="0" smtClean="0">
                <a:solidFill>
                  <a:schemeClr val="tx1"/>
                </a:solidFill>
                <a:effectLst/>
                <a:latin typeface="+mn-lt"/>
                <a:ea typeface="+mn-ea"/>
                <a:cs typeface="+mn-cs"/>
              </a:rPr>
            </a:br>
            <a:endParaRPr lang="en-CA" sz="1200" kern="1200" dirty="0" smtClean="0">
              <a:solidFill>
                <a:schemeClr val="tx1"/>
              </a:solidFill>
              <a:effectLst/>
              <a:latin typeface="+mn-lt"/>
              <a:ea typeface="+mn-ea"/>
              <a:cs typeface="+mn-cs"/>
            </a:endParaRPr>
          </a:p>
          <a:p>
            <a:endParaRPr lang="en-CA" sz="1200" dirty="0"/>
          </a:p>
        </p:txBody>
      </p:sp>
      <p:sp>
        <p:nvSpPr>
          <p:cNvPr id="4" name="Slide Number Placeholder 3"/>
          <p:cNvSpPr>
            <a:spLocks noGrp="1"/>
          </p:cNvSpPr>
          <p:nvPr>
            <p:ph type="sldNum" sz="quarter" idx="10"/>
          </p:nvPr>
        </p:nvSpPr>
        <p:spPr/>
        <p:txBody>
          <a:bodyPr/>
          <a:lstStyle/>
          <a:p>
            <a:fld id="{6713E8D9-6AC5-484E-8EB4-D866F2D09E21}" type="slidenum">
              <a:rPr lang="en-CA" smtClean="0"/>
              <a:t>3</a:t>
            </a:fld>
            <a:endParaRPr lang="en-CA"/>
          </a:p>
        </p:txBody>
      </p:sp>
    </p:spTree>
    <p:extLst>
      <p:ext uri="{BB962C8B-B14F-4D97-AF65-F5344CB8AC3E}">
        <p14:creationId xmlns:p14="http://schemas.microsoft.com/office/powerpoint/2010/main" val="294468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b="1" dirty="0" smtClean="0"/>
              <a:t>Royal Commission on Aboriginal</a:t>
            </a:r>
            <a:r>
              <a:rPr lang="en-CA" b="1" baseline="0" dirty="0" smtClean="0"/>
              <a:t> Peoples Report (1996) </a:t>
            </a:r>
            <a:r>
              <a:rPr lang="en-CA" baseline="0" dirty="0" smtClean="0"/>
              <a:t>- took a comprehensive look at all aspects of Indigenous peoples lives. It envisioned a “circle of well-being” in which self-government, economic self-reliance partnerships of mutual respect with and Canada and healing would feed into one another working toward elimination of persistent inequities.</a:t>
            </a:r>
          </a:p>
          <a:p>
            <a:pPr marL="171450" indent="-171450">
              <a:buFont typeface="Arial" panose="020B0604020202020204" pitchFamily="34" charset="0"/>
              <a:buChar char="•"/>
            </a:pPr>
            <a:endParaRPr lang="en-CA"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dirty="0" smtClean="0"/>
              <a:t>Truth and Reconciliation Commission’s</a:t>
            </a:r>
            <a:r>
              <a:rPr lang="en-CA" sz="1200" dirty="0" smtClean="0"/>
              <a:t> </a:t>
            </a:r>
            <a:r>
              <a:rPr lang="en-CA" sz="1200" b="1" dirty="0" smtClean="0"/>
              <a:t>Final Report </a:t>
            </a:r>
            <a:r>
              <a:rPr lang="en-CA" sz="1200" dirty="0" smtClean="0"/>
              <a:t>December 2015</a:t>
            </a:r>
            <a:r>
              <a:rPr lang="en-CA" sz="1200" baseline="0" dirty="0" smtClean="0"/>
              <a:t> -</a:t>
            </a:r>
            <a:r>
              <a:rPr lang="en-CA" sz="1200" dirty="0" smtClean="0"/>
              <a:t> Mandate was to inform Canadians about the</a:t>
            </a:r>
            <a:r>
              <a:rPr lang="en-CA" sz="1200" baseline="0" dirty="0" smtClean="0"/>
              <a:t> Indian Residential Schools. </a:t>
            </a:r>
            <a:r>
              <a:rPr lang="en-CA" sz="1200" dirty="0" smtClean="0"/>
              <a:t>Offers us 94 ‘calls to action’ to redress the legacy of residential schools and to advance the process of Canadian reconciliation</a:t>
            </a:r>
          </a:p>
          <a:p>
            <a:pPr marL="0" indent="0">
              <a:buFont typeface="Arial" panose="020B0604020202020204" pitchFamily="34" charset="0"/>
              <a:buNone/>
            </a:pP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Newly elected </a:t>
            </a:r>
            <a:r>
              <a:rPr lang="en-CA" b="1" dirty="0" smtClean="0"/>
              <a:t>Liberal</a:t>
            </a:r>
            <a:r>
              <a:rPr lang="en-CA" b="1" baseline="0" dirty="0" smtClean="0"/>
              <a:t> Government 2015 </a:t>
            </a:r>
            <a:r>
              <a:rPr lang="en-CA" baseline="0" dirty="0" smtClean="0"/>
              <a:t>– in their “Real Change” platform committed to “a renewed nation-to-nation relationship with Indigenous peoples based on recognition, rights, respect, co-operation and partnership.” </a:t>
            </a:r>
            <a:r>
              <a:rPr lang="en-CA" sz="1200" b="1" dirty="0" smtClean="0"/>
              <a:t>Prime Minister Trudeau </a:t>
            </a:r>
            <a:r>
              <a:rPr lang="en-CA" sz="1200" b="0" dirty="0" smtClean="0"/>
              <a:t>states the single most important relationship to address in Canada is the relationship</a:t>
            </a:r>
            <a:r>
              <a:rPr lang="en-CA" sz="1200" b="0" baseline="0" dirty="0" smtClean="0"/>
              <a:t> with Indigenous peoples.</a:t>
            </a:r>
            <a:endParaRPr lang="en-CA" sz="1200" b="1" dirty="0" smtClean="0"/>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r>
              <a:rPr lang="en-CA" b="1" baseline="0" dirty="0" smtClean="0"/>
              <a:t>United Declaration on the Rights of Indigenous Peoples </a:t>
            </a:r>
            <a:r>
              <a:rPr lang="en-CA" baseline="0" dirty="0" smtClean="0"/>
              <a:t>– Adopted in 2007, Canada did not fully endorse the Declaration until 2016.</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1"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baseline="0" dirty="0" smtClean="0"/>
              <a:t>Human Rights Tribunal </a:t>
            </a:r>
            <a:r>
              <a:rPr lang="en-CA" baseline="0" dirty="0" smtClean="0"/>
              <a:t>– </a:t>
            </a:r>
            <a:r>
              <a:rPr lang="en-CA" sz="1200" baseline="0" dirty="0" smtClean="0"/>
              <a:t>found that the federal government discriminates against First Nations children on reserves by failing to provide the same level of child welfare services that exist else where.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aseline="0" dirty="0" smtClean="0"/>
          </a:p>
          <a:p>
            <a:pPr marL="171450" indent="-171450">
              <a:buFont typeface="Arial" panose="020B0604020202020204" pitchFamily="34" charset="0"/>
              <a:buChar char="•"/>
            </a:pPr>
            <a:r>
              <a:rPr lang="en-CA" baseline="0" dirty="0" smtClean="0"/>
              <a:t>The </a:t>
            </a:r>
            <a:r>
              <a:rPr lang="en-CA" b="1" baseline="0" dirty="0" smtClean="0"/>
              <a:t>sixties scoop </a:t>
            </a:r>
            <a:r>
              <a:rPr lang="en-CA" baseline="0" dirty="0" smtClean="0"/>
              <a:t>is just starting to be litigated. (Class action launched around sixties scoop)</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r>
              <a:rPr lang="en-CA" b="1" baseline="0" dirty="0" smtClean="0"/>
              <a:t>Child Welfare </a:t>
            </a:r>
            <a:r>
              <a:rPr lang="en-CA" b="0" baseline="0" dirty="0" smtClean="0"/>
              <a:t>- More</a:t>
            </a:r>
            <a:r>
              <a:rPr lang="en-CA" baseline="0" dirty="0" smtClean="0"/>
              <a:t> children are apprehended today than there were in the height of the residential school era</a:t>
            </a:r>
          </a:p>
          <a:p>
            <a:pPr marL="171450" indent="-171450">
              <a:buFont typeface="Arial" panose="020B0604020202020204" pitchFamily="34" charset="0"/>
              <a:buChar char="•"/>
            </a:pPr>
            <a:endParaRPr lang="en-CA" baseline="0" dirty="0" smtClean="0"/>
          </a:p>
          <a:p>
            <a:endParaRPr lang="en-CA" sz="1200" b="1" dirty="0" smtClean="0"/>
          </a:p>
          <a:p>
            <a:endParaRPr lang="en-CA" sz="1200" dirty="0" smtClean="0"/>
          </a:p>
          <a:p>
            <a:pPr marL="0" indent="0">
              <a:buFont typeface="Arial" panose="020B0604020202020204" pitchFamily="34" charset="0"/>
              <a:buNone/>
            </a:pPr>
            <a:endParaRPr lang="en-CA" dirty="0" smtClean="0"/>
          </a:p>
          <a:p>
            <a:endParaRPr lang="en-CA" dirty="0"/>
          </a:p>
        </p:txBody>
      </p:sp>
      <p:sp>
        <p:nvSpPr>
          <p:cNvPr id="4" name="Slide Number Placeholder 3"/>
          <p:cNvSpPr>
            <a:spLocks noGrp="1"/>
          </p:cNvSpPr>
          <p:nvPr>
            <p:ph type="sldNum" sz="quarter" idx="10"/>
          </p:nvPr>
        </p:nvSpPr>
        <p:spPr/>
        <p:txBody>
          <a:bodyPr/>
          <a:lstStyle/>
          <a:p>
            <a:fld id="{6713E8D9-6AC5-484E-8EB4-D866F2D09E21}" type="slidenum">
              <a:rPr lang="en-CA" smtClean="0"/>
              <a:t>4</a:t>
            </a:fld>
            <a:endParaRPr lang="en-CA"/>
          </a:p>
        </p:txBody>
      </p:sp>
    </p:spTree>
    <p:extLst>
      <p:ext uri="{BB962C8B-B14F-4D97-AF65-F5344CB8AC3E}">
        <p14:creationId xmlns:p14="http://schemas.microsoft.com/office/powerpoint/2010/main" val="87375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Derived</a:t>
            </a:r>
            <a:r>
              <a:rPr lang="en-US" sz="1000" b="0" baseline="0" dirty="0" smtClean="0"/>
              <a:t> from Social Determinants of Health models that seek to address health inequities experienced by Indigenous peoples. This model seeks to make explicit focus areas for change.</a:t>
            </a:r>
            <a:endParaRPr lang="en-US" sz="1000" b="0" dirty="0" smtClean="0"/>
          </a:p>
          <a:p>
            <a:r>
              <a:rPr lang="en-US" sz="1000" b="1" dirty="0" smtClean="0"/>
              <a:t>Structural Change</a:t>
            </a:r>
          </a:p>
          <a:p>
            <a:r>
              <a:rPr lang="en-US" sz="1000" dirty="0" smtClean="0"/>
              <a:t>	Governments</a:t>
            </a:r>
            <a:r>
              <a:rPr lang="en-US" sz="1000" baseline="0" dirty="0" smtClean="0"/>
              <a:t> agreeing to a new relationship (Frist Nations have decision making power in matters concerning their health)</a:t>
            </a:r>
          </a:p>
          <a:p>
            <a:r>
              <a:rPr lang="en-US" sz="1000" baseline="0" dirty="0" smtClean="0"/>
              <a:t>	Formation of the FNHA</a:t>
            </a:r>
          </a:p>
          <a:p>
            <a:r>
              <a:rPr lang="en-US" sz="1000" baseline="0" dirty="0" smtClean="0"/>
              <a:t>	Delivery of previously federal government services on reserve by First Nations</a:t>
            </a:r>
          </a:p>
          <a:p>
            <a:r>
              <a:rPr lang="en-US" sz="1000" b="1" baseline="0" dirty="0" smtClean="0"/>
              <a:t>Systemic Change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	Regional Health Authority Agreements with FNHA</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	Creation of a Northern First Nations Health and Wellness Plan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	Creation of Specific Working Groups – e.g. Population and Public Health (decisions and activities are undertaken in partnership)</a:t>
            </a:r>
          </a:p>
          <a:p>
            <a:r>
              <a:rPr lang="en-US" sz="1000" baseline="0" dirty="0" smtClean="0"/>
              <a:t>	Creation of a VP of Aboriginal Health</a:t>
            </a:r>
          </a:p>
          <a:p>
            <a:r>
              <a:rPr lang="en-US" sz="1000" baseline="0" dirty="0" smtClean="0"/>
              <a:t>	Senior leadership commits to realization of First Nations Health and Wellness Plan</a:t>
            </a:r>
          </a:p>
          <a:p>
            <a:r>
              <a:rPr lang="en-US" sz="1000" baseline="0" dirty="0" smtClean="0"/>
              <a:t>	Signing of a Declaration on Cultural Safety and Humility</a:t>
            </a:r>
          </a:p>
          <a:p>
            <a:r>
              <a:rPr lang="en-US" sz="1000" b="1" baseline="0" dirty="0" smtClean="0"/>
              <a:t>Individual Change</a:t>
            </a:r>
          </a:p>
          <a:p>
            <a:r>
              <a:rPr lang="en-US" sz="1000" baseline="0" dirty="0" smtClean="0"/>
              <a:t>	Promoting being the “very best partner we can be”</a:t>
            </a:r>
          </a:p>
          <a:p>
            <a:r>
              <a:rPr lang="en-US" sz="1000" baseline="0" dirty="0" smtClean="0"/>
              <a:t>		- engaging internally and externally  8200 employees, relationships with </a:t>
            </a:r>
            <a:r>
              <a:rPr lang="en-US" sz="1000" baseline="0" dirty="0" err="1" smtClean="0"/>
              <a:t>Indigneous</a:t>
            </a:r>
            <a:r>
              <a:rPr lang="en-US" sz="1000" baseline="0" dirty="0" smtClean="0"/>
              <a:t> peoples – ensuring voice</a:t>
            </a:r>
          </a:p>
          <a:p>
            <a:r>
              <a:rPr lang="en-US" sz="1000" baseline="0" dirty="0" smtClean="0"/>
              <a:t>		- resource development</a:t>
            </a:r>
          </a:p>
          <a:p>
            <a:r>
              <a:rPr lang="en-US" sz="1000" baseline="0" dirty="0" smtClean="0"/>
              <a:t>		- promoting training and education </a:t>
            </a:r>
            <a:r>
              <a:rPr lang="en-US" sz="1000" baseline="0" dirty="0" err="1" smtClean="0"/>
              <a:t>ie</a:t>
            </a:r>
            <a:r>
              <a:rPr lang="en-US" sz="1000" baseline="0" dirty="0" smtClean="0"/>
              <a:t> cross cultural education</a:t>
            </a:r>
          </a:p>
          <a:p>
            <a:r>
              <a:rPr lang="en-US" sz="1000" baseline="0" dirty="0" smtClean="0"/>
              <a:t>		- building on local structures – AHICs</a:t>
            </a:r>
          </a:p>
          <a:p>
            <a:pPr marL="0" indent="0">
              <a:lnSpc>
                <a:spcPct val="80000"/>
              </a:lnSpc>
              <a:spcAft>
                <a:spcPts val="600"/>
              </a:spcAft>
              <a:buNone/>
            </a:pPr>
            <a:r>
              <a:rPr lang="en-US" sz="1000" b="1" dirty="0" smtClean="0">
                <a:latin typeface="Calibri" pitchFamily="34" charset="0"/>
              </a:rPr>
              <a:t>Creating system changes: </a:t>
            </a:r>
          </a:p>
          <a:p>
            <a:pPr>
              <a:lnSpc>
                <a:spcPct val="80000"/>
              </a:lnSpc>
              <a:spcAft>
                <a:spcPts val="600"/>
              </a:spcAft>
            </a:pPr>
            <a:r>
              <a:rPr lang="en-US" sz="1000" dirty="0" smtClean="0">
                <a:latin typeface="Calibri" pitchFamily="34" charset="0"/>
              </a:rPr>
              <a:t>Signing Northern Partnership Agreement</a:t>
            </a:r>
          </a:p>
          <a:p>
            <a:pPr marL="355600" lvl="1" indent="-355600">
              <a:lnSpc>
                <a:spcPct val="80000"/>
              </a:lnSpc>
              <a:spcAft>
                <a:spcPts val="600"/>
              </a:spcAft>
              <a:buFont typeface="Arial" panose="020B0604020202020204" pitchFamily="34" charset="0"/>
              <a:buChar char="•"/>
            </a:pPr>
            <a:r>
              <a:rPr lang="en-US" sz="1000" dirty="0" smtClean="0">
                <a:latin typeface="Calibri" pitchFamily="34" charset="0"/>
              </a:rPr>
              <a:t>Actively participating in the Northern First Nations Health Partnership Committee</a:t>
            </a:r>
          </a:p>
          <a:p>
            <a:pPr marL="355600" lvl="1" indent="-355600">
              <a:lnSpc>
                <a:spcPct val="80000"/>
              </a:lnSpc>
              <a:spcAft>
                <a:spcPts val="600"/>
              </a:spcAft>
              <a:buFont typeface="Arial" panose="020B0604020202020204" pitchFamily="34" charset="0"/>
              <a:buChar char="•"/>
            </a:pPr>
            <a:r>
              <a:rPr lang="en-US" sz="1000" dirty="0" smtClean="0">
                <a:latin typeface="Calibri" pitchFamily="34" charset="0"/>
              </a:rPr>
              <a:t>Ensuring senior leadership have a commitment to realizing the Northern First Nations Health and Wellness Plan (NFNHWP) in their annual work plan</a:t>
            </a:r>
          </a:p>
          <a:p>
            <a:pPr marL="355600" lvl="1" indent="-355600">
              <a:lnSpc>
                <a:spcPct val="80000"/>
              </a:lnSpc>
              <a:spcAft>
                <a:spcPts val="600"/>
              </a:spcAft>
              <a:buFont typeface="Arial" panose="020B0604020202020204" pitchFamily="34" charset="0"/>
              <a:buChar char="•"/>
            </a:pPr>
            <a:r>
              <a:rPr lang="en-US" sz="1000" dirty="0" smtClean="0">
                <a:latin typeface="Calibri" pitchFamily="34" charset="0"/>
              </a:rPr>
              <a:t>Ensuring all new senior hires are committed to the NFNHWP</a:t>
            </a:r>
          </a:p>
          <a:p>
            <a:pPr marL="355600" lvl="1" indent="-355600">
              <a:lnSpc>
                <a:spcPct val="80000"/>
              </a:lnSpc>
              <a:spcAft>
                <a:spcPts val="600"/>
              </a:spcAft>
              <a:buFont typeface="Arial" panose="020B0604020202020204" pitchFamily="34" charset="0"/>
              <a:buChar char="•"/>
            </a:pPr>
            <a:r>
              <a:rPr lang="en-US" sz="1000" dirty="0" smtClean="0">
                <a:latin typeface="Calibri" pitchFamily="34" charset="0"/>
              </a:rPr>
              <a:t>Co-creating governance documents</a:t>
            </a:r>
          </a:p>
          <a:p>
            <a:pPr marL="355600" lvl="1" indent="-355600">
              <a:lnSpc>
                <a:spcPct val="80000"/>
              </a:lnSpc>
              <a:spcAft>
                <a:spcPts val="600"/>
              </a:spcAft>
              <a:buFont typeface="Arial" panose="020B0604020202020204" pitchFamily="34" charset="0"/>
              <a:buChar char="•"/>
            </a:pPr>
            <a:r>
              <a:rPr lang="en-US" sz="1000" dirty="0" smtClean="0">
                <a:latin typeface="Calibri" pitchFamily="34" charset="0"/>
              </a:rPr>
              <a:t>reinvigorating existing structures – Aboriginal Health Improvement Committees</a:t>
            </a:r>
          </a:p>
          <a:p>
            <a:pPr marL="355600" lvl="1" indent="-355600">
              <a:lnSpc>
                <a:spcPct val="80000"/>
              </a:lnSpc>
              <a:spcAft>
                <a:spcPts val="600"/>
              </a:spcAft>
              <a:buFont typeface="Arial" panose="020B0604020202020204" pitchFamily="34" charset="0"/>
              <a:buChar char="•"/>
            </a:pPr>
            <a:r>
              <a:rPr lang="en-US" sz="1000" dirty="0" smtClean="0">
                <a:latin typeface="Calibri" pitchFamily="34" charset="0"/>
              </a:rPr>
              <a:t>shifting the focus of the Aboriginal health team to knowledge translation </a:t>
            </a:r>
          </a:p>
          <a:p>
            <a:endParaRPr lang="en-US" sz="1000" dirty="0" smtClean="0"/>
          </a:p>
          <a:p>
            <a:endParaRPr lang="en-CA" dirty="0"/>
          </a:p>
        </p:txBody>
      </p:sp>
      <p:sp>
        <p:nvSpPr>
          <p:cNvPr id="4" name="Slide Number Placeholder 3"/>
          <p:cNvSpPr>
            <a:spLocks noGrp="1"/>
          </p:cNvSpPr>
          <p:nvPr>
            <p:ph type="sldNum" sz="quarter" idx="10"/>
          </p:nvPr>
        </p:nvSpPr>
        <p:spPr/>
        <p:txBody>
          <a:bodyPr/>
          <a:lstStyle/>
          <a:p>
            <a:fld id="{6713E8D9-6AC5-484E-8EB4-D866F2D09E21}" type="slidenum">
              <a:rPr lang="en-CA" smtClean="0"/>
              <a:t>5</a:t>
            </a:fld>
            <a:endParaRPr lang="en-CA"/>
          </a:p>
        </p:txBody>
      </p:sp>
    </p:spTree>
    <p:extLst>
      <p:ext uri="{BB962C8B-B14F-4D97-AF65-F5344CB8AC3E}">
        <p14:creationId xmlns:p14="http://schemas.microsoft.com/office/powerpoint/2010/main" val="318389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Supports</a:t>
            </a:r>
            <a:r>
              <a:rPr lang="en-US" sz="1200" kern="1200" baseline="0" dirty="0" smtClean="0">
                <a:solidFill>
                  <a:schemeClr val="tx1"/>
                </a:solidFill>
                <a:effectLst/>
                <a:latin typeface="+mn-lt"/>
                <a:ea typeface="+mn-ea"/>
                <a:cs typeface="+mn-cs"/>
              </a:rPr>
              <a:t> Indigenous </a:t>
            </a:r>
            <a:r>
              <a:rPr lang="en-US" sz="1200" kern="1200" dirty="0" smtClean="0">
                <a:solidFill>
                  <a:schemeClr val="tx1"/>
                </a:solidFill>
                <a:effectLst/>
                <a:latin typeface="+mn-lt"/>
                <a:ea typeface="+mn-ea"/>
                <a:cs typeface="+mn-cs"/>
              </a:rPr>
              <a:t>children and families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Broad principles compatible with those of</a:t>
            </a:r>
            <a:r>
              <a:rPr lang="en-US" sz="1200" kern="1200" baseline="0" dirty="0" smtClean="0">
                <a:solidFill>
                  <a:schemeClr val="tx1"/>
                </a:solidFill>
                <a:effectLst/>
                <a:latin typeface="+mn-lt"/>
                <a:ea typeface="+mn-ea"/>
                <a:cs typeface="+mn-cs"/>
              </a:rPr>
              <a:t> child and family services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6713E8D9-6AC5-484E-8EB4-D866F2D09E21}" type="slidenum">
              <a:rPr lang="en-CA" smtClean="0"/>
              <a:t>6</a:t>
            </a:fld>
            <a:endParaRPr lang="en-CA"/>
          </a:p>
        </p:txBody>
      </p:sp>
    </p:spTree>
    <p:extLst>
      <p:ext uri="{BB962C8B-B14F-4D97-AF65-F5344CB8AC3E}">
        <p14:creationId xmlns:p14="http://schemas.microsoft.com/office/powerpoint/2010/main" val="733764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6713E8D9-6AC5-484E-8EB4-D866F2D09E21}" type="slidenum">
              <a:rPr lang="en-CA" smtClean="0"/>
              <a:t>7</a:t>
            </a:fld>
            <a:endParaRPr lang="en-CA"/>
          </a:p>
        </p:txBody>
      </p:sp>
    </p:spTree>
    <p:extLst>
      <p:ext uri="{BB962C8B-B14F-4D97-AF65-F5344CB8AC3E}">
        <p14:creationId xmlns:p14="http://schemas.microsoft.com/office/powerpoint/2010/main" val="1486697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13E8D9-6AC5-484E-8EB4-D866F2D09E21}" type="slidenum">
              <a:rPr lang="en-CA" smtClean="0"/>
              <a:t>8</a:t>
            </a:fld>
            <a:endParaRPr lang="en-CA"/>
          </a:p>
        </p:txBody>
      </p:sp>
    </p:spTree>
    <p:extLst>
      <p:ext uri="{BB962C8B-B14F-4D97-AF65-F5344CB8AC3E}">
        <p14:creationId xmlns:p14="http://schemas.microsoft.com/office/powerpoint/2010/main" val="2437769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13E8D9-6AC5-484E-8EB4-D866F2D09E21}" type="slidenum">
              <a:rPr lang="en-CA" smtClean="0"/>
              <a:t>10</a:t>
            </a:fld>
            <a:endParaRPr lang="en-CA"/>
          </a:p>
        </p:txBody>
      </p:sp>
    </p:spTree>
    <p:extLst>
      <p:ext uri="{BB962C8B-B14F-4D97-AF65-F5344CB8AC3E}">
        <p14:creationId xmlns:p14="http://schemas.microsoft.com/office/powerpoint/2010/main" val="228151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ctr">
              <a:defRPr/>
            </a:lvl1pPr>
          </a:lstStyle>
          <a:p>
            <a:r>
              <a:rPr lang="en-CA" dirty="0"/>
              <a:t>Click to edit Master title style</a:t>
            </a:r>
            <a:endParaRPr lang="en-US" dirty="0"/>
          </a:p>
        </p:txBody>
      </p:sp>
      <p:sp>
        <p:nvSpPr>
          <p:cNvPr id="3" name="Subtitle 2"/>
          <p:cNvSpPr>
            <a:spLocks noGrp="1"/>
          </p:cNvSpPr>
          <p:nvPr>
            <p:ph type="subTitle" idx="1"/>
          </p:nvPr>
        </p:nvSpPr>
        <p:spPr>
          <a:xfrm>
            <a:off x="685800" y="2914650"/>
            <a:ext cx="7772400" cy="9429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pic>
        <p:nvPicPr>
          <p:cNvPr id="6"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87513" y="4578350"/>
            <a:ext cx="61468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6105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9600" y="205979"/>
            <a:ext cx="6807200" cy="857250"/>
          </a:xfrm>
        </p:spPr>
        <p:txBody>
          <a:bodyPr/>
          <a:lstStyle>
            <a:lvl1pPr algn="l">
              <a:defRPr/>
            </a:lvl1pPr>
          </a:lstStyle>
          <a:p>
            <a:r>
              <a:rPr lang="en-CA" dirty="0"/>
              <a:t>Click to edit Master title style</a:t>
            </a:r>
            <a:endParaRPr lang="en-US" dirty="0"/>
          </a:p>
        </p:txBody>
      </p:sp>
      <p:sp>
        <p:nvSpPr>
          <p:cNvPr id="3" name="Content Placeholder 2"/>
          <p:cNvSpPr>
            <a:spLocks noGrp="1"/>
          </p:cNvSpPr>
          <p:nvPr>
            <p:ph idx="1"/>
          </p:nvPr>
        </p:nvSpPr>
        <p:spPr>
          <a:xfrm>
            <a:off x="1879600" y="1200151"/>
            <a:ext cx="6807200" cy="3394472"/>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65276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9600" y="3305176"/>
            <a:ext cx="6615113" cy="1021556"/>
          </a:xfrm>
        </p:spPr>
        <p:txBody>
          <a:bodyPr anchor="t">
            <a:normAutofit/>
          </a:bodyPr>
          <a:lstStyle>
            <a:lvl1pPr algn="l">
              <a:defRPr sz="2800" b="1" cap="all"/>
            </a:lvl1pPr>
          </a:lstStyle>
          <a:p>
            <a:r>
              <a:rPr lang="en-CA" dirty="0"/>
              <a:t>Click to edit Master title style</a:t>
            </a:r>
            <a:endParaRPr lang="en-US" dirty="0"/>
          </a:p>
        </p:txBody>
      </p:sp>
      <p:sp>
        <p:nvSpPr>
          <p:cNvPr id="3" name="Text Placeholder 2"/>
          <p:cNvSpPr>
            <a:spLocks noGrp="1"/>
          </p:cNvSpPr>
          <p:nvPr>
            <p:ph type="body" idx="1"/>
          </p:nvPr>
        </p:nvSpPr>
        <p:spPr>
          <a:xfrm>
            <a:off x="1879599" y="2180035"/>
            <a:ext cx="6615114"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spTree>
    <p:extLst>
      <p:ext uri="{BB962C8B-B14F-4D97-AF65-F5344CB8AC3E}">
        <p14:creationId xmlns:p14="http://schemas.microsoft.com/office/powerpoint/2010/main" val="4187203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7463" y="3595687"/>
            <a:ext cx="5486400" cy="425054"/>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557463"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57463" y="405884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2486845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79600" y="206375"/>
            <a:ext cx="68072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CA" dirty="0"/>
              <a:t>Click to edit Master title style</a:t>
            </a:r>
            <a:endParaRPr lang="en-US" dirty="0"/>
          </a:p>
        </p:txBody>
      </p:sp>
      <p:sp>
        <p:nvSpPr>
          <p:cNvPr id="1028" name="Text Placeholder 2"/>
          <p:cNvSpPr>
            <a:spLocks noGrp="1"/>
          </p:cNvSpPr>
          <p:nvPr>
            <p:ph type="body" idx="1"/>
          </p:nvPr>
        </p:nvSpPr>
        <p:spPr bwMode="auto">
          <a:xfrm>
            <a:off x="1879600" y="1200150"/>
            <a:ext cx="6807200" cy="319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69" r:id="rId2"/>
    <p:sldLayoutId id="2147483670" r:id="rId3"/>
    <p:sldLayoutId id="2147483671" r:id="rId4"/>
  </p:sldLayoutIdLst>
  <p:txStyles>
    <p:titleStyle>
      <a:lvl1pPr algn="l" defTabSz="457200" rtl="0" eaLnBrk="0" fontAlgn="base" hangingPunct="0">
        <a:spcBef>
          <a:spcPct val="0"/>
        </a:spcBef>
        <a:spcAft>
          <a:spcPct val="0"/>
        </a:spcAft>
        <a:defRPr sz="4000" kern="1200">
          <a:solidFill>
            <a:schemeClr val="tx1"/>
          </a:solidFill>
          <a:latin typeface="+mj-lt"/>
          <a:ea typeface="ＭＳ Ｐゴシック" charset="0"/>
          <a:cs typeface="+mj-cs"/>
        </a:defRPr>
      </a:lvl1pPr>
      <a:lvl2pPr algn="ctr" defTabSz="457200" rtl="0" eaLnBrk="0" fontAlgn="base" hangingPunct="0">
        <a:spcBef>
          <a:spcPct val="0"/>
        </a:spcBef>
        <a:spcAft>
          <a:spcPct val="0"/>
        </a:spcAft>
        <a:defRPr sz="4400">
          <a:solidFill>
            <a:schemeClr val="tx1"/>
          </a:solidFill>
          <a:latin typeface="Garamond" panose="02020404030301010803" pitchFamily="18" charset="0"/>
          <a:ea typeface="ＭＳ Ｐゴシック" charset="0"/>
        </a:defRPr>
      </a:lvl2pPr>
      <a:lvl3pPr algn="ctr" defTabSz="457200" rtl="0" eaLnBrk="0" fontAlgn="base" hangingPunct="0">
        <a:spcBef>
          <a:spcPct val="0"/>
        </a:spcBef>
        <a:spcAft>
          <a:spcPct val="0"/>
        </a:spcAft>
        <a:defRPr sz="4400">
          <a:solidFill>
            <a:schemeClr val="tx1"/>
          </a:solidFill>
          <a:latin typeface="Garamond" panose="02020404030301010803" pitchFamily="18" charset="0"/>
          <a:ea typeface="ＭＳ Ｐゴシック" charset="0"/>
        </a:defRPr>
      </a:lvl3pPr>
      <a:lvl4pPr algn="ctr" defTabSz="457200" rtl="0" eaLnBrk="0" fontAlgn="base" hangingPunct="0">
        <a:spcBef>
          <a:spcPct val="0"/>
        </a:spcBef>
        <a:spcAft>
          <a:spcPct val="0"/>
        </a:spcAft>
        <a:defRPr sz="4400">
          <a:solidFill>
            <a:schemeClr val="tx1"/>
          </a:solidFill>
          <a:latin typeface="Garamond" panose="02020404030301010803" pitchFamily="18" charset="0"/>
          <a:ea typeface="ＭＳ Ｐゴシック" charset="0"/>
        </a:defRPr>
      </a:lvl4pPr>
      <a:lvl5pPr algn="ctr" defTabSz="457200" rtl="0" eaLnBrk="0" fontAlgn="base" hangingPunct="0">
        <a:spcBef>
          <a:spcPct val="0"/>
        </a:spcBef>
        <a:spcAft>
          <a:spcPct val="0"/>
        </a:spcAft>
        <a:defRPr sz="4400">
          <a:solidFill>
            <a:schemeClr val="tx1"/>
          </a:solidFill>
          <a:latin typeface="Garamond" panose="02020404030301010803" pitchFamily="18" charset="0"/>
          <a:ea typeface="ＭＳ Ｐゴシック" charset="0"/>
        </a:defRPr>
      </a:lvl5pPr>
      <a:lvl6pPr marL="457200" algn="ctr" defTabSz="457200" rtl="0" fontAlgn="base">
        <a:spcBef>
          <a:spcPct val="0"/>
        </a:spcBef>
        <a:spcAft>
          <a:spcPct val="0"/>
        </a:spcAft>
        <a:defRPr sz="4400">
          <a:solidFill>
            <a:schemeClr val="tx1"/>
          </a:solidFill>
          <a:latin typeface="Garamond" panose="02020404030301010803" pitchFamily="18" charset="0"/>
        </a:defRPr>
      </a:lvl6pPr>
      <a:lvl7pPr marL="914400" algn="ctr" defTabSz="457200" rtl="0" fontAlgn="base">
        <a:spcBef>
          <a:spcPct val="0"/>
        </a:spcBef>
        <a:spcAft>
          <a:spcPct val="0"/>
        </a:spcAft>
        <a:defRPr sz="4400">
          <a:solidFill>
            <a:schemeClr val="tx1"/>
          </a:solidFill>
          <a:latin typeface="Garamond" panose="02020404030301010803" pitchFamily="18" charset="0"/>
        </a:defRPr>
      </a:lvl7pPr>
      <a:lvl8pPr marL="1371600" algn="ctr" defTabSz="457200" rtl="0" fontAlgn="base">
        <a:spcBef>
          <a:spcPct val="0"/>
        </a:spcBef>
        <a:spcAft>
          <a:spcPct val="0"/>
        </a:spcAft>
        <a:defRPr sz="4400">
          <a:solidFill>
            <a:schemeClr val="tx1"/>
          </a:solidFill>
          <a:latin typeface="Garamond" panose="02020404030301010803" pitchFamily="18" charset="0"/>
        </a:defRPr>
      </a:lvl8pPr>
      <a:lvl9pPr marL="1828800" algn="ctr" defTabSz="457200" rtl="0" fontAlgn="base">
        <a:spcBef>
          <a:spcPct val="0"/>
        </a:spcBef>
        <a:spcAft>
          <a:spcPct val="0"/>
        </a:spcAft>
        <a:defRPr sz="4400">
          <a:solidFill>
            <a:schemeClr val="tx1"/>
          </a:solidFill>
          <a:latin typeface="Garamond" panose="02020404030301010803"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yriad Pro Light"/>
          <a:ea typeface="ＭＳ Ｐゴシック" charset="0"/>
          <a:cs typeface="Myriad Pro Light"/>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yriad Pro Light"/>
          <a:ea typeface="Myriad Pro Light" panose="020B0603030403020204" pitchFamily="34" charset="0"/>
          <a:cs typeface="Myriad Pro Light"/>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yriad Pro Light"/>
          <a:ea typeface="Myriad Pro Light" panose="020B0603030403020204" pitchFamily="34" charset="0"/>
          <a:cs typeface="Myriad Pro Light"/>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yriad Pro Light"/>
          <a:ea typeface="Myriad Pro Light" panose="020B0603030403020204" pitchFamily="34" charset="0"/>
          <a:cs typeface="Myriad Pro Light"/>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yriad Pro Light"/>
          <a:ea typeface="Myriad Pro Light" panose="020B0603030403020204" pitchFamily="34" charset="0"/>
          <a:cs typeface="Myriad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TextBox 4"/>
          <p:cNvSpPr txBox="1">
            <a:spLocks noChangeArrowheads="1"/>
          </p:cNvSpPr>
          <p:nvPr/>
        </p:nvSpPr>
        <p:spPr bwMode="auto">
          <a:xfrm>
            <a:off x="0" y="2614870"/>
            <a:ext cx="9144000" cy="2185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Myriad Pro Light" charset="0"/>
                <a:ea typeface="ＭＳ Ｐゴシック" charset="0"/>
                <a:cs typeface="Myriad Pro Light" charset="0"/>
              </a:defRPr>
            </a:lvl1pPr>
            <a:lvl2pPr>
              <a:defRPr sz="2800">
                <a:solidFill>
                  <a:schemeClr val="tx1"/>
                </a:solidFill>
                <a:latin typeface="Myriad Pro Light" charset="0"/>
                <a:ea typeface="Myriad Pro Light" charset="0"/>
                <a:cs typeface="Myriad Pro Light" charset="0"/>
              </a:defRPr>
            </a:lvl2pPr>
            <a:lvl3pPr>
              <a:defRPr sz="2400">
                <a:solidFill>
                  <a:schemeClr val="tx1"/>
                </a:solidFill>
                <a:latin typeface="Myriad Pro Light" charset="0"/>
                <a:ea typeface="Myriad Pro Light" charset="0"/>
                <a:cs typeface="Myriad Pro Light" charset="0"/>
              </a:defRPr>
            </a:lvl3pPr>
            <a:lvl4pPr>
              <a:defRPr sz="2000">
                <a:solidFill>
                  <a:schemeClr val="tx1"/>
                </a:solidFill>
                <a:latin typeface="Myriad Pro Light" charset="0"/>
                <a:ea typeface="Myriad Pro Light" charset="0"/>
                <a:cs typeface="Myriad Pro Light" charset="0"/>
              </a:defRPr>
            </a:lvl4pPr>
            <a:lvl5pPr>
              <a:defRPr sz="2000">
                <a:solidFill>
                  <a:schemeClr val="tx1"/>
                </a:solidFill>
                <a:latin typeface="Myriad Pro Light" charset="0"/>
                <a:ea typeface="Myriad Pro Light" charset="0"/>
                <a:cs typeface="Myriad Pro Light" charset="0"/>
              </a:defRPr>
            </a:lvl5pPr>
            <a:lvl6pPr eaLnBrk="0" fontAlgn="base" hangingPunct="0">
              <a:spcAft>
                <a:spcPct val="0"/>
              </a:spcAft>
              <a:buFont typeface="Arial" charset="0"/>
              <a:buChar char="»"/>
              <a:defRPr sz="2000">
                <a:solidFill>
                  <a:schemeClr val="tx1"/>
                </a:solidFill>
                <a:latin typeface="Myriad Pro Light" charset="0"/>
                <a:ea typeface="Myriad Pro Light" charset="0"/>
                <a:cs typeface="Myriad Pro Light" charset="0"/>
              </a:defRPr>
            </a:lvl6pPr>
            <a:lvl7pPr eaLnBrk="0" fontAlgn="base" hangingPunct="0">
              <a:spcAft>
                <a:spcPct val="0"/>
              </a:spcAft>
              <a:buFont typeface="Arial" charset="0"/>
              <a:buChar char="»"/>
              <a:defRPr sz="2000">
                <a:solidFill>
                  <a:schemeClr val="tx1"/>
                </a:solidFill>
                <a:latin typeface="Myriad Pro Light" charset="0"/>
                <a:ea typeface="Myriad Pro Light" charset="0"/>
                <a:cs typeface="Myriad Pro Light" charset="0"/>
              </a:defRPr>
            </a:lvl7pPr>
            <a:lvl8pPr eaLnBrk="0" fontAlgn="base" hangingPunct="0">
              <a:spcAft>
                <a:spcPct val="0"/>
              </a:spcAft>
              <a:buFont typeface="Arial" charset="0"/>
              <a:buChar char="»"/>
              <a:defRPr sz="2000">
                <a:solidFill>
                  <a:schemeClr val="tx1"/>
                </a:solidFill>
                <a:latin typeface="Myriad Pro Light" charset="0"/>
                <a:ea typeface="Myriad Pro Light" charset="0"/>
                <a:cs typeface="Myriad Pro Light" charset="0"/>
              </a:defRPr>
            </a:lvl8pPr>
            <a:lvl9pPr eaLnBrk="0" fontAlgn="base" hangingPunct="0">
              <a:spcAft>
                <a:spcPct val="0"/>
              </a:spcAft>
              <a:buFont typeface="Arial" charset="0"/>
              <a:buChar char="»"/>
              <a:defRPr sz="2000">
                <a:solidFill>
                  <a:schemeClr val="tx1"/>
                </a:solidFill>
                <a:latin typeface="Myriad Pro Light" charset="0"/>
                <a:ea typeface="Myriad Pro Light" charset="0"/>
                <a:cs typeface="Myriad Pro Light" charset="0"/>
              </a:defRPr>
            </a:lvl9pPr>
          </a:lstStyle>
          <a:p>
            <a:pPr algn="ctr" eaLnBrk="1" hangingPunct="1"/>
            <a:r>
              <a:rPr lang="en-US" sz="2800" dirty="0" smtClean="0">
                <a:latin typeface="Garamond" charset="0"/>
              </a:rPr>
              <a:t>Considerations for the Transformation and Change of Policy</a:t>
            </a:r>
          </a:p>
          <a:p>
            <a:pPr algn="ctr" eaLnBrk="1" hangingPunct="1"/>
            <a:endParaRPr lang="en-US" sz="2200" dirty="0" smtClean="0">
              <a:latin typeface="Garamond" charset="0"/>
            </a:endParaRPr>
          </a:p>
          <a:p>
            <a:pPr algn="ctr" eaLnBrk="1" hangingPunct="1"/>
            <a:r>
              <a:rPr lang="en-US" sz="2200" dirty="0" smtClean="0">
                <a:latin typeface="Garamond" charset="0"/>
              </a:rPr>
              <a:t>Ryerson Health Policy, Programming and Practice Event</a:t>
            </a:r>
          </a:p>
          <a:p>
            <a:pPr algn="ctr" eaLnBrk="1" hangingPunct="1"/>
            <a:r>
              <a:rPr lang="en-US" sz="2000" dirty="0" smtClean="0">
                <a:latin typeface="Garamond" charset="0"/>
              </a:rPr>
              <a:t>Toronto, Ontario</a:t>
            </a:r>
          </a:p>
          <a:p>
            <a:pPr algn="ctr" eaLnBrk="1" hangingPunct="1"/>
            <a:r>
              <a:rPr lang="en-US" sz="2000" dirty="0" smtClean="0">
                <a:latin typeface="Garamond" charset="0"/>
              </a:rPr>
              <a:t>September 19, </a:t>
            </a:r>
            <a:r>
              <a:rPr lang="en-US" sz="2000" dirty="0">
                <a:latin typeface="Garamond" charset="0"/>
              </a:rPr>
              <a:t>2018</a:t>
            </a:r>
          </a:p>
          <a:p>
            <a:pPr algn="ctr" eaLnBrk="1" hangingPunct="1"/>
            <a:r>
              <a:rPr lang="en-US" sz="2400" dirty="0" smtClean="0">
                <a:latin typeface="Garamond" charset="0"/>
              </a:rPr>
              <a:t> </a:t>
            </a:r>
            <a:endParaRPr lang="en-US" sz="2400" dirty="0">
              <a:latin typeface="Garamond" charset="0"/>
            </a:endParaRPr>
          </a:p>
        </p:txBody>
      </p:sp>
      <p:pic>
        <p:nvPicPr>
          <p:cNvPr id="5"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1723496" y="4578350"/>
            <a:ext cx="5960533"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0" y="446"/>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itle 1"/>
          <p:cNvSpPr>
            <a:spLocks noGrp="1"/>
          </p:cNvSpPr>
          <p:nvPr>
            <p:ph type="title"/>
          </p:nvPr>
        </p:nvSpPr>
        <p:spPr>
          <a:xfrm>
            <a:off x="270241" y="83773"/>
            <a:ext cx="8357616" cy="1063179"/>
          </a:xfrm>
        </p:spPr>
        <p:txBody>
          <a:bodyPr/>
          <a:lstStyle/>
          <a:p>
            <a:pPr eaLnBrk="1" hangingPunct="1"/>
            <a:r>
              <a:rPr lang="en-US" i="1" dirty="0" smtClean="0"/>
              <a:t/>
            </a:r>
            <a:br>
              <a:rPr lang="en-US" i="1" dirty="0" smtClean="0"/>
            </a:br>
            <a:r>
              <a:rPr lang="en-US" sz="3600" i="1" dirty="0" smtClean="0"/>
              <a:t>Social Determinants </a:t>
            </a:r>
            <a:r>
              <a:rPr lang="en-US" sz="3600" i="1" dirty="0"/>
              <a:t>of Health Approach</a:t>
            </a:r>
            <a:r>
              <a:rPr lang="en-US" i="1" dirty="0"/>
              <a:t/>
            </a:r>
            <a:br>
              <a:rPr lang="en-US" i="1" dirty="0"/>
            </a:br>
            <a:endParaRPr lang="en-US" i="1" dirty="0">
              <a:latin typeface="Garamond" charset="0"/>
            </a:endParaRPr>
          </a:p>
        </p:txBody>
      </p:sp>
      <p:sp>
        <p:nvSpPr>
          <p:cNvPr id="16388" name="Content Placeholder 2"/>
          <p:cNvSpPr>
            <a:spLocks noGrp="1"/>
          </p:cNvSpPr>
          <p:nvPr>
            <p:ph idx="1"/>
          </p:nvPr>
        </p:nvSpPr>
        <p:spPr>
          <a:xfrm>
            <a:off x="2175641" y="961697"/>
            <a:ext cx="6722457" cy="3260508"/>
          </a:xfrm>
        </p:spPr>
        <p:txBody>
          <a:bodyPr/>
          <a:lstStyle/>
          <a:p>
            <a:pPr marL="173038" indent="-173038"/>
            <a:r>
              <a:rPr lang="en-CA" sz="1800" dirty="0">
                <a:latin typeface="Calibri" panose="020F0502020204030204" pitchFamily="34" charset="0"/>
                <a:cs typeface="Calibri" panose="020F0502020204030204" pitchFamily="34" charset="0"/>
              </a:rPr>
              <a:t>Social determinants of health represents a change in how health was viewed </a:t>
            </a:r>
            <a:r>
              <a:rPr lang="en-CA" sz="1800" dirty="0" smtClean="0">
                <a:latin typeface="Calibri" panose="020F0502020204030204" pitchFamily="34" charset="0"/>
                <a:cs typeface="Calibri" panose="020F0502020204030204" pitchFamily="34" charset="0"/>
              </a:rPr>
              <a:t>shifting from </a:t>
            </a:r>
            <a:r>
              <a:rPr lang="en-CA" sz="1800" dirty="0">
                <a:latin typeface="Calibri" panose="020F0502020204030204" pitchFamily="34" charset="0"/>
                <a:cs typeface="Calibri" panose="020F0502020204030204" pitchFamily="34" charset="0"/>
              </a:rPr>
              <a:t>an individual medical model </a:t>
            </a:r>
            <a:r>
              <a:rPr lang="en-CA" sz="1800" dirty="0" smtClean="0">
                <a:latin typeface="Calibri" panose="020F0502020204030204" pitchFamily="34" charset="0"/>
                <a:cs typeface="Calibri" panose="020F0502020204030204" pitchFamily="34" charset="0"/>
              </a:rPr>
              <a:t>to a more </a:t>
            </a:r>
            <a:r>
              <a:rPr lang="en-CA" sz="1800" dirty="0">
                <a:latin typeface="Calibri" panose="020F0502020204030204" pitchFamily="34" charset="0"/>
                <a:cs typeface="Calibri" panose="020F0502020204030204" pitchFamily="34" charset="0"/>
              </a:rPr>
              <a:t>contextualized </a:t>
            </a:r>
            <a:r>
              <a:rPr lang="en-CA" sz="1800" dirty="0" smtClean="0">
                <a:latin typeface="Calibri" panose="020F0502020204030204" pitchFamily="34" charset="0"/>
                <a:cs typeface="Calibri" panose="020F0502020204030204" pitchFamily="34" charset="0"/>
              </a:rPr>
              <a:t>way of thinking about peoples’ health</a:t>
            </a:r>
            <a:endParaRPr lang="en-CA" sz="1800" dirty="0">
              <a:latin typeface="Calibri" panose="020F0502020204030204" pitchFamily="34" charset="0"/>
              <a:cs typeface="Calibri" panose="020F0502020204030204" pitchFamily="34" charset="0"/>
            </a:endParaRPr>
          </a:p>
          <a:p>
            <a:pPr marL="173038" indent="-173038"/>
            <a:r>
              <a:rPr lang="en-CA" sz="1800" dirty="0">
                <a:latin typeface="Calibri" panose="020F0502020204030204" pitchFamily="34" charset="0"/>
                <a:cs typeface="Calibri" panose="020F0502020204030204" pitchFamily="34" charset="0"/>
              </a:rPr>
              <a:t>As long as there has been colonial contact the state has intervened in </a:t>
            </a:r>
            <a:r>
              <a:rPr lang="en-CA" sz="1800" dirty="0" smtClean="0">
                <a:latin typeface="Calibri" panose="020F0502020204030204" pitchFamily="34" charset="0"/>
                <a:cs typeface="Calibri" panose="020F0502020204030204" pitchFamily="34" charset="0"/>
              </a:rPr>
              <a:t>Indigenous </a:t>
            </a:r>
            <a:r>
              <a:rPr lang="en-CA" sz="1800" dirty="0">
                <a:latin typeface="Calibri" panose="020F0502020204030204" pitchFamily="34" charset="0"/>
                <a:cs typeface="Calibri" panose="020F0502020204030204" pitchFamily="34" charset="0"/>
              </a:rPr>
              <a:t>families viewing them </a:t>
            </a:r>
            <a:r>
              <a:rPr lang="en-CA" sz="1800" dirty="0" smtClean="0">
                <a:latin typeface="Calibri" panose="020F0502020204030204" pitchFamily="34" charset="0"/>
                <a:cs typeface="Calibri" panose="020F0502020204030204" pitchFamily="34" charset="0"/>
              </a:rPr>
              <a:t>individually through </a:t>
            </a:r>
            <a:r>
              <a:rPr lang="en-CA" sz="1800" dirty="0">
                <a:latin typeface="Calibri" panose="020F0502020204030204" pitchFamily="34" charset="0"/>
                <a:cs typeface="Calibri" panose="020F0502020204030204" pitchFamily="34" charset="0"/>
              </a:rPr>
              <a:t>a similar </a:t>
            </a:r>
            <a:r>
              <a:rPr lang="en-CA" sz="1800" dirty="0" smtClean="0">
                <a:latin typeface="Calibri" panose="020F0502020204030204" pitchFamily="34" charset="0"/>
                <a:cs typeface="Calibri" panose="020F0502020204030204" pitchFamily="34" charset="0"/>
              </a:rPr>
              <a:t>disease-like </a:t>
            </a:r>
            <a:r>
              <a:rPr lang="en-CA" sz="1800" dirty="0">
                <a:latin typeface="Calibri" panose="020F0502020204030204" pitchFamily="34" charset="0"/>
                <a:cs typeface="Calibri" panose="020F0502020204030204" pitchFamily="34" charset="0"/>
              </a:rPr>
              <a:t>model </a:t>
            </a:r>
            <a:r>
              <a:rPr lang="en-CA" sz="1800" dirty="0" smtClean="0">
                <a:latin typeface="Calibri" panose="020F0502020204030204" pitchFamily="34" charset="0"/>
                <a:cs typeface="Calibri" panose="020F0502020204030204" pitchFamily="34" charset="0"/>
              </a:rPr>
              <a:t>where the </a:t>
            </a:r>
            <a:r>
              <a:rPr lang="en-CA" sz="1800" dirty="0">
                <a:latin typeface="Calibri" panose="020F0502020204030204" pitchFamily="34" charset="0"/>
                <a:cs typeface="Calibri" panose="020F0502020204030204" pitchFamily="34" charset="0"/>
              </a:rPr>
              <a:t>solution </a:t>
            </a:r>
            <a:r>
              <a:rPr lang="en-CA" sz="1800" dirty="0" smtClean="0">
                <a:latin typeface="Calibri" panose="020F0502020204030204" pitchFamily="34" charset="0"/>
                <a:cs typeface="Calibri" panose="020F0502020204030204" pitchFamily="34" charset="0"/>
              </a:rPr>
              <a:t>has been to </a:t>
            </a:r>
            <a:r>
              <a:rPr lang="en-CA" sz="1800" dirty="0">
                <a:latin typeface="Calibri" panose="020F0502020204030204" pitchFamily="34" charset="0"/>
                <a:cs typeface="Calibri" panose="020F0502020204030204" pitchFamily="34" charset="0"/>
              </a:rPr>
              <a:t>reach in </a:t>
            </a:r>
            <a:r>
              <a:rPr lang="en-CA" sz="1800" dirty="0" smtClean="0">
                <a:latin typeface="Calibri" panose="020F0502020204030204" pitchFamily="34" charset="0"/>
                <a:cs typeface="Calibri" panose="020F0502020204030204" pitchFamily="34" charset="0"/>
              </a:rPr>
              <a:t>and remove children from their families and communities</a:t>
            </a:r>
            <a:endParaRPr lang="en-CA" sz="1800" dirty="0">
              <a:latin typeface="Calibri" panose="020F0502020204030204" pitchFamily="34" charset="0"/>
              <a:cs typeface="Calibri" panose="020F0502020204030204" pitchFamily="34" charset="0"/>
            </a:endParaRPr>
          </a:p>
          <a:p>
            <a:pPr marL="173038" indent="-173038"/>
            <a:r>
              <a:rPr lang="en-CA" sz="1800" dirty="0" smtClean="0">
                <a:latin typeface="Calibri" panose="020F0502020204030204" pitchFamily="34" charset="0"/>
                <a:cs typeface="Calibri" panose="020F0502020204030204" pitchFamily="34" charset="0"/>
              </a:rPr>
              <a:t>SDOH </a:t>
            </a:r>
            <a:r>
              <a:rPr lang="en-CA" sz="1800" dirty="0">
                <a:latin typeface="Calibri" panose="020F0502020204030204" pitchFamily="34" charset="0"/>
                <a:cs typeface="Calibri" panose="020F0502020204030204" pitchFamily="34" charset="0"/>
              </a:rPr>
              <a:t>demands an understanding of the contextual factors </a:t>
            </a:r>
            <a:r>
              <a:rPr lang="en-CA" sz="1800" dirty="0" smtClean="0">
                <a:latin typeface="Calibri" panose="020F0502020204030204" pitchFamily="34" charset="0"/>
                <a:cs typeface="Calibri" panose="020F0502020204030204" pitchFamily="34" charset="0"/>
              </a:rPr>
              <a:t>that surround children and families and promotes </a:t>
            </a:r>
            <a:r>
              <a:rPr lang="en-CA" sz="1800" dirty="0">
                <a:latin typeface="Calibri" panose="020F0502020204030204" pitchFamily="34" charset="0"/>
                <a:cs typeface="Calibri" panose="020F0502020204030204" pitchFamily="34" charset="0"/>
              </a:rPr>
              <a:t>a </a:t>
            </a:r>
            <a:r>
              <a:rPr lang="en-CA" sz="1800" i="1" dirty="0">
                <a:latin typeface="Calibri" panose="020F0502020204030204" pitchFamily="34" charset="0"/>
                <a:cs typeface="Calibri" panose="020F0502020204030204" pitchFamily="34" charset="0"/>
              </a:rPr>
              <a:t>cultural model of child welfare </a:t>
            </a:r>
            <a:r>
              <a:rPr lang="en-CA" sz="1800" dirty="0">
                <a:latin typeface="Calibri" panose="020F0502020204030204" pitchFamily="34" charset="0"/>
                <a:cs typeface="Calibri" panose="020F0502020204030204" pitchFamily="34" charset="0"/>
              </a:rPr>
              <a:t>which is understood at the community and nation levels</a:t>
            </a:r>
          </a:p>
          <a:p>
            <a:pPr marL="173038" indent="-173038" eaLnBrk="1" hangingPunct="1">
              <a:buNone/>
            </a:pPr>
            <a:endParaRPr lang="en-US" sz="2000" dirty="0">
              <a:latin typeface="Calibri" panose="020F0502020204030204" pitchFamily="34" charset="0"/>
              <a:ea typeface="Myriad Pro Light" charset="0"/>
              <a:cs typeface="Myriad Pro Light" charset="0"/>
            </a:endParaRPr>
          </a:p>
        </p:txBody>
      </p:sp>
      <p:pic>
        <p:nvPicPr>
          <p:cNvPr id="2" name="Picture 1" descr="2016-NCCAH-Icon-Plain-RGB.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78325" y="3765005"/>
            <a:ext cx="450330" cy="457200"/>
          </a:xfrm>
          <a:prstGeom prst="rect">
            <a:avLst/>
          </a:prstGeom>
        </p:spPr>
      </p:pic>
      <p:pic>
        <p:nvPicPr>
          <p:cNvPr id="8" name="Picture 7" descr="C:\Users\greenwom\AppData\Local\Microsoft\Windows\Temporary Internet Files\Content.IE5\Z38MQXL8\86494389web.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0241" y="1230279"/>
            <a:ext cx="1774843" cy="2411362"/>
          </a:xfrm>
          <a:prstGeom prst="rect">
            <a:avLst/>
          </a:prstGeom>
          <a:noFill/>
          <a:ln w="9525">
            <a:noFill/>
            <a:miter lim="800000"/>
            <a:headEnd/>
            <a:tailEnd/>
          </a:ln>
        </p:spPr>
      </p:pic>
    </p:spTree>
    <p:extLst>
      <p:ext uri="{BB962C8B-B14F-4D97-AF65-F5344CB8AC3E}">
        <p14:creationId xmlns:p14="http://schemas.microsoft.com/office/powerpoint/2010/main" val="1989518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0" y="446"/>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
          <p:cNvSpPr>
            <a:spLocks noGrp="1"/>
          </p:cNvSpPr>
          <p:nvPr>
            <p:ph type="title"/>
          </p:nvPr>
        </p:nvSpPr>
        <p:spPr>
          <a:xfrm>
            <a:off x="1879600" y="206375"/>
            <a:ext cx="6807200" cy="857250"/>
          </a:xfrm>
        </p:spPr>
        <p:txBody>
          <a:bodyPr/>
          <a:lstStyle/>
          <a:p>
            <a:pPr eaLnBrk="1" hangingPunct="1"/>
            <a:r>
              <a:rPr lang="en-US">
                <a:latin typeface="Garamond" charset="0"/>
              </a:rPr>
              <a:t>Slide Title</a:t>
            </a:r>
          </a:p>
        </p:txBody>
      </p:sp>
      <p:sp>
        <p:nvSpPr>
          <p:cNvPr id="13316" name="Content Placeholder 2"/>
          <p:cNvSpPr>
            <a:spLocks noGrp="1"/>
          </p:cNvSpPr>
          <p:nvPr>
            <p:ph idx="1"/>
          </p:nvPr>
        </p:nvSpPr>
        <p:spPr>
          <a:xfrm>
            <a:off x="1879600" y="1200150"/>
            <a:ext cx="6807200" cy="3394075"/>
          </a:xfrm>
        </p:spPr>
        <p:txBody>
          <a:bodyPr/>
          <a:lstStyle/>
          <a:p>
            <a:pPr eaLnBrk="1" hangingPunct="1"/>
            <a:r>
              <a:rPr lang="en-US">
                <a:latin typeface="Myriad Pro Light" charset="0"/>
                <a:cs typeface="Myriad Pro Light" charset="0"/>
              </a:rPr>
              <a:t>Slide text</a:t>
            </a:r>
          </a:p>
          <a:p>
            <a:pPr lvl="1" eaLnBrk="1" hangingPunct="1"/>
            <a:r>
              <a:rPr lang="en-US">
                <a:latin typeface="Myriad Pro Light" charset="0"/>
                <a:ea typeface="Myriad Pro Light" charset="0"/>
                <a:cs typeface="Myriad Pro Light" charset="0"/>
              </a:rPr>
              <a:t>More text</a:t>
            </a:r>
          </a:p>
          <a:p>
            <a:pPr lvl="2" eaLnBrk="1" hangingPunct="1"/>
            <a:r>
              <a:rPr lang="en-US">
                <a:latin typeface="Myriad Pro Light" charset="0"/>
                <a:ea typeface="Myriad Pro Light" charset="0"/>
                <a:cs typeface="Myriad Pro Light" charset="0"/>
              </a:rPr>
              <a:t>Other text</a:t>
            </a:r>
          </a:p>
          <a:p>
            <a:pPr lvl="3" eaLnBrk="1" hangingPunct="1"/>
            <a:r>
              <a:rPr lang="en-US">
                <a:latin typeface="Myriad Pro Light" charset="0"/>
                <a:ea typeface="Myriad Pro Light" charset="0"/>
                <a:cs typeface="Myriad Pro Light" charset="0"/>
              </a:rPr>
              <a:t>Some more text</a:t>
            </a:r>
          </a:p>
        </p:txBody>
      </p:sp>
      <p:pic>
        <p:nvPicPr>
          <p:cNvPr id="5"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0" y="0"/>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84048" y="990209"/>
            <a:ext cx="7324344" cy="646331"/>
          </a:xfrm>
          <a:prstGeom prst="rect">
            <a:avLst/>
          </a:prstGeom>
          <a:noFill/>
        </p:spPr>
        <p:txBody>
          <a:bodyPr wrap="square" rtlCol="0">
            <a:spAutoFit/>
          </a:bodyPr>
          <a:lstStyle/>
          <a:p>
            <a:r>
              <a:rPr lang="en-US" sz="3600" i="1" dirty="0" smtClean="0"/>
              <a:t>Social Determinants of Health</a:t>
            </a:r>
            <a:endParaRPr lang="en-US" sz="3600" i="1" dirty="0"/>
          </a:p>
        </p:txBody>
      </p:sp>
      <p:sp>
        <p:nvSpPr>
          <p:cNvPr id="3" name="TextBox 2"/>
          <p:cNvSpPr txBox="1"/>
          <p:nvPr/>
        </p:nvSpPr>
        <p:spPr>
          <a:xfrm>
            <a:off x="304800" y="1639793"/>
            <a:ext cx="5937924" cy="3231654"/>
          </a:xfrm>
          <a:prstGeom prst="rect">
            <a:avLst/>
          </a:prstGeom>
          <a:noFill/>
        </p:spPr>
        <p:txBody>
          <a:bodyPr wrap="square" rtlCol="0">
            <a:spAutoFit/>
          </a:bodyPr>
          <a:lstStyle/>
          <a:p>
            <a:pPr marL="173038" indent="-173038">
              <a:buFont typeface="Arial" panose="020B0604020202020204" pitchFamily="34" charset="0"/>
              <a:buChar char="•"/>
            </a:pPr>
            <a:r>
              <a:rPr lang="en-US" dirty="0">
                <a:latin typeface="Calibri" panose="020F0502020204030204" pitchFamily="34" charset="0"/>
                <a:cs typeface="Calibri" panose="020F0502020204030204" pitchFamily="34" charset="0"/>
              </a:rPr>
              <a:t>World Health Organization (WHO) hosted  1</a:t>
            </a:r>
            <a:r>
              <a:rPr lang="en-US" baseline="30000" dirty="0">
                <a:latin typeface="Calibri" panose="020F0502020204030204" pitchFamily="34" charset="0"/>
                <a:cs typeface="Calibri" panose="020F0502020204030204" pitchFamily="34" charset="0"/>
              </a:rPr>
              <a:t>st</a:t>
            </a:r>
            <a:r>
              <a:rPr lang="en-US" dirty="0">
                <a:latin typeface="Calibri" panose="020F0502020204030204" pitchFamily="34" charset="0"/>
                <a:cs typeface="Calibri" panose="020F0502020204030204" pitchFamily="34" charset="0"/>
              </a:rPr>
              <a:t> International Conference on Health </a:t>
            </a:r>
            <a:r>
              <a:rPr lang="en-US" dirty="0" smtClean="0">
                <a:latin typeface="Calibri" panose="020F0502020204030204" pitchFamily="34" charset="0"/>
                <a:cs typeface="Calibri" panose="020F0502020204030204" pitchFamily="34" charset="0"/>
              </a:rPr>
              <a:t>Promotion in November, 1986</a:t>
            </a:r>
            <a:endParaRPr lang="en-US" dirty="0">
              <a:latin typeface="Calibri" panose="020F0502020204030204" pitchFamily="34" charset="0"/>
              <a:cs typeface="Calibri" panose="020F0502020204030204" pitchFamily="34" charset="0"/>
            </a:endParaRPr>
          </a:p>
          <a:p>
            <a:pPr marL="173038" indent="-173038">
              <a:buFont typeface="Arial" panose="020B0604020202020204" pitchFamily="34" charset="0"/>
              <a:buChar char="•"/>
            </a:pPr>
            <a:r>
              <a:rPr lang="en-US" dirty="0">
                <a:latin typeface="Calibri" panose="020F0502020204030204" pitchFamily="34" charset="0"/>
                <a:cs typeface="Calibri" panose="020F0502020204030204" pitchFamily="34" charset="0"/>
              </a:rPr>
              <a:t>Resulted in the Ottawa Charter </a:t>
            </a:r>
            <a:r>
              <a:rPr lang="en-US" dirty="0" smtClean="0">
                <a:latin typeface="Calibri" panose="020F0502020204030204" pitchFamily="34" charset="0"/>
                <a:cs typeface="Calibri" panose="020F0502020204030204" pitchFamily="34" charset="0"/>
              </a:rPr>
              <a:t>on </a:t>
            </a:r>
            <a:r>
              <a:rPr lang="en-US" dirty="0">
                <a:latin typeface="Calibri" panose="020F0502020204030204" pitchFamily="34" charset="0"/>
                <a:cs typeface="Calibri" panose="020F0502020204030204" pitchFamily="34" charset="0"/>
              </a:rPr>
              <a:t>Health Promotion which stated that public health research and action </a:t>
            </a:r>
            <a:r>
              <a:rPr lang="en-US" dirty="0" smtClean="0">
                <a:latin typeface="Calibri" panose="020F0502020204030204" pitchFamily="34" charset="0"/>
                <a:cs typeface="Calibri" panose="020F0502020204030204" pitchFamily="34" charset="0"/>
              </a:rPr>
              <a:t>should: 1) target </a:t>
            </a:r>
            <a:r>
              <a:rPr lang="en-US" dirty="0">
                <a:latin typeface="Calibri" panose="020F0502020204030204" pitchFamily="34" charset="0"/>
                <a:cs typeface="Calibri" panose="020F0502020204030204" pitchFamily="34" charset="0"/>
              </a:rPr>
              <a:t>the ‘upstream factors’ like healthy environments and social contexts </a:t>
            </a:r>
            <a:r>
              <a:rPr lang="en-US" dirty="0" smtClean="0">
                <a:latin typeface="Calibri" panose="020F0502020204030204" pitchFamily="34" charset="0"/>
                <a:cs typeface="Calibri" panose="020F0502020204030204" pitchFamily="34" charset="0"/>
              </a:rPr>
              <a:t>and 2) </a:t>
            </a:r>
            <a:r>
              <a:rPr lang="en-US" dirty="0">
                <a:latin typeface="Calibri" panose="020F0502020204030204" pitchFamily="34" charset="0"/>
                <a:cs typeface="Calibri" panose="020F0502020204030204" pitchFamily="34" charset="0"/>
              </a:rPr>
              <a:t>focus </a:t>
            </a:r>
            <a:r>
              <a:rPr lang="en-US" dirty="0" smtClean="0">
                <a:latin typeface="Calibri" panose="020F0502020204030204" pitchFamily="34" charset="0"/>
                <a:cs typeface="Calibri" panose="020F0502020204030204" pitchFamily="34" charset="0"/>
              </a:rPr>
              <a:t>on </a:t>
            </a:r>
            <a:r>
              <a:rPr lang="en-US" dirty="0">
                <a:latin typeface="Calibri" panose="020F0502020204030204" pitchFamily="34" charset="0"/>
                <a:cs typeface="Calibri" panose="020F0502020204030204" pitchFamily="34" charset="0"/>
              </a:rPr>
              <a:t>populations vs individual interventions </a:t>
            </a:r>
            <a:r>
              <a:rPr lang="en-US" dirty="0" smtClean="0">
                <a:latin typeface="Calibri" panose="020F0502020204030204" pitchFamily="34" charset="0"/>
                <a:cs typeface="Calibri" panose="020F0502020204030204" pitchFamily="34" charset="0"/>
              </a:rPr>
              <a:t>based </a:t>
            </a:r>
            <a:r>
              <a:rPr lang="en-US" dirty="0">
                <a:latin typeface="Calibri" panose="020F0502020204030204" pitchFamily="34" charset="0"/>
                <a:cs typeface="Calibri" panose="020F0502020204030204" pitchFamily="34" charset="0"/>
              </a:rPr>
              <a:t>on 9 </a:t>
            </a:r>
            <a:r>
              <a:rPr lang="en-US" dirty="0" smtClean="0">
                <a:latin typeface="Calibri" panose="020F0502020204030204" pitchFamily="34" charset="0"/>
                <a:cs typeface="Calibri" panose="020F0502020204030204" pitchFamily="34" charset="0"/>
              </a:rPr>
              <a:t>specific contextual factors</a:t>
            </a:r>
          </a:p>
          <a:p>
            <a:pPr marL="173038" indent="-173038">
              <a:buFont typeface="Arial" panose="020B0604020202020204" pitchFamily="34" charset="0"/>
              <a:buChar char="•"/>
            </a:pPr>
            <a:r>
              <a:rPr lang="en-US" dirty="0" smtClean="0">
                <a:latin typeface="Calibri" panose="020F0502020204030204" pitchFamily="34" charset="0"/>
                <a:cs typeface="Calibri" panose="020F0502020204030204" pitchFamily="34" charset="0"/>
              </a:rPr>
              <a:t>In 2009 the WHO released, </a:t>
            </a:r>
            <a:r>
              <a:rPr lang="en-US" i="1" dirty="0" smtClean="0">
                <a:latin typeface="Calibri" panose="020F0502020204030204" pitchFamily="34" charset="0"/>
                <a:cs typeface="Calibri" panose="020F0502020204030204" pitchFamily="34" charset="0"/>
              </a:rPr>
              <a:t>Closing the Gap in a Generation </a:t>
            </a:r>
            <a:r>
              <a:rPr lang="en-US" dirty="0" smtClean="0">
                <a:latin typeface="Calibri" panose="020F0502020204030204" pitchFamily="34" charset="0"/>
                <a:cs typeface="Calibri" panose="020F0502020204030204" pitchFamily="34" charset="0"/>
              </a:rPr>
              <a:t>a global report that focuses on addressing inequities by examining the contextual realities of individuals lives.</a:t>
            </a:r>
            <a:endParaRPr lang="en-US" dirty="0">
              <a:latin typeface="Calibri" panose="020F0502020204030204" pitchFamily="34" charset="0"/>
              <a:cs typeface="Calibri" panose="020F0502020204030204" pitchFamily="34" charset="0"/>
            </a:endParaRPr>
          </a:p>
          <a:p>
            <a:pPr marL="268288" indent="-268288">
              <a:buFont typeface="Arial" panose="020B0604020202020204" pitchFamily="34" charset="0"/>
              <a:buChar char="•"/>
            </a:pPr>
            <a:endParaRPr lang="en-CA" sz="2400" dirty="0">
              <a:latin typeface="Calibri" panose="020F0502020204030204" pitchFamily="34" charset="0"/>
              <a:cs typeface="Calibri" panose="020F0502020204030204" pitchFamily="34" charset="0"/>
            </a:endParaRPr>
          </a:p>
        </p:txBody>
      </p:sp>
      <p:pic>
        <p:nvPicPr>
          <p:cNvPr id="10"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l="3200" t="2260" r="4000" b="7345"/>
          <a:stretch>
            <a:fillRect/>
          </a:stretch>
        </p:blipFill>
        <p:spPr bwMode="auto">
          <a:xfrm>
            <a:off x="6626772" y="1636540"/>
            <a:ext cx="1810416" cy="2497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9208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0" y="446"/>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itle 1"/>
          <p:cNvSpPr>
            <a:spLocks noGrp="1"/>
          </p:cNvSpPr>
          <p:nvPr>
            <p:ph type="title"/>
          </p:nvPr>
        </p:nvSpPr>
        <p:spPr>
          <a:xfrm>
            <a:off x="270241" y="83773"/>
            <a:ext cx="8357616" cy="1063179"/>
          </a:xfrm>
        </p:spPr>
        <p:txBody>
          <a:bodyPr/>
          <a:lstStyle/>
          <a:p>
            <a:pPr eaLnBrk="1" hangingPunct="1"/>
            <a:r>
              <a:rPr lang="en-US" i="1" dirty="0" smtClean="0"/>
              <a:t/>
            </a:r>
            <a:br>
              <a:rPr lang="en-US" i="1" dirty="0" smtClean="0"/>
            </a:br>
            <a:r>
              <a:rPr lang="en-US" sz="3600" i="1" dirty="0" smtClean="0"/>
              <a:t>Social Determinants </a:t>
            </a:r>
            <a:r>
              <a:rPr lang="en-US" sz="3600" i="1" dirty="0"/>
              <a:t>of Health </a:t>
            </a:r>
            <a:r>
              <a:rPr lang="en-US" sz="3600" i="1" dirty="0" smtClean="0"/>
              <a:t>Approach (cont’d)</a:t>
            </a:r>
            <a:r>
              <a:rPr lang="en-US" i="1" dirty="0"/>
              <a:t/>
            </a:r>
            <a:br>
              <a:rPr lang="en-US" i="1" dirty="0"/>
            </a:br>
            <a:endParaRPr lang="en-US" i="1" dirty="0">
              <a:latin typeface="Garamond" charset="0"/>
            </a:endParaRPr>
          </a:p>
        </p:txBody>
      </p:sp>
      <p:sp>
        <p:nvSpPr>
          <p:cNvPr id="16388" name="Content Placeholder 2"/>
          <p:cNvSpPr>
            <a:spLocks noGrp="1"/>
          </p:cNvSpPr>
          <p:nvPr>
            <p:ph idx="1"/>
          </p:nvPr>
        </p:nvSpPr>
        <p:spPr>
          <a:xfrm>
            <a:off x="2773712" y="1292225"/>
            <a:ext cx="5813843" cy="2701380"/>
          </a:xfrm>
        </p:spPr>
        <p:txBody>
          <a:bodyPr/>
          <a:lstStyle/>
          <a:p>
            <a:pPr marL="0" indent="0" eaLnBrk="1" hangingPunct="1">
              <a:buNone/>
            </a:pPr>
            <a:r>
              <a:rPr lang="en-US" sz="2000" dirty="0">
                <a:latin typeface="Calibri" panose="020F0502020204030204" pitchFamily="34" charset="0"/>
              </a:rPr>
              <a:t>Health from a social determinants perspective moves a way from looking at single factors, e.g. disease, smoking </a:t>
            </a:r>
            <a:r>
              <a:rPr lang="en-US" sz="2000" dirty="0" err="1">
                <a:latin typeface="Calibri" panose="020F0502020204030204" pitchFamily="34" charset="0"/>
              </a:rPr>
              <a:t>behaviour</a:t>
            </a:r>
            <a:r>
              <a:rPr lang="en-US" sz="2000" dirty="0">
                <a:latin typeface="Calibri" panose="020F0502020204030204" pitchFamily="34" charset="0"/>
              </a:rPr>
              <a:t> or diet, to looking at the social contexts in which a person works, plays, loves, and experiences life and to the social factors which impact the person’s life like: income and employment, education, early childhood development and housing</a:t>
            </a:r>
            <a:endParaRPr lang="en-US" sz="2000" dirty="0">
              <a:latin typeface="Calibri" panose="020F0502020204030204" pitchFamily="34" charset="0"/>
              <a:ea typeface="Myriad Pro Light" charset="0"/>
              <a:cs typeface="Myriad Pro Light" charset="0"/>
            </a:endParaRPr>
          </a:p>
        </p:txBody>
      </p:sp>
      <p:pic>
        <p:nvPicPr>
          <p:cNvPr id="2" name="Picture 1" descr="2016-NCCAH-Icon-Plain-RGB.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78325" y="3765005"/>
            <a:ext cx="450330" cy="457200"/>
          </a:xfrm>
          <a:prstGeom prst="rect">
            <a:avLst/>
          </a:prstGeom>
        </p:spPr>
      </p:pic>
      <p:pic>
        <p:nvPicPr>
          <p:cNvPr id="8"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394138" y="1146952"/>
            <a:ext cx="1938474" cy="2674271"/>
          </a:xfrm>
          <a:prstGeom prst="rect">
            <a:avLst/>
          </a:prstGeom>
          <a:noFill/>
          <a:ln w="9525">
            <a:noFill/>
            <a:miter lim="800000"/>
            <a:headEnd/>
            <a:tailEnd/>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0" y="0"/>
            <a:ext cx="9252771" cy="5142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a:xfrm>
            <a:off x="1576552" y="123951"/>
            <a:ext cx="7000520" cy="834904"/>
          </a:xfrm>
        </p:spPr>
        <p:txBody>
          <a:bodyPr/>
          <a:lstStyle/>
          <a:p>
            <a:pPr eaLnBrk="1" hangingPunct="1"/>
            <a:r>
              <a:rPr lang="en-US" sz="3600" i="1" dirty="0" smtClean="0">
                <a:latin typeface="Garamond" charset="0"/>
              </a:rPr>
              <a:t>Social Determinants List</a:t>
            </a:r>
            <a:endParaRPr lang="en-US" sz="3600" i="1" dirty="0">
              <a:latin typeface="Garamond" charset="0"/>
            </a:endParaRPr>
          </a:p>
        </p:txBody>
      </p:sp>
      <p:sp>
        <p:nvSpPr>
          <p:cNvPr id="13316" name="Content Placeholder 2"/>
          <p:cNvSpPr>
            <a:spLocks noGrp="1"/>
          </p:cNvSpPr>
          <p:nvPr>
            <p:ph idx="1"/>
          </p:nvPr>
        </p:nvSpPr>
        <p:spPr>
          <a:xfrm>
            <a:off x="1773908" y="958854"/>
            <a:ext cx="3826792" cy="3575045"/>
          </a:xfrm>
        </p:spPr>
        <p:txBody>
          <a:bodyPr/>
          <a:lstStyle/>
          <a:p>
            <a:pPr marL="266700" indent="-266700">
              <a:lnSpc>
                <a:spcPct val="80000"/>
              </a:lnSpc>
              <a:buFont typeface="Arial" panose="020B0604020202020204" pitchFamily="34" charset="0"/>
              <a:buChar char="•"/>
              <a:defRPr/>
            </a:pPr>
            <a:r>
              <a:rPr lang="en-US" sz="1800" dirty="0" smtClean="0">
                <a:latin typeface="Calibri" panose="020F0502020204030204" pitchFamily="34" charset="0"/>
                <a:cs typeface="Calibri" panose="020F0502020204030204" pitchFamily="34" charset="0"/>
              </a:rPr>
              <a:t>early </a:t>
            </a:r>
            <a:r>
              <a:rPr lang="en-US" sz="1800" dirty="0">
                <a:latin typeface="Calibri" panose="020F0502020204030204" pitchFamily="34" charset="0"/>
                <a:cs typeface="Calibri" panose="020F0502020204030204" pitchFamily="34" charset="0"/>
              </a:rPr>
              <a:t>life </a:t>
            </a:r>
            <a:r>
              <a:rPr lang="en-US" sz="1800" dirty="0" smtClean="0">
                <a:latin typeface="Calibri" panose="020F0502020204030204" pitchFamily="34" charset="0"/>
                <a:cs typeface="Calibri" panose="020F0502020204030204" pitchFamily="34" charset="0"/>
              </a:rPr>
              <a:t>or early childhood</a:t>
            </a:r>
            <a:endParaRPr lang="en-US" sz="1800" dirty="0">
              <a:latin typeface="Calibri" panose="020F0502020204030204" pitchFamily="34" charset="0"/>
              <a:cs typeface="Calibri" panose="020F0502020204030204" pitchFamily="34" charset="0"/>
            </a:endParaRPr>
          </a:p>
          <a:p>
            <a:pPr marL="266700" indent="-266700">
              <a:lnSpc>
                <a:spcPct val="80000"/>
              </a:lnSpc>
              <a:buFont typeface="Arial" panose="020B0604020202020204" pitchFamily="34" charset="0"/>
              <a:buChar char="•"/>
              <a:defRPr/>
            </a:pPr>
            <a:r>
              <a:rPr lang="en-US" sz="1800" dirty="0" smtClean="0">
                <a:latin typeface="Calibri" panose="020F0502020204030204" pitchFamily="34" charset="0"/>
                <a:cs typeface="Calibri" panose="020F0502020204030204" pitchFamily="34" charset="0"/>
              </a:rPr>
              <a:t>education </a:t>
            </a:r>
            <a:endParaRPr lang="en-US" sz="1800" dirty="0">
              <a:latin typeface="Calibri" panose="020F0502020204030204" pitchFamily="34" charset="0"/>
              <a:cs typeface="Calibri" panose="020F0502020204030204" pitchFamily="34" charset="0"/>
            </a:endParaRPr>
          </a:p>
          <a:p>
            <a:pPr marL="266700" lvl="1" indent="-266700">
              <a:lnSpc>
                <a:spcPct val="80000"/>
              </a:lnSpc>
              <a:buFont typeface="Arial" panose="020B0604020202020204" pitchFamily="34" charset="0"/>
              <a:buChar char="•"/>
              <a:defRPr/>
            </a:pPr>
            <a:r>
              <a:rPr lang="en-US" sz="1800" dirty="0" smtClean="0">
                <a:latin typeface="Calibri" panose="020F0502020204030204" pitchFamily="34" charset="0"/>
                <a:cs typeface="Calibri" panose="020F0502020204030204" pitchFamily="34" charset="0"/>
              </a:rPr>
              <a:t>employment </a:t>
            </a:r>
            <a:r>
              <a:rPr lang="en-US" sz="1800" dirty="0">
                <a:latin typeface="Calibri" panose="020F0502020204030204" pitchFamily="34" charset="0"/>
                <a:cs typeface="Calibri" panose="020F0502020204030204" pitchFamily="34" charset="0"/>
              </a:rPr>
              <a:t>and </a:t>
            </a:r>
            <a:r>
              <a:rPr lang="en-US" sz="1800" dirty="0" smtClean="0">
                <a:latin typeface="Calibri" panose="020F0502020204030204" pitchFamily="34" charset="0"/>
                <a:cs typeface="Calibri" panose="020F0502020204030204" pitchFamily="34" charset="0"/>
              </a:rPr>
              <a:t>working </a:t>
            </a:r>
            <a:r>
              <a:rPr lang="en-US" sz="1800" dirty="0">
                <a:latin typeface="Calibri" panose="020F0502020204030204" pitchFamily="34" charset="0"/>
                <a:cs typeface="Calibri" panose="020F0502020204030204" pitchFamily="34" charset="0"/>
              </a:rPr>
              <a:t>conditions </a:t>
            </a:r>
          </a:p>
          <a:p>
            <a:pPr marL="266700" lvl="1" indent="-266700">
              <a:lnSpc>
                <a:spcPct val="80000"/>
              </a:lnSpc>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gender </a:t>
            </a:r>
          </a:p>
          <a:p>
            <a:pPr marL="266700" lvl="1" indent="-266700">
              <a:lnSpc>
                <a:spcPct val="80000"/>
              </a:lnSpc>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food security </a:t>
            </a:r>
          </a:p>
          <a:p>
            <a:pPr marL="266700" indent="-266700">
              <a:lnSpc>
                <a:spcPct val="80000"/>
              </a:lnSpc>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health care services </a:t>
            </a:r>
          </a:p>
          <a:p>
            <a:pPr marL="266700" lvl="1" indent="-266700">
              <a:lnSpc>
                <a:spcPct val="80000"/>
              </a:lnSpc>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housing </a:t>
            </a:r>
            <a:endParaRPr lang="en-US" sz="1800" dirty="0" smtClean="0">
              <a:latin typeface="Calibri" panose="020F0502020204030204" pitchFamily="34" charset="0"/>
              <a:cs typeface="Calibri" panose="020F0502020204030204" pitchFamily="34" charset="0"/>
            </a:endParaRPr>
          </a:p>
          <a:p>
            <a:pPr marL="266700" lvl="1" indent="-266700">
              <a:lnSpc>
                <a:spcPct val="80000"/>
              </a:lnSpc>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income and its </a:t>
            </a:r>
            <a:r>
              <a:rPr lang="en-US" sz="1800" dirty="0" smtClean="0">
                <a:latin typeface="Calibri" panose="020F0502020204030204" pitchFamily="34" charset="0"/>
                <a:cs typeface="Calibri" panose="020F0502020204030204" pitchFamily="34" charset="0"/>
              </a:rPr>
              <a:t>distribution</a:t>
            </a:r>
          </a:p>
          <a:p>
            <a:pPr marL="266700" indent="-266700">
              <a:lnSpc>
                <a:spcPct val="80000"/>
              </a:lnSpc>
              <a:buFont typeface="Arial" panose="020B0604020202020204" pitchFamily="34" charset="0"/>
              <a:buChar char="•"/>
              <a:defRPr/>
            </a:pPr>
            <a:r>
              <a:rPr lang="en-US" sz="1800" dirty="0" smtClean="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social safety net </a:t>
            </a:r>
          </a:p>
          <a:p>
            <a:pPr marL="266700" lvl="1" indent="-266700">
              <a:lnSpc>
                <a:spcPct val="80000"/>
              </a:lnSpc>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social exclusion </a:t>
            </a:r>
          </a:p>
          <a:p>
            <a:pPr marL="266700" lvl="1" indent="-266700">
              <a:lnSpc>
                <a:spcPct val="80000"/>
              </a:lnSpc>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unemployment and 	employment </a:t>
            </a:r>
            <a:r>
              <a:rPr lang="en-US" sz="1800" dirty="0" smtClean="0">
                <a:latin typeface="Calibri" panose="020F0502020204030204" pitchFamily="34" charset="0"/>
                <a:cs typeface="Calibri" panose="020F0502020204030204" pitchFamily="34" charset="0"/>
              </a:rPr>
              <a:t>security  </a:t>
            </a:r>
            <a:r>
              <a:rPr lang="en-US" sz="1200" dirty="0" smtClean="0"/>
              <a:t>(</a:t>
            </a:r>
            <a:r>
              <a:rPr lang="en-US" sz="1200" dirty="0"/>
              <a:t>Public Health Agency of Canada</a:t>
            </a:r>
            <a:endParaRPr lang="en-US" sz="2000" dirty="0" smtClean="0">
              <a:latin typeface="Calibri" panose="020F0502020204030204" pitchFamily="34" charset="0"/>
              <a:cs typeface="Calibri" panose="020F0502020204030204" pitchFamily="34" charset="0"/>
            </a:endParaRPr>
          </a:p>
          <a:p>
            <a:pPr marL="342900" lvl="1" indent="-342900">
              <a:lnSpc>
                <a:spcPct val="80000"/>
              </a:lnSpc>
              <a:buFont typeface="Arial" panose="020B0604020202020204" pitchFamily="34" charset="0"/>
              <a:buChar char="•"/>
              <a:defRPr/>
            </a:pPr>
            <a:endParaRPr lang="en-US" sz="2000" dirty="0" smtClean="0">
              <a:latin typeface="Calibri" panose="020F0502020204030204" pitchFamily="34" charset="0"/>
              <a:cs typeface="Calibri" panose="020F0502020204030204" pitchFamily="34" charset="0"/>
            </a:endParaRPr>
          </a:p>
          <a:p>
            <a:pPr marL="342900" lvl="1" indent="-342900">
              <a:lnSpc>
                <a:spcPct val="80000"/>
              </a:lnSpc>
              <a:buFont typeface="Arial" panose="020B0604020202020204" pitchFamily="34" charset="0"/>
              <a:buChar char="•"/>
              <a:defRPr/>
            </a:pPr>
            <a:endParaRPr lang="en-US" sz="2000" dirty="0">
              <a:latin typeface="Calibri" panose="020F0502020204030204" pitchFamily="34" charset="0"/>
              <a:cs typeface="Calibri" panose="020F0502020204030204" pitchFamily="34" charset="0"/>
            </a:endParaRPr>
          </a:p>
          <a:p>
            <a:pPr marL="228600" indent="-228600" eaLnBrk="1" hangingPunct="1">
              <a:buNone/>
            </a:pPr>
            <a:endParaRPr lang="en-US" dirty="0">
              <a:latin typeface="Myriad Pro Light" charset="0"/>
              <a:ea typeface="Myriad Pro Light" charset="0"/>
              <a:cs typeface="Myriad Pro Light" charset="0"/>
            </a:endParaRPr>
          </a:p>
        </p:txBody>
      </p:sp>
      <p:sp>
        <p:nvSpPr>
          <p:cNvPr id="3" name="Rectangle 2"/>
          <p:cNvSpPr/>
          <p:nvPr/>
        </p:nvSpPr>
        <p:spPr>
          <a:xfrm>
            <a:off x="5367050" y="1122493"/>
            <a:ext cx="3547872" cy="246349"/>
          </a:xfrm>
          <a:prstGeom prst="rect">
            <a:avLst/>
          </a:prstGeom>
        </p:spPr>
        <p:txBody>
          <a:bodyPr wrap="square">
            <a:spAutoFit/>
          </a:bodyPr>
          <a:lstStyle/>
          <a:p>
            <a:pPr marL="171450" indent="-171450">
              <a:lnSpc>
                <a:spcPct val="80000"/>
              </a:lnSpc>
              <a:buFont typeface="Arial" panose="020B0604020202020204" pitchFamily="34" charset="0"/>
              <a:buChar char="•"/>
              <a:defRPr/>
            </a:pPr>
            <a:r>
              <a:rPr lang="en-US" sz="1200" dirty="0" smtClean="0"/>
              <a:t>)</a:t>
            </a:r>
            <a:endParaRPr lang="en-US" sz="1200" dirty="0"/>
          </a:p>
        </p:txBody>
      </p:sp>
      <p:pic>
        <p:nvPicPr>
          <p:cNvPr id="7" name="Picture 2" descr="G:\NCCAH\Staff Resources\Presentations\Templates and Photos for PPTs\Photos for PPTs\People\girl in the field.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98056" y="1532480"/>
            <a:ext cx="2511107" cy="22013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253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0" y="446"/>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
          <p:cNvSpPr>
            <a:spLocks noGrp="1"/>
          </p:cNvSpPr>
          <p:nvPr>
            <p:ph type="title"/>
          </p:nvPr>
        </p:nvSpPr>
        <p:spPr>
          <a:xfrm>
            <a:off x="1879600" y="206375"/>
            <a:ext cx="6807200" cy="857250"/>
          </a:xfrm>
        </p:spPr>
        <p:txBody>
          <a:bodyPr/>
          <a:lstStyle/>
          <a:p>
            <a:pPr eaLnBrk="1" hangingPunct="1"/>
            <a:r>
              <a:rPr lang="en-US">
                <a:latin typeface="Garamond" charset="0"/>
              </a:rPr>
              <a:t>Slide Title</a:t>
            </a:r>
          </a:p>
        </p:txBody>
      </p:sp>
      <p:sp>
        <p:nvSpPr>
          <p:cNvPr id="13316" name="Content Placeholder 2"/>
          <p:cNvSpPr>
            <a:spLocks noGrp="1"/>
          </p:cNvSpPr>
          <p:nvPr>
            <p:ph idx="1"/>
          </p:nvPr>
        </p:nvSpPr>
        <p:spPr>
          <a:xfrm>
            <a:off x="1879600" y="1200150"/>
            <a:ext cx="6807200" cy="3394075"/>
          </a:xfrm>
        </p:spPr>
        <p:txBody>
          <a:bodyPr/>
          <a:lstStyle/>
          <a:p>
            <a:pPr eaLnBrk="1" hangingPunct="1"/>
            <a:r>
              <a:rPr lang="en-US">
                <a:latin typeface="Myriad Pro Light" charset="0"/>
                <a:cs typeface="Myriad Pro Light" charset="0"/>
              </a:rPr>
              <a:t>Slide text</a:t>
            </a:r>
          </a:p>
          <a:p>
            <a:pPr lvl="1" eaLnBrk="1" hangingPunct="1"/>
            <a:r>
              <a:rPr lang="en-US">
                <a:latin typeface="Myriad Pro Light" charset="0"/>
                <a:ea typeface="Myriad Pro Light" charset="0"/>
                <a:cs typeface="Myriad Pro Light" charset="0"/>
              </a:rPr>
              <a:t>More text</a:t>
            </a:r>
          </a:p>
          <a:p>
            <a:pPr lvl="2" eaLnBrk="1" hangingPunct="1"/>
            <a:r>
              <a:rPr lang="en-US">
                <a:latin typeface="Myriad Pro Light" charset="0"/>
                <a:ea typeface="Myriad Pro Light" charset="0"/>
                <a:cs typeface="Myriad Pro Light" charset="0"/>
              </a:rPr>
              <a:t>Other text</a:t>
            </a:r>
          </a:p>
          <a:p>
            <a:pPr lvl="3" eaLnBrk="1" hangingPunct="1"/>
            <a:r>
              <a:rPr lang="en-US">
                <a:latin typeface="Myriad Pro Light" charset="0"/>
                <a:ea typeface="Myriad Pro Light" charset="0"/>
                <a:cs typeface="Myriad Pro Light" charset="0"/>
              </a:rPr>
              <a:t>Some more text</a:t>
            </a:r>
          </a:p>
        </p:txBody>
      </p:sp>
      <p:pic>
        <p:nvPicPr>
          <p:cNvPr id="5"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1588" y="893"/>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683507" y="1991854"/>
            <a:ext cx="5229265" cy="646331"/>
          </a:xfrm>
          <a:prstGeom prst="rect">
            <a:avLst/>
          </a:prstGeom>
        </p:spPr>
        <p:txBody>
          <a:bodyPr wrap="square">
            <a:spAutoFit/>
          </a:bodyPr>
          <a:lstStyle/>
          <a:p>
            <a:pPr>
              <a:spcBef>
                <a:spcPts val="0"/>
              </a:spcBef>
              <a:spcAft>
                <a:spcPts val="0"/>
              </a:spcAft>
            </a:pPr>
            <a:r>
              <a:rPr lang="en-US" dirty="0" smtClean="0">
                <a:latin typeface="Calibri" panose="020F0502020204030204" pitchFamily="34" charset="0"/>
              </a:rPr>
              <a:t>. </a:t>
            </a:r>
            <a:endParaRPr lang="en-US" dirty="0">
              <a:latin typeface="Calibri" panose="020F0502020204030204" pitchFamily="34" charset="0"/>
            </a:endParaRPr>
          </a:p>
          <a:p>
            <a:pPr marL="0" marR="0">
              <a:spcBef>
                <a:spcPts val="0"/>
              </a:spcBef>
              <a:spcAft>
                <a:spcPts val="0"/>
              </a:spcAft>
            </a:pP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0" name="Picture 2"/>
          <p:cNvPicPr>
            <a:picLocks noChangeAspect="1" noChangeArrowheads="1"/>
          </p:cNvPicPr>
          <p:nvPr/>
        </p:nvPicPr>
        <p:blipFill>
          <a:blip r:embed="rId5" cstate="screen"/>
          <a:stretch>
            <a:fillRect/>
          </a:stretch>
        </p:blipFill>
        <p:spPr bwMode="auto">
          <a:xfrm>
            <a:off x="5283200" y="1845705"/>
            <a:ext cx="2833018" cy="2700220"/>
          </a:xfrm>
          <a:prstGeom prst="rect">
            <a:avLst/>
          </a:prstGeom>
          <a:noFill/>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012139" y="1668908"/>
            <a:ext cx="4572000" cy="3170099"/>
          </a:xfrm>
          <a:prstGeom prst="rect">
            <a:avLst/>
          </a:prstGeom>
        </p:spPr>
        <p:txBody>
          <a:bodyPr>
            <a:spAutoFit/>
          </a:bodyPr>
          <a:lstStyle/>
          <a:p>
            <a:pPr marL="285750" indent="-285750">
              <a:buFont typeface="Arial" pitchFamily="34" charset="0"/>
              <a:buChar char="•"/>
              <a:defRPr/>
            </a:pPr>
            <a:r>
              <a:rPr lang="en-US" sz="2000" dirty="0">
                <a:latin typeface="Calibri" panose="020F0502020204030204" pitchFamily="34" charset="0"/>
              </a:rPr>
              <a:t>Colonization </a:t>
            </a:r>
          </a:p>
          <a:p>
            <a:pPr marL="285750" indent="-285750">
              <a:buFont typeface="Arial" pitchFamily="34" charset="0"/>
              <a:buChar char="•"/>
              <a:defRPr/>
            </a:pPr>
            <a:r>
              <a:rPr lang="en-US" sz="2000" dirty="0">
                <a:latin typeface="Calibri" panose="020F0502020204030204" pitchFamily="34" charset="0"/>
              </a:rPr>
              <a:t>Residential schools </a:t>
            </a:r>
          </a:p>
          <a:p>
            <a:pPr marL="285750" indent="-285750">
              <a:buFont typeface="Arial" pitchFamily="34" charset="0"/>
              <a:buChar char="•"/>
              <a:defRPr/>
            </a:pPr>
            <a:r>
              <a:rPr lang="en-US" sz="2000" dirty="0">
                <a:latin typeface="Calibri" panose="020F0502020204030204" pitchFamily="34" charset="0"/>
              </a:rPr>
              <a:t>Colonialism and multiple forms of discrimination </a:t>
            </a:r>
            <a:r>
              <a:rPr lang="en-US" sz="2000" dirty="0" smtClean="0">
                <a:latin typeface="Calibri" panose="020F0502020204030204" pitchFamily="34" charset="0"/>
              </a:rPr>
              <a:t>e.g</a:t>
            </a:r>
            <a:r>
              <a:rPr lang="en-US" sz="2000" dirty="0">
                <a:latin typeface="Calibri" panose="020F0502020204030204" pitchFamily="34" charset="0"/>
              </a:rPr>
              <a:t>. racism including :</a:t>
            </a:r>
          </a:p>
          <a:p>
            <a:pPr marL="269875">
              <a:buNone/>
              <a:defRPr/>
            </a:pPr>
            <a:r>
              <a:rPr lang="en-US" sz="2000" dirty="0" smtClean="0">
                <a:latin typeface="Calibri" panose="020F0502020204030204" pitchFamily="34" charset="0"/>
              </a:rPr>
              <a:t>Micro-aggressions</a:t>
            </a:r>
            <a:endParaRPr lang="en-US" sz="2000" dirty="0">
              <a:latin typeface="Calibri" panose="020F0502020204030204" pitchFamily="34" charset="0"/>
            </a:endParaRPr>
          </a:p>
          <a:p>
            <a:pPr marL="285750" indent="-285750">
              <a:buFont typeface="Arial" pitchFamily="34" charset="0"/>
              <a:buChar char="•"/>
              <a:defRPr/>
            </a:pPr>
            <a:r>
              <a:rPr lang="en-US" sz="2000" dirty="0">
                <a:latin typeface="Calibri" panose="020F0502020204030204" pitchFamily="34" charset="0"/>
              </a:rPr>
              <a:t>Self-determination</a:t>
            </a:r>
          </a:p>
          <a:p>
            <a:pPr marL="285750" indent="-285750">
              <a:buFont typeface="Arial" pitchFamily="34" charset="0"/>
              <a:buChar char="•"/>
              <a:defRPr/>
            </a:pPr>
            <a:r>
              <a:rPr lang="en-US" sz="2000" dirty="0">
                <a:latin typeface="Calibri" panose="020F0502020204030204" pitchFamily="34" charset="0"/>
              </a:rPr>
              <a:t>Language </a:t>
            </a:r>
            <a:r>
              <a:rPr lang="en-US" sz="2000" dirty="0" smtClean="0">
                <a:latin typeface="Calibri" panose="020F0502020204030204" pitchFamily="34" charset="0"/>
              </a:rPr>
              <a:t>and culture</a:t>
            </a:r>
            <a:endParaRPr lang="en-US" sz="2000" dirty="0">
              <a:latin typeface="Calibri" panose="020F0502020204030204" pitchFamily="34" charset="0"/>
            </a:endParaRPr>
          </a:p>
          <a:p>
            <a:pPr marL="285750" indent="-285750">
              <a:buFont typeface="Arial" pitchFamily="34" charset="0"/>
              <a:buChar char="•"/>
              <a:defRPr/>
            </a:pPr>
            <a:r>
              <a:rPr lang="en-US" sz="2000" dirty="0">
                <a:latin typeface="Calibri" panose="020F0502020204030204" pitchFamily="34" charset="0"/>
              </a:rPr>
              <a:t>Indigeneity</a:t>
            </a:r>
          </a:p>
          <a:p>
            <a:pPr marL="285750" indent="-285750">
              <a:buFont typeface="Arial" pitchFamily="34" charset="0"/>
              <a:buChar char="•"/>
              <a:defRPr/>
            </a:pPr>
            <a:r>
              <a:rPr lang="en-US" sz="2000" dirty="0">
                <a:latin typeface="Calibri" panose="020F0502020204030204" pitchFamily="34" charset="0"/>
              </a:rPr>
              <a:t>Geography</a:t>
            </a:r>
          </a:p>
          <a:p>
            <a:pPr marL="285750" indent="-285750">
              <a:buFont typeface="Arial" pitchFamily="34" charset="0"/>
              <a:buChar char="•"/>
              <a:defRPr/>
            </a:pPr>
            <a:r>
              <a:rPr lang="en-US" sz="2000" dirty="0">
                <a:latin typeface="Calibri" panose="020F0502020204030204" pitchFamily="34" charset="0"/>
              </a:rPr>
              <a:t>Spirituality</a:t>
            </a:r>
          </a:p>
        </p:txBody>
      </p:sp>
      <p:sp>
        <p:nvSpPr>
          <p:cNvPr id="7" name="Rectangle 6"/>
          <p:cNvSpPr/>
          <p:nvPr/>
        </p:nvSpPr>
        <p:spPr>
          <a:xfrm>
            <a:off x="415636" y="1014874"/>
            <a:ext cx="8271164" cy="646331"/>
          </a:xfrm>
          <a:prstGeom prst="rect">
            <a:avLst/>
          </a:prstGeom>
        </p:spPr>
        <p:txBody>
          <a:bodyPr wrap="square">
            <a:spAutoFit/>
          </a:bodyPr>
          <a:lstStyle/>
          <a:p>
            <a:r>
              <a:rPr lang="en-US" sz="3600" i="1" dirty="0">
                <a:latin typeface="+mn-lt"/>
              </a:rPr>
              <a:t>Unique Determinants </a:t>
            </a:r>
            <a:r>
              <a:rPr lang="en-US" sz="3600" i="1" dirty="0" smtClean="0">
                <a:latin typeface="+mn-lt"/>
              </a:rPr>
              <a:t>of Indigenous </a:t>
            </a:r>
            <a:r>
              <a:rPr lang="en-US" sz="3600" i="1" dirty="0">
                <a:latin typeface="+mn-lt"/>
              </a:rPr>
              <a:t>Peoples’ Health </a:t>
            </a:r>
            <a:endParaRPr lang="en-CA" sz="3600" i="1" dirty="0">
              <a:latin typeface="+mn-lt"/>
            </a:endParaRPr>
          </a:p>
        </p:txBody>
      </p:sp>
    </p:spTree>
    <p:extLst>
      <p:ext uri="{BB962C8B-B14F-4D97-AF65-F5344CB8AC3E}">
        <p14:creationId xmlns:p14="http://schemas.microsoft.com/office/powerpoint/2010/main" val="1553173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26428" y="893"/>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
          <p:cNvSpPr>
            <a:spLocks noGrp="1"/>
          </p:cNvSpPr>
          <p:nvPr>
            <p:ph type="title"/>
          </p:nvPr>
        </p:nvSpPr>
        <p:spPr>
          <a:xfrm>
            <a:off x="1316736" y="445"/>
            <a:ext cx="7388352" cy="2044485"/>
          </a:xfrm>
        </p:spPr>
        <p:txBody>
          <a:bodyPr/>
          <a:lstStyle/>
          <a:p>
            <a:pPr eaLnBrk="1" hangingPunct="1"/>
            <a:r>
              <a:rPr lang="en-US" sz="3200" dirty="0">
                <a:latin typeface="+mn-lt"/>
              </a:rPr>
              <a:t>A framework for understanding the determinants of health and Indigenous People: Interfaces</a:t>
            </a:r>
            <a:br>
              <a:rPr lang="en-US" sz="3200" dirty="0">
                <a:latin typeface="+mn-lt"/>
              </a:rPr>
            </a:br>
            <a:endParaRPr lang="en-US" sz="3200" i="1" dirty="0">
              <a:latin typeface="+mn-l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9656" y="328822"/>
            <a:ext cx="5390780" cy="5482149"/>
          </a:xfrm>
          <a:prstGeom prst="rect">
            <a:avLst/>
          </a:prstGeom>
        </p:spPr>
      </p:pic>
      <p:pic>
        <p:nvPicPr>
          <p:cNvPr id="8" name="Picture 2"/>
          <p:cNvPicPr>
            <a:picLocks noGrp="1" noChangeAspect="1" noChangeArrowheads="1"/>
          </p:cNvPicPr>
          <p:nvPr>
            <p:ph idx="1"/>
          </p:nvPr>
        </p:nvPicPr>
        <p:blipFill>
          <a:blip r:embed="rId5"/>
          <a:stretch>
            <a:fillRect/>
          </a:stretch>
        </p:blipFill>
        <p:spPr>
          <a:xfrm>
            <a:off x="2352084" y="1655078"/>
            <a:ext cx="1787236" cy="24397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68665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0" y="446"/>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
          <p:cNvSpPr>
            <a:spLocks noGrp="1"/>
          </p:cNvSpPr>
          <p:nvPr>
            <p:ph type="title"/>
          </p:nvPr>
        </p:nvSpPr>
        <p:spPr>
          <a:xfrm>
            <a:off x="1879600" y="206375"/>
            <a:ext cx="6807200" cy="857250"/>
          </a:xfrm>
        </p:spPr>
        <p:txBody>
          <a:bodyPr/>
          <a:lstStyle/>
          <a:p>
            <a:pPr eaLnBrk="1" hangingPunct="1"/>
            <a:r>
              <a:rPr lang="en-US">
                <a:latin typeface="Garamond" charset="0"/>
              </a:rPr>
              <a:t>Slide Title</a:t>
            </a:r>
          </a:p>
        </p:txBody>
      </p:sp>
      <p:sp>
        <p:nvSpPr>
          <p:cNvPr id="13316" name="Content Placeholder 2"/>
          <p:cNvSpPr>
            <a:spLocks noGrp="1"/>
          </p:cNvSpPr>
          <p:nvPr>
            <p:ph idx="1"/>
          </p:nvPr>
        </p:nvSpPr>
        <p:spPr>
          <a:xfrm>
            <a:off x="1879600" y="1200150"/>
            <a:ext cx="6807200" cy="3394075"/>
          </a:xfrm>
        </p:spPr>
        <p:txBody>
          <a:bodyPr/>
          <a:lstStyle/>
          <a:p>
            <a:pPr eaLnBrk="1" hangingPunct="1"/>
            <a:r>
              <a:rPr lang="en-US">
                <a:latin typeface="Myriad Pro Light" charset="0"/>
                <a:cs typeface="Myriad Pro Light" charset="0"/>
              </a:rPr>
              <a:t>Slide text</a:t>
            </a:r>
          </a:p>
          <a:p>
            <a:pPr lvl="1" eaLnBrk="1" hangingPunct="1"/>
            <a:r>
              <a:rPr lang="en-US">
                <a:latin typeface="Myriad Pro Light" charset="0"/>
                <a:ea typeface="Myriad Pro Light" charset="0"/>
                <a:cs typeface="Myriad Pro Light" charset="0"/>
              </a:rPr>
              <a:t>More text</a:t>
            </a:r>
          </a:p>
          <a:p>
            <a:pPr lvl="2" eaLnBrk="1" hangingPunct="1"/>
            <a:r>
              <a:rPr lang="en-US">
                <a:latin typeface="Myriad Pro Light" charset="0"/>
                <a:ea typeface="Myriad Pro Light" charset="0"/>
                <a:cs typeface="Myriad Pro Light" charset="0"/>
              </a:rPr>
              <a:t>Other text</a:t>
            </a:r>
          </a:p>
          <a:p>
            <a:pPr lvl="3" eaLnBrk="1" hangingPunct="1"/>
            <a:r>
              <a:rPr lang="en-US">
                <a:latin typeface="Myriad Pro Light" charset="0"/>
                <a:ea typeface="Myriad Pro Light" charset="0"/>
                <a:cs typeface="Myriad Pro Light" charset="0"/>
              </a:rPr>
              <a:t>Some more text</a:t>
            </a:r>
          </a:p>
        </p:txBody>
      </p:sp>
      <p:pic>
        <p:nvPicPr>
          <p:cNvPr id="5"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1588" y="0"/>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752348" y="1063625"/>
            <a:ext cx="2474468" cy="3748719"/>
          </a:xfrm>
          <a:prstGeom prst="rect">
            <a:avLst/>
          </a:prstGeom>
          <a:noFill/>
        </p:spPr>
        <p:txBody>
          <a:bodyPr wrap="square" rtlCol="0">
            <a:spAutoFit/>
          </a:bodyPr>
          <a:lstStyle/>
          <a:p>
            <a:pPr marL="0" lvl="1"/>
            <a:r>
              <a:rPr lang="en-US" dirty="0">
                <a:solidFill>
                  <a:schemeClr val="accent2"/>
                </a:solidFill>
                <a:latin typeface="Calibri" panose="020F0502020204030204" pitchFamily="34" charset="0"/>
              </a:rPr>
              <a:t>Determinants  of Health</a:t>
            </a:r>
          </a:p>
          <a:p>
            <a:pPr marL="0" lvl="1"/>
            <a:endParaRPr lang="en-US" dirty="0">
              <a:solidFill>
                <a:schemeClr val="accent2"/>
              </a:solidFill>
              <a:latin typeface="Calibri" panose="020F0502020204030204" pitchFamily="34" charset="0"/>
            </a:endParaRPr>
          </a:p>
          <a:p>
            <a:pPr marL="228600" lvl="1" indent="-228600">
              <a:lnSpc>
                <a:spcPct val="80000"/>
              </a:lnSpc>
              <a:buFont typeface="Arial" pitchFamily="34" charset="0"/>
              <a:buChar char="•"/>
              <a:defRPr/>
            </a:pPr>
            <a:r>
              <a:rPr lang="en-US" dirty="0">
                <a:latin typeface="Calibri" panose="020F0502020204030204" pitchFamily="34" charset="0"/>
              </a:rPr>
              <a:t>early life </a:t>
            </a:r>
          </a:p>
          <a:p>
            <a:pPr marL="228600" lvl="1" indent="-228600">
              <a:lnSpc>
                <a:spcPct val="80000"/>
              </a:lnSpc>
              <a:buFont typeface="Arial" pitchFamily="34" charset="0"/>
              <a:buChar char="•"/>
              <a:defRPr/>
            </a:pPr>
            <a:r>
              <a:rPr lang="en-US" dirty="0">
                <a:latin typeface="Calibri" panose="020F0502020204030204" pitchFamily="34" charset="0"/>
              </a:rPr>
              <a:t>education </a:t>
            </a:r>
          </a:p>
          <a:p>
            <a:pPr marL="228600" lvl="1" indent="-228600">
              <a:lnSpc>
                <a:spcPct val="80000"/>
              </a:lnSpc>
              <a:buFont typeface="Arial" pitchFamily="34" charset="0"/>
              <a:buChar char="•"/>
              <a:defRPr/>
            </a:pPr>
            <a:r>
              <a:rPr lang="en-US" dirty="0">
                <a:latin typeface="Calibri" panose="020F0502020204030204" pitchFamily="34" charset="0"/>
              </a:rPr>
              <a:t>employment and </a:t>
            </a:r>
          </a:p>
          <a:p>
            <a:pPr marL="236538" lvl="1" indent="-236538">
              <a:lnSpc>
                <a:spcPct val="80000"/>
              </a:lnSpc>
              <a:buNone/>
              <a:defRPr/>
            </a:pPr>
            <a:r>
              <a:rPr lang="en-US" dirty="0">
                <a:latin typeface="Calibri" panose="020F0502020204030204" pitchFamily="34" charset="0"/>
              </a:rPr>
              <a:t>	working conditions </a:t>
            </a:r>
          </a:p>
          <a:p>
            <a:pPr marL="228600" lvl="1" indent="-228600">
              <a:lnSpc>
                <a:spcPct val="80000"/>
              </a:lnSpc>
              <a:buFont typeface="Arial" pitchFamily="34" charset="0"/>
              <a:buChar char="•"/>
              <a:defRPr/>
            </a:pPr>
            <a:r>
              <a:rPr lang="en-US" dirty="0">
                <a:latin typeface="Calibri" panose="020F0502020204030204" pitchFamily="34" charset="0"/>
              </a:rPr>
              <a:t>gender </a:t>
            </a:r>
          </a:p>
          <a:p>
            <a:pPr marL="228600" lvl="1" indent="-228600">
              <a:lnSpc>
                <a:spcPct val="80000"/>
              </a:lnSpc>
              <a:buFont typeface="Arial" pitchFamily="34" charset="0"/>
              <a:buChar char="•"/>
              <a:defRPr/>
            </a:pPr>
            <a:r>
              <a:rPr lang="en-US" dirty="0">
                <a:latin typeface="Calibri" panose="020F0502020204030204" pitchFamily="34" charset="0"/>
              </a:rPr>
              <a:t>food security </a:t>
            </a:r>
          </a:p>
          <a:p>
            <a:pPr marL="228600" lvl="1" indent="-228600">
              <a:lnSpc>
                <a:spcPct val="80000"/>
              </a:lnSpc>
              <a:buFont typeface="Arial" pitchFamily="34" charset="0"/>
              <a:buChar char="•"/>
              <a:defRPr/>
            </a:pPr>
            <a:r>
              <a:rPr lang="en-US" dirty="0">
                <a:latin typeface="Calibri" panose="020F0502020204030204" pitchFamily="34" charset="0"/>
              </a:rPr>
              <a:t>health care services </a:t>
            </a:r>
          </a:p>
          <a:p>
            <a:pPr marL="228600" lvl="1" indent="-228600">
              <a:lnSpc>
                <a:spcPct val="80000"/>
              </a:lnSpc>
              <a:buFont typeface="Arial" pitchFamily="34" charset="0"/>
              <a:buChar char="•"/>
              <a:defRPr/>
            </a:pPr>
            <a:r>
              <a:rPr lang="en-US" dirty="0">
                <a:latin typeface="Calibri" panose="020F0502020204030204" pitchFamily="34" charset="0"/>
              </a:rPr>
              <a:t>housing </a:t>
            </a:r>
          </a:p>
          <a:p>
            <a:pPr marL="228600" lvl="1" indent="-228600">
              <a:lnSpc>
                <a:spcPct val="80000"/>
              </a:lnSpc>
              <a:buFont typeface="Arial" pitchFamily="34" charset="0"/>
              <a:buChar char="•"/>
              <a:defRPr/>
            </a:pPr>
            <a:r>
              <a:rPr lang="en-US" dirty="0">
                <a:latin typeface="Calibri" panose="020F0502020204030204" pitchFamily="34" charset="0"/>
              </a:rPr>
              <a:t>income and its distribution </a:t>
            </a:r>
          </a:p>
          <a:p>
            <a:pPr marL="228600" lvl="1" indent="-228600">
              <a:lnSpc>
                <a:spcPct val="80000"/>
              </a:lnSpc>
              <a:buFont typeface="Arial" pitchFamily="34" charset="0"/>
              <a:buChar char="•"/>
              <a:defRPr/>
            </a:pPr>
            <a:r>
              <a:rPr lang="en-US" dirty="0">
                <a:latin typeface="Calibri" panose="020F0502020204030204" pitchFamily="34" charset="0"/>
              </a:rPr>
              <a:t>social safety net </a:t>
            </a:r>
          </a:p>
          <a:p>
            <a:pPr marL="228600" lvl="1" indent="-228600">
              <a:lnSpc>
                <a:spcPct val="80000"/>
              </a:lnSpc>
              <a:buFont typeface="Arial" pitchFamily="34" charset="0"/>
              <a:buChar char="•"/>
              <a:defRPr/>
            </a:pPr>
            <a:r>
              <a:rPr lang="en-US" dirty="0">
                <a:latin typeface="Calibri" panose="020F0502020204030204" pitchFamily="34" charset="0"/>
              </a:rPr>
              <a:t>social exclusion </a:t>
            </a:r>
          </a:p>
          <a:p>
            <a:pPr marL="228600" lvl="1" indent="-228600">
              <a:lnSpc>
                <a:spcPct val="80000"/>
              </a:lnSpc>
              <a:buFont typeface="Arial" pitchFamily="34" charset="0"/>
              <a:buChar char="•"/>
              <a:defRPr/>
            </a:pPr>
            <a:r>
              <a:rPr lang="en-US" dirty="0">
                <a:latin typeface="Calibri" panose="020F0502020204030204" pitchFamily="34" charset="0"/>
              </a:rPr>
              <a:t>unemployment and </a:t>
            </a:r>
          </a:p>
          <a:p>
            <a:pPr marL="236538" lvl="1" indent="-236538">
              <a:lnSpc>
                <a:spcPct val="80000"/>
              </a:lnSpc>
              <a:buNone/>
              <a:defRPr/>
            </a:pPr>
            <a:r>
              <a:rPr lang="en-US" dirty="0">
                <a:latin typeface="Calibri" panose="020F0502020204030204" pitchFamily="34" charset="0"/>
              </a:rPr>
              <a:t>	employment </a:t>
            </a:r>
            <a:r>
              <a:rPr lang="en-US" dirty="0" smtClean="0">
                <a:latin typeface="Calibri" panose="020F0502020204030204" pitchFamily="34" charset="0"/>
              </a:rPr>
              <a:t>security</a:t>
            </a:r>
            <a:endParaRPr lang="en-US" dirty="0">
              <a:latin typeface="Calibri" panose="020F050202020403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0900" y="903824"/>
            <a:ext cx="5742727" cy="4307045"/>
          </a:xfrm>
          <a:prstGeom prst="rect">
            <a:avLst/>
          </a:prstGeom>
        </p:spPr>
      </p:pic>
    </p:spTree>
    <p:extLst>
      <p:ext uri="{BB962C8B-B14F-4D97-AF65-F5344CB8AC3E}">
        <p14:creationId xmlns:p14="http://schemas.microsoft.com/office/powerpoint/2010/main" val="3006418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0" y="446"/>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
          <p:cNvSpPr>
            <a:spLocks noGrp="1"/>
          </p:cNvSpPr>
          <p:nvPr>
            <p:ph type="title"/>
          </p:nvPr>
        </p:nvSpPr>
        <p:spPr>
          <a:xfrm>
            <a:off x="1879600" y="206375"/>
            <a:ext cx="6807200" cy="857250"/>
          </a:xfrm>
        </p:spPr>
        <p:txBody>
          <a:bodyPr/>
          <a:lstStyle/>
          <a:p>
            <a:pPr eaLnBrk="1" hangingPunct="1"/>
            <a:r>
              <a:rPr lang="en-US">
                <a:latin typeface="Garamond" charset="0"/>
              </a:rPr>
              <a:t>Slide Title</a:t>
            </a:r>
          </a:p>
        </p:txBody>
      </p:sp>
      <p:sp>
        <p:nvSpPr>
          <p:cNvPr id="13316" name="Content Placeholder 2"/>
          <p:cNvSpPr>
            <a:spLocks noGrp="1"/>
          </p:cNvSpPr>
          <p:nvPr>
            <p:ph idx="1"/>
          </p:nvPr>
        </p:nvSpPr>
        <p:spPr>
          <a:xfrm>
            <a:off x="1879600" y="1200150"/>
            <a:ext cx="6807200" cy="3394075"/>
          </a:xfrm>
        </p:spPr>
        <p:txBody>
          <a:bodyPr/>
          <a:lstStyle/>
          <a:p>
            <a:pPr eaLnBrk="1" hangingPunct="1"/>
            <a:r>
              <a:rPr lang="en-US">
                <a:latin typeface="Myriad Pro Light" charset="0"/>
                <a:cs typeface="Myriad Pro Light" charset="0"/>
              </a:rPr>
              <a:t>Slide text</a:t>
            </a:r>
          </a:p>
          <a:p>
            <a:pPr lvl="1" eaLnBrk="1" hangingPunct="1"/>
            <a:r>
              <a:rPr lang="en-US">
                <a:latin typeface="Myriad Pro Light" charset="0"/>
                <a:ea typeface="Myriad Pro Light" charset="0"/>
                <a:cs typeface="Myriad Pro Light" charset="0"/>
              </a:rPr>
              <a:t>More text</a:t>
            </a:r>
          </a:p>
          <a:p>
            <a:pPr lvl="2" eaLnBrk="1" hangingPunct="1"/>
            <a:r>
              <a:rPr lang="en-US">
                <a:latin typeface="Myriad Pro Light" charset="0"/>
                <a:ea typeface="Myriad Pro Light" charset="0"/>
                <a:cs typeface="Myriad Pro Light" charset="0"/>
              </a:rPr>
              <a:t>Other text</a:t>
            </a:r>
          </a:p>
          <a:p>
            <a:pPr lvl="3" eaLnBrk="1" hangingPunct="1"/>
            <a:r>
              <a:rPr lang="en-US">
                <a:latin typeface="Myriad Pro Light" charset="0"/>
                <a:ea typeface="Myriad Pro Light" charset="0"/>
                <a:cs typeface="Myriad Pro Light" charset="0"/>
              </a:rPr>
              <a:t>Some more text</a:t>
            </a:r>
          </a:p>
        </p:txBody>
      </p:sp>
      <p:pic>
        <p:nvPicPr>
          <p:cNvPr id="5"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5844" y="0"/>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27" descr="0000002a"/>
          <p:cNvPicPr>
            <a:picLocks noChangeAspect="1" noChangeArrowheads="1"/>
          </p:cNvPicPr>
          <p:nvPr/>
        </p:nvPicPr>
        <p:blipFill>
          <a:blip r:embed="rId5" cstate="print"/>
          <a:srcRect/>
          <a:stretch>
            <a:fillRect/>
          </a:stretch>
        </p:blipFill>
        <p:spPr bwMode="auto">
          <a:xfrm>
            <a:off x="5640141" y="2775195"/>
            <a:ext cx="3311231" cy="1753726"/>
          </a:xfrm>
          <a:prstGeom prst="rect">
            <a:avLst/>
          </a:prstGeom>
          <a:noFill/>
          <a:ln w="9525">
            <a:noFill/>
            <a:miter lim="800000"/>
            <a:headEnd/>
            <a:tailEnd/>
          </a:ln>
        </p:spPr>
      </p:pic>
      <p:sp>
        <p:nvSpPr>
          <p:cNvPr id="2" name="Rectangle 1"/>
          <p:cNvSpPr/>
          <p:nvPr/>
        </p:nvSpPr>
        <p:spPr>
          <a:xfrm>
            <a:off x="258978" y="1629062"/>
            <a:ext cx="8624455" cy="3108543"/>
          </a:xfrm>
          <a:prstGeom prst="rect">
            <a:avLst/>
          </a:prstGeom>
        </p:spPr>
        <p:txBody>
          <a:bodyPr wrap="square">
            <a:spAutoFit/>
          </a:bodyPr>
          <a:lstStyle/>
          <a:p>
            <a:pPr marL="177800" indent="-177800">
              <a:buFont typeface="Arial" panose="020B0604020202020204" pitchFamily="34" charset="0"/>
              <a:buChar char="•"/>
            </a:pPr>
            <a:r>
              <a:rPr lang="en-US" sz="1600" dirty="0">
                <a:latin typeface="Calibri" panose="020F0502020204030204" pitchFamily="34" charset="0"/>
                <a:cs typeface="Calibri" panose="020F0502020204030204" pitchFamily="34" charset="0"/>
              </a:rPr>
              <a:t>Structural and system changes enables transformation at the operational level</a:t>
            </a:r>
          </a:p>
          <a:p>
            <a:pPr marL="187325" indent="-187325">
              <a:buFont typeface="Arial" panose="020B0604020202020204" pitchFamily="34" charset="0"/>
              <a:buChar char="•"/>
            </a:pPr>
            <a:r>
              <a:rPr lang="en-US" sz="1600" dirty="0">
                <a:latin typeface="Calibri" panose="020F0502020204030204" pitchFamily="34" charset="0"/>
                <a:cs typeface="Calibri" panose="020F0502020204030204" pitchFamily="34" charset="0"/>
              </a:rPr>
              <a:t>Individual change happens at the service delivery level, in individual interactions</a:t>
            </a:r>
          </a:p>
          <a:p>
            <a:pPr marL="187325" indent="-187325">
              <a:buFont typeface="Arial" panose="020B0604020202020204" pitchFamily="34" charset="0"/>
              <a:buChar char="•"/>
            </a:pPr>
            <a:r>
              <a:rPr lang="en-US" sz="1600" dirty="0">
                <a:latin typeface="Calibri" panose="020F0502020204030204" pitchFamily="34" charset="0"/>
                <a:cs typeface="Calibri" panose="020F0502020204030204" pitchFamily="34" charset="0"/>
              </a:rPr>
              <a:t>Models help us to understand the complexity of the realities we live in </a:t>
            </a:r>
          </a:p>
          <a:p>
            <a:pPr marL="187325" indent="-187325">
              <a:buFont typeface="Arial" panose="020B0604020202020204" pitchFamily="34" charset="0"/>
              <a:buChar char="•"/>
            </a:pPr>
            <a:r>
              <a:rPr lang="en-US" sz="1600" dirty="0">
                <a:latin typeface="Calibri" panose="020F0502020204030204" pitchFamily="34" charset="0"/>
                <a:cs typeface="Calibri" panose="020F0502020204030204" pitchFamily="34" charset="0"/>
              </a:rPr>
              <a:t>Provide a context to health realities</a:t>
            </a:r>
          </a:p>
          <a:p>
            <a:pPr marL="187325" indent="-187325">
              <a:buFont typeface="Arial" panose="020B0604020202020204" pitchFamily="34" charset="0"/>
              <a:buChar char="•"/>
            </a:pPr>
            <a:r>
              <a:rPr lang="en-US" sz="1600" dirty="0">
                <a:latin typeface="Calibri" panose="020F0502020204030204" pitchFamily="34" charset="0"/>
                <a:cs typeface="Calibri" panose="020F0502020204030204" pitchFamily="34" charset="0"/>
              </a:rPr>
              <a:t>Select one topic or challenge to address</a:t>
            </a:r>
          </a:p>
          <a:p>
            <a:pPr marL="187325" indent="-187325">
              <a:buFont typeface="Arial" panose="020B0604020202020204" pitchFamily="34" charset="0"/>
              <a:buChar char="•"/>
            </a:pPr>
            <a:r>
              <a:rPr lang="en-US" sz="1600" dirty="0">
                <a:latin typeface="Calibri" panose="020F0502020204030204" pitchFamily="34" charset="0"/>
                <a:cs typeface="Calibri" panose="020F0502020204030204" pitchFamily="34" charset="0"/>
              </a:rPr>
              <a:t>Engage community in identifying and addressing challenges</a:t>
            </a:r>
          </a:p>
          <a:p>
            <a:pPr marL="187325" indent="-187325">
              <a:buFont typeface="Arial" panose="020B0604020202020204" pitchFamily="34" charset="0"/>
              <a:buChar char="•"/>
            </a:pPr>
            <a:r>
              <a:rPr lang="en-US" sz="1600" dirty="0">
                <a:latin typeface="Calibri" panose="020F0502020204030204" pitchFamily="34" charset="0"/>
                <a:cs typeface="Calibri" panose="020F0502020204030204" pitchFamily="34" charset="0"/>
              </a:rPr>
              <a:t>Multiple stakeholders play a role in health and well-being</a:t>
            </a:r>
          </a:p>
          <a:p>
            <a:pPr marL="187325" indent="-187325">
              <a:buFont typeface="Arial" panose="020B0604020202020204" pitchFamily="34" charset="0"/>
              <a:buChar char="•"/>
            </a:pPr>
            <a:r>
              <a:rPr lang="en-US" sz="1600" dirty="0">
                <a:latin typeface="Calibri" panose="020F0502020204030204" pitchFamily="34" charset="0"/>
                <a:cs typeface="Calibri" panose="020F0502020204030204" pitchFamily="34" charset="0"/>
              </a:rPr>
              <a:t>Need to cross disciplines, sectors and break down </a:t>
            </a:r>
            <a:endParaRPr lang="en-US" sz="1600" dirty="0" smtClean="0">
              <a:latin typeface="Calibri" panose="020F0502020204030204" pitchFamily="34" charset="0"/>
              <a:cs typeface="Calibri" panose="020F0502020204030204" pitchFamily="34" charset="0"/>
            </a:endParaRPr>
          </a:p>
          <a:p>
            <a:pPr marL="177800" indent="-177800"/>
            <a:r>
              <a:rPr lang="en-US" sz="1600" dirty="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traditional </a:t>
            </a:r>
            <a:r>
              <a:rPr lang="en-US" sz="1600" dirty="0">
                <a:latin typeface="Calibri" panose="020F0502020204030204" pitchFamily="34" charset="0"/>
                <a:cs typeface="Calibri" panose="020F0502020204030204" pitchFamily="34" charset="0"/>
              </a:rPr>
              <a:t>silos</a:t>
            </a:r>
          </a:p>
          <a:p>
            <a:pPr marL="187325" indent="-187325">
              <a:buFont typeface="Arial" panose="020B0604020202020204" pitchFamily="34" charset="0"/>
              <a:buChar char="•"/>
            </a:pPr>
            <a:endParaRPr lang="en-US" sz="1700" dirty="0" smtClean="0">
              <a:latin typeface="Calibri" panose="020F0502020204030204" pitchFamily="34" charset="0"/>
              <a:cs typeface="Calibri" panose="020F0502020204030204" pitchFamily="34" charset="0"/>
            </a:endParaRPr>
          </a:p>
          <a:p>
            <a:pPr marL="187325" indent="-187325">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a:p>
            <a:pPr marL="0" marR="0">
              <a:spcBef>
                <a:spcPts val="0"/>
              </a:spcBef>
              <a:spcAft>
                <a:spcPts val="0"/>
              </a:spcAft>
            </a:pP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Box 2"/>
          <p:cNvSpPr txBox="1"/>
          <p:nvPr/>
        </p:nvSpPr>
        <p:spPr>
          <a:xfrm>
            <a:off x="258978" y="907762"/>
            <a:ext cx="5643853" cy="584775"/>
          </a:xfrm>
          <a:prstGeom prst="rect">
            <a:avLst/>
          </a:prstGeom>
          <a:noFill/>
        </p:spPr>
        <p:txBody>
          <a:bodyPr wrap="square" rtlCol="0">
            <a:spAutoFit/>
          </a:bodyPr>
          <a:lstStyle/>
          <a:p>
            <a:r>
              <a:rPr lang="en-US" sz="3200" i="1" dirty="0">
                <a:latin typeface="+mn-lt"/>
              </a:rPr>
              <a:t>Making it </a:t>
            </a:r>
            <a:r>
              <a:rPr lang="en-US" sz="3200" i="1" dirty="0" smtClean="0">
                <a:latin typeface="+mn-lt"/>
              </a:rPr>
              <a:t>real …</a:t>
            </a:r>
            <a:endParaRPr lang="en-US" sz="3200" i="1" dirty="0">
              <a:latin typeface="+mn-lt"/>
            </a:endParaRPr>
          </a:p>
        </p:txBody>
      </p:sp>
    </p:spTree>
    <p:extLst>
      <p:ext uri="{BB962C8B-B14F-4D97-AF65-F5344CB8AC3E}">
        <p14:creationId xmlns:p14="http://schemas.microsoft.com/office/powerpoint/2010/main" val="2527465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TextBox 4"/>
          <p:cNvSpPr txBox="1">
            <a:spLocks noChangeArrowheads="1"/>
          </p:cNvSpPr>
          <p:nvPr/>
        </p:nvSpPr>
        <p:spPr bwMode="auto">
          <a:xfrm>
            <a:off x="0" y="3256275"/>
            <a:ext cx="9147746"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Myriad Pro Light" charset="0"/>
                <a:ea typeface="ＭＳ Ｐゴシック" charset="0"/>
                <a:cs typeface="Myriad Pro Light" charset="0"/>
              </a:defRPr>
            </a:lvl1pPr>
            <a:lvl2pPr>
              <a:defRPr sz="2800">
                <a:solidFill>
                  <a:schemeClr val="tx1"/>
                </a:solidFill>
                <a:latin typeface="Myriad Pro Light" charset="0"/>
                <a:ea typeface="Myriad Pro Light" charset="0"/>
                <a:cs typeface="Myriad Pro Light" charset="0"/>
              </a:defRPr>
            </a:lvl2pPr>
            <a:lvl3pPr>
              <a:defRPr sz="2400">
                <a:solidFill>
                  <a:schemeClr val="tx1"/>
                </a:solidFill>
                <a:latin typeface="Myriad Pro Light" charset="0"/>
                <a:ea typeface="Myriad Pro Light" charset="0"/>
                <a:cs typeface="Myriad Pro Light" charset="0"/>
              </a:defRPr>
            </a:lvl3pPr>
            <a:lvl4pPr>
              <a:defRPr sz="2000">
                <a:solidFill>
                  <a:schemeClr val="tx1"/>
                </a:solidFill>
                <a:latin typeface="Myriad Pro Light" charset="0"/>
                <a:ea typeface="Myriad Pro Light" charset="0"/>
                <a:cs typeface="Myriad Pro Light" charset="0"/>
              </a:defRPr>
            </a:lvl4pPr>
            <a:lvl5pPr>
              <a:defRPr sz="2000">
                <a:solidFill>
                  <a:schemeClr val="tx1"/>
                </a:solidFill>
                <a:latin typeface="Myriad Pro Light" charset="0"/>
                <a:ea typeface="Myriad Pro Light" charset="0"/>
                <a:cs typeface="Myriad Pro Light" charset="0"/>
              </a:defRPr>
            </a:lvl5pPr>
            <a:lvl6pPr eaLnBrk="0" fontAlgn="base" hangingPunct="0">
              <a:spcAft>
                <a:spcPct val="0"/>
              </a:spcAft>
              <a:buFont typeface="Arial" charset="0"/>
              <a:buChar char="»"/>
              <a:defRPr sz="2000">
                <a:solidFill>
                  <a:schemeClr val="tx1"/>
                </a:solidFill>
                <a:latin typeface="Myriad Pro Light" charset="0"/>
                <a:ea typeface="Myriad Pro Light" charset="0"/>
                <a:cs typeface="Myriad Pro Light" charset="0"/>
              </a:defRPr>
            </a:lvl6pPr>
            <a:lvl7pPr eaLnBrk="0" fontAlgn="base" hangingPunct="0">
              <a:spcAft>
                <a:spcPct val="0"/>
              </a:spcAft>
              <a:buFont typeface="Arial" charset="0"/>
              <a:buChar char="»"/>
              <a:defRPr sz="2000">
                <a:solidFill>
                  <a:schemeClr val="tx1"/>
                </a:solidFill>
                <a:latin typeface="Myriad Pro Light" charset="0"/>
                <a:ea typeface="Myriad Pro Light" charset="0"/>
                <a:cs typeface="Myriad Pro Light" charset="0"/>
              </a:defRPr>
            </a:lvl7pPr>
            <a:lvl8pPr eaLnBrk="0" fontAlgn="base" hangingPunct="0">
              <a:spcAft>
                <a:spcPct val="0"/>
              </a:spcAft>
              <a:buFont typeface="Arial" charset="0"/>
              <a:buChar char="»"/>
              <a:defRPr sz="2000">
                <a:solidFill>
                  <a:schemeClr val="tx1"/>
                </a:solidFill>
                <a:latin typeface="Myriad Pro Light" charset="0"/>
                <a:ea typeface="Myriad Pro Light" charset="0"/>
                <a:cs typeface="Myriad Pro Light" charset="0"/>
              </a:defRPr>
            </a:lvl8pPr>
            <a:lvl9pPr eaLnBrk="0" fontAlgn="base" hangingPunct="0">
              <a:spcAft>
                <a:spcPct val="0"/>
              </a:spcAft>
              <a:buFont typeface="Arial" charset="0"/>
              <a:buChar char="»"/>
              <a:defRPr sz="2000">
                <a:solidFill>
                  <a:schemeClr val="tx1"/>
                </a:solidFill>
                <a:latin typeface="Myriad Pro Light" charset="0"/>
                <a:ea typeface="Myriad Pro Light" charset="0"/>
                <a:cs typeface="Myriad Pro Light" charset="0"/>
              </a:defRPr>
            </a:lvl9pPr>
          </a:lstStyle>
          <a:p>
            <a:pPr algn="ctr"/>
            <a:r>
              <a:rPr lang="en-US" sz="3300" i="1" dirty="0" smtClean="0">
                <a:latin typeface="+mj-lt"/>
              </a:rPr>
              <a:t>Determinants of Health and Child and Family Well-being</a:t>
            </a:r>
          </a:p>
        </p:txBody>
      </p:sp>
      <p:pic>
        <p:nvPicPr>
          <p:cNvPr id="5"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1723496" y="4578350"/>
            <a:ext cx="5960533"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69201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778" y="0"/>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itle 1"/>
          <p:cNvSpPr>
            <a:spLocks noGrp="1"/>
          </p:cNvSpPr>
          <p:nvPr>
            <p:ph type="title"/>
          </p:nvPr>
        </p:nvSpPr>
        <p:spPr>
          <a:xfrm>
            <a:off x="210312" y="0"/>
            <a:ext cx="8714232" cy="1346200"/>
          </a:xfrm>
        </p:spPr>
        <p:txBody>
          <a:bodyPr/>
          <a:lstStyle/>
          <a:p>
            <a:pPr eaLnBrk="1" hangingPunct="1"/>
            <a:r>
              <a:rPr lang="en-US" sz="3600" i="1" dirty="0" smtClean="0">
                <a:latin typeface="Garamond" charset="0"/>
              </a:rPr>
              <a:t>Structural Change - Self-determination, legislation and governance….</a:t>
            </a:r>
            <a:endParaRPr lang="en-US" sz="3600" i="1" dirty="0">
              <a:latin typeface="Garamond" charset="0"/>
            </a:endParaRPr>
          </a:p>
        </p:txBody>
      </p:sp>
      <p:sp>
        <p:nvSpPr>
          <p:cNvPr id="16388" name="Content Placeholder 2"/>
          <p:cNvSpPr>
            <a:spLocks noGrp="1"/>
          </p:cNvSpPr>
          <p:nvPr>
            <p:ph idx="1"/>
          </p:nvPr>
        </p:nvSpPr>
        <p:spPr>
          <a:xfrm>
            <a:off x="394138" y="1346200"/>
            <a:ext cx="8292662" cy="2925699"/>
          </a:xfrm>
        </p:spPr>
        <p:txBody>
          <a:bodyPr/>
          <a:lstStyle/>
          <a:p>
            <a:pPr marL="173038" indent="-173038" eaLnBrk="1" hangingPunct="1"/>
            <a:r>
              <a:rPr lang="en-US" sz="2000" dirty="0" smtClean="0">
                <a:latin typeface="Calibri" panose="020F0502020204030204" pitchFamily="34" charset="0"/>
                <a:ea typeface="Myriad Pro Light" charset="0"/>
                <a:cs typeface="Myriad Pro Light" charset="0"/>
              </a:rPr>
              <a:t>Development and implementation of Indigenous specific standards</a:t>
            </a:r>
          </a:p>
          <a:p>
            <a:pPr marL="173038" indent="-173038" eaLnBrk="1" hangingPunct="1"/>
            <a:r>
              <a:rPr lang="en-US" sz="2000" dirty="0" smtClean="0">
                <a:latin typeface="Calibri" panose="020F0502020204030204" pitchFamily="34" charset="0"/>
                <a:ea typeface="Myriad Pro Light" charset="0"/>
                <a:cs typeface="Myriad Pro Light" charset="0"/>
              </a:rPr>
              <a:t>Monitored by First Nations</a:t>
            </a:r>
          </a:p>
          <a:p>
            <a:pPr marL="173038" indent="-173038" eaLnBrk="1" hangingPunct="1"/>
            <a:r>
              <a:rPr lang="en-US" sz="2000" dirty="0" smtClean="0">
                <a:latin typeface="Calibri" panose="020F0502020204030204" pitchFamily="34" charset="0"/>
                <a:ea typeface="Myriad Pro Light" charset="0"/>
                <a:cs typeface="Myriad Pro Light" charset="0"/>
              </a:rPr>
              <a:t>Establishment of First Nations governance structures </a:t>
            </a:r>
          </a:p>
          <a:p>
            <a:pPr marL="173038" indent="-173038" eaLnBrk="1" hangingPunct="1"/>
            <a:endParaRPr lang="en-US" sz="2000" dirty="0">
              <a:latin typeface="Calibri" panose="020F0502020204030204" pitchFamily="34" charset="0"/>
              <a:ea typeface="Myriad Pro Light" charset="0"/>
              <a:cs typeface="Myriad Pro Light" charset="0"/>
            </a:endParaRPr>
          </a:p>
        </p:txBody>
      </p:sp>
      <p:pic>
        <p:nvPicPr>
          <p:cNvPr id="2" name="Picture 1" descr="2016-NCCAH-Icon-Plain-RGB.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78325" y="3765005"/>
            <a:ext cx="450330" cy="457200"/>
          </a:xfrm>
          <a:prstGeom prst="rect">
            <a:avLst/>
          </a:prstGeom>
        </p:spPr>
      </p:pic>
      <p:pic>
        <p:nvPicPr>
          <p:cNvPr id="6" name="Picture 5"/>
          <p:cNvPicPr>
            <a:picLocks noChangeAspect="1" noChangeArrowheads="1"/>
          </p:cNvPicPr>
          <p:nvPr/>
        </p:nvPicPr>
        <p:blipFill>
          <a:blip r:embed="rId5" cstate="screen"/>
          <a:stretch>
            <a:fillRect/>
          </a:stretch>
        </p:blipFill>
        <p:spPr bwMode="auto">
          <a:xfrm>
            <a:off x="3915220" y="2598894"/>
            <a:ext cx="4321250" cy="1702667"/>
          </a:xfrm>
          <a:prstGeom prst="rect">
            <a:avLst/>
          </a:prstGeom>
          <a:noFill/>
          <a:ln w="9525">
            <a:noFill/>
            <a:miter lim="800000"/>
            <a:headEnd/>
            <a:tailEnd/>
          </a:ln>
          <a:effectLst>
            <a:softEdge rad="112500"/>
          </a:effectLst>
        </p:spPr>
      </p:pic>
    </p:spTree>
    <p:extLst>
      <p:ext uri="{BB962C8B-B14F-4D97-AF65-F5344CB8AC3E}">
        <p14:creationId xmlns:p14="http://schemas.microsoft.com/office/powerpoint/2010/main" val="1126809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778" y="893"/>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itle 1"/>
          <p:cNvSpPr>
            <a:spLocks noGrp="1"/>
          </p:cNvSpPr>
          <p:nvPr>
            <p:ph type="title"/>
          </p:nvPr>
        </p:nvSpPr>
        <p:spPr>
          <a:xfrm>
            <a:off x="706582" y="0"/>
            <a:ext cx="8217962" cy="1346200"/>
          </a:xfrm>
        </p:spPr>
        <p:txBody>
          <a:bodyPr/>
          <a:lstStyle/>
          <a:p>
            <a:pPr eaLnBrk="1" hangingPunct="1"/>
            <a:r>
              <a:rPr lang="en-US" sz="3600" i="1" dirty="0" smtClean="0">
                <a:latin typeface="Garamond" charset="0"/>
              </a:rPr>
              <a:t>Purpose</a:t>
            </a:r>
            <a:endParaRPr lang="en-US" sz="3600" i="1" dirty="0">
              <a:latin typeface="Garamond" charset="0"/>
            </a:endParaRPr>
          </a:p>
        </p:txBody>
      </p:sp>
      <p:sp>
        <p:nvSpPr>
          <p:cNvPr id="16388" name="Content Placeholder 2"/>
          <p:cNvSpPr>
            <a:spLocks noGrp="1"/>
          </p:cNvSpPr>
          <p:nvPr>
            <p:ph idx="1"/>
          </p:nvPr>
        </p:nvSpPr>
        <p:spPr>
          <a:xfrm>
            <a:off x="933017" y="1037495"/>
            <a:ext cx="4650828" cy="2925699"/>
          </a:xfrm>
        </p:spPr>
        <p:txBody>
          <a:bodyPr/>
          <a:lstStyle/>
          <a:p>
            <a:pPr marL="0" indent="0" eaLnBrk="1" hangingPunct="1">
              <a:buNone/>
            </a:pPr>
            <a:r>
              <a:rPr lang="en-US" sz="2400" dirty="0" smtClean="0">
                <a:latin typeface="Calibri" panose="020F0502020204030204" pitchFamily="34" charset="0"/>
                <a:ea typeface="Myriad Pro Light" charset="0"/>
                <a:cs typeface="Myriad Pro Light" charset="0"/>
              </a:rPr>
              <a:t>The purpose of this presentation is to contemplate considerations necessary to the transformation and change of health policies that impact Indigenous peoples.</a:t>
            </a:r>
          </a:p>
        </p:txBody>
      </p:sp>
      <p:pic>
        <p:nvPicPr>
          <p:cNvPr id="2" name="Picture 1" descr="2016-NCCAH-Icon-Plain-RGB.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78325" y="3765005"/>
            <a:ext cx="450330" cy="457200"/>
          </a:xfrm>
          <a:prstGeom prst="rect">
            <a:avLst/>
          </a:prstGeom>
        </p:spPr>
      </p:pic>
      <p:pic>
        <p:nvPicPr>
          <p:cNvPr id="7" name="Picture 2" descr="C:\Users\datkinson\Desktop\PPT\2015_Determinants-of-indigenous-peoples-health-C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93552" y="673100"/>
            <a:ext cx="2193395" cy="329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732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0" y="446"/>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
          <p:cNvSpPr>
            <a:spLocks noGrp="1"/>
          </p:cNvSpPr>
          <p:nvPr>
            <p:ph type="title"/>
          </p:nvPr>
        </p:nvSpPr>
        <p:spPr>
          <a:xfrm>
            <a:off x="1879600" y="206375"/>
            <a:ext cx="6807200" cy="857250"/>
          </a:xfrm>
        </p:spPr>
        <p:txBody>
          <a:bodyPr/>
          <a:lstStyle/>
          <a:p>
            <a:pPr eaLnBrk="1" hangingPunct="1"/>
            <a:r>
              <a:rPr lang="en-US">
                <a:latin typeface="Garamond" charset="0"/>
              </a:rPr>
              <a:t>Slide Title</a:t>
            </a:r>
          </a:p>
        </p:txBody>
      </p:sp>
      <p:sp>
        <p:nvSpPr>
          <p:cNvPr id="13316" name="Content Placeholder 2"/>
          <p:cNvSpPr>
            <a:spLocks noGrp="1"/>
          </p:cNvSpPr>
          <p:nvPr>
            <p:ph idx="1"/>
          </p:nvPr>
        </p:nvSpPr>
        <p:spPr>
          <a:xfrm>
            <a:off x="1879600" y="1200150"/>
            <a:ext cx="6807200" cy="3394075"/>
          </a:xfrm>
        </p:spPr>
        <p:txBody>
          <a:bodyPr/>
          <a:lstStyle/>
          <a:p>
            <a:pPr eaLnBrk="1" hangingPunct="1"/>
            <a:r>
              <a:rPr lang="en-US">
                <a:latin typeface="Myriad Pro Light" charset="0"/>
                <a:cs typeface="Myriad Pro Light" charset="0"/>
              </a:rPr>
              <a:t>Slide text</a:t>
            </a:r>
          </a:p>
          <a:p>
            <a:pPr lvl="1" eaLnBrk="1" hangingPunct="1"/>
            <a:r>
              <a:rPr lang="en-US">
                <a:latin typeface="Myriad Pro Light" charset="0"/>
                <a:ea typeface="Myriad Pro Light" charset="0"/>
                <a:cs typeface="Myriad Pro Light" charset="0"/>
              </a:rPr>
              <a:t>More text</a:t>
            </a:r>
          </a:p>
          <a:p>
            <a:pPr lvl="2" eaLnBrk="1" hangingPunct="1"/>
            <a:r>
              <a:rPr lang="en-US">
                <a:latin typeface="Myriad Pro Light" charset="0"/>
                <a:ea typeface="Myriad Pro Light" charset="0"/>
                <a:cs typeface="Myriad Pro Light" charset="0"/>
              </a:rPr>
              <a:t>Other text</a:t>
            </a:r>
          </a:p>
          <a:p>
            <a:pPr lvl="3" eaLnBrk="1" hangingPunct="1"/>
            <a:r>
              <a:rPr lang="en-US">
                <a:latin typeface="Myriad Pro Light" charset="0"/>
                <a:ea typeface="Myriad Pro Light" charset="0"/>
                <a:cs typeface="Myriad Pro Light" charset="0"/>
              </a:rPr>
              <a:t>Some more text</a:t>
            </a:r>
          </a:p>
        </p:txBody>
      </p:sp>
      <p:pic>
        <p:nvPicPr>
          <p:cNvPr id="5"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0" y="0"/>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67139" y="1370974"/>
            <a:ext cx="2455917" cy="2400657"/>
          </a:xfrm>
          <a:prstGeom prst="rect">
            <a:avLst/>
          </a:prstGeom>
          <a:noFill/>
        </p:spPr>
        <p:txBody>
          <a:bodyPr wrap="square" rtlCol="0">
            <a:spAutoFit/>
          </a:bodyPr>
          <a:lstStyle/>
          <a:p>
            <a:r>
              <a:rPr lang="en-US" sz="3000" i="1" dirty="0" smtClean="0"/>
              <a:t>Individual and Family Change:</a:t>
            </a:r>
            <a:endParaRPr lang="en-US" sz="3000" i="1" dirty="0"/>
          </a:p>
          <a:p>
            <a:r>
              <a:rPr lang="en-US" sz="3000" i="1" dirty="0" smtClean="0"/>
              <a:t>Indicators of Child and Family Well-being</a:t>
            </a:r>
            <a:endParaRPr lang="en-US" sz="3000" i="1" dirty="0"/>
          </a:p>
        </p:txBody>
      </p:sp>
      <p:sp>
        <p:nvSpPr>
          <p:cNvPr id="3" name="TextBox 2"/>
          <p:cNvSpPr txBox="1"/>
          <p:nvPr/>
        </p:nvSpPr>
        <p:spPr>
          <a:xfrm>
            <a:off x="2648606" y="932776"/>
            <a:ext cx="6243146" cy="4278094"/>
          </a:xfrm>
          <a:prstGeom prst="rect">
            <a:avLst/>
          </a:prstGeom>
          <a:noFill/>
        </p:spPr>
        <p:txBody>
          <a:bodyPr wrap="square" rtlCol="0">
            <a:spAutoFit/>
          </a:bodyPr>
          <a:lstStyle/>
          <a:p>
            <a:r>
              <a:rPr lang="en-CA" b="1" dirty="0" smtClean="0">
                <a:latin typeface="Calibri" panose="020F0502020204030204" pitchFamily="34" charset="0"/>
                <a:cs typeface="Calibri" panose="020F0502020204030204" pitchFamily="34" charset="0"/>
              </a:rPr>
              <a:t>Examples of Administrative Indicators</a:t>
            </a:r>
          </a:p>
          <a:p>
            <a:pPr marL="173038" indent="-173038">
              <a:buFont typeface="Arial" panose="020B0604020202020204" pitchFamily="34" charset="0"/>
              <a:buChar char="•"/>
            </a:pPr>
            <a:r>
              <a:rPr lang="en-CA" dirty="0" smtClean="0">
                <a:latin typeface="Calibri" panose="020F0502020204030204" pitchFamily="34" charset="0"/>
                <a:cs typeface="Calibri" panose="020F0502020204030204" pitchFamily="34" charset="0"/>
              </a:rPr>
              <a:t>First Nations communities have access to culturally-appropriate prevention and early intervention services</a:t>
            </a:r>
          </a:p>
          <a:p>
            <a:pPr marL="268288" indent="-95250"/>
            <a:r>
              <a:rPr lang="en-CA" dirty="0" smtClean="0">
                <a:latin typeface="Calibri" panose="020F0502020204030204" pitchFamily="34" charset="0"/>
                <a:cs typeface="Calibri" panose="020F0502020204030204" pitchFamily="34" charset="0"/>
              </a:rPr>
              <a:t>- Number of First Nations families on reserve who have been assisted through culturally appropriate prevention activities</a:t>
            </a:r>
          </a:p>
          <a:p>
            <a:pPr marL="268288" indent="-95250">
              <a:buFontTx/>
              <a:buChar char="-"/>
            </a:pPr>
            <a:r>
              <a:rPr lang="en-CA" dirty="0">
                <a:latin typeface="Calibri" panose="020F0502020204030204" pitchFamily="34" charset="0"/>
                <a:cs typeface="Calibri" panose="020F0502020204030204" pitchFamily="34" charset="0"/>
              </a:rPr>
              <a:t>N</a:t>
            </a:r>
            <a:r>
              <a:rPr lang="en-CA" dirty="0" smtClean="0">
                <a:latin typeface="Calibri" panose="020F0502020204030204" pitchFamily="34" charset="0"/>
                <a:cs typeface="Calibri" panose="020F0502020204030204" pitchFamily="34" charset="0"/>
              </a:rPr>
              <a:t>umber of First Nations communities that are implementing their own Family and Community Well-Being and or Jurisdiction Initiatives</a:t>
            </a:r>
          </a:p>
          <a:p>
            <a:pPr marL="268288" indent="-95250">
              <a:buFontTx/>
              <a:buChar char="-"/>
            </a:pPr>
            <a:r>
              <a:rPr lang="en-CA" dirty="0" smtClean="0">
                <a:latin typeface="Calibri" panose="020F0502020204030204" pitchFamily="34" charset="0"/>
                <a:cs typeface="Calibri" panose="020F0502020204030204" pitchFamily="34" charset="0"/>
              </a:rPr>
              <a:t>Percent of cases of First nations children at risk that are closed without being take  into care</a:t>
            </a:r>
          </a:p>
          <a:p>
            <a:pPr marL="173038" indent="-173038">
              <a:buFont typeface="Arial" panose="020B0604020202020204" pitchFamily="34" charset="0"/>
              <a:buChar char="•"/>
            </a:pPr>
            <a:r>
              <a:rPr lang="en-CA" dirty="0" smtClean="0">
                <a:latin typeface="Calibri" panose="020F0502020204030204" pitchFamily="34" charset="0"/>
                <a:cs typeface="Calibri" panose="020F0502020204030204" pitchFamily="34" charset="0"/>
              </a:rPr>
              <a:t>First Nations service providers have adequate and predictable resources that allow for the development and delivery of culturally based child welfare standards and services including prevention services</a:t>
            </a:r>
          </a:p>
          <a:p>
            <a:pPr marL="285750" indent="-285750">
              <a:buFont typeface="Arial" panose="020B0604020202020204" pitchFamily="34" charset="0"/>
              <a:buChar char="•"/>
            </a:pPr>
            <a:endParaRPr lang="en-C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760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0" y="446"/>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
          <p:cNvSpPr>
            <a:spLocks noGrp="1"/>
          </p:cNvSpPr>
          <p:nvPr>
            <p:ph type="title"/>
          </p:nvPr>
        </p:nvSpPr>
        <p:spPr>
          <a:xfrm>
            <a:off x="1879600" y="206375"/>
            <a:ext cx="6807200" cy="857250"/>
          </a:xfrm>
        </p:spPr>
        <p:txBody>
          <a:bodyPr/>
          <a:lstStyle/>
          <a:p>
            <a:pPr eaLnBrk="1" hangingPunct="1"/>
            <a:r>
              <a:rPr lang="en-US">
                <a:latin typeface="Garamond" charset="0"/>
              </a:rPr>
              <a:t>Slide Title</a:t>
            </a:r>
          </a:p>
        </p:txBody>
      </p:sp>
      <p:sp>
        <p:nvSpPr>
          <p:cNvPr id="13316" name="Content Placeholder 2"/>
          <p:cNvSpPr>
            <a:spLocks noGrp="1"/>
          </p:cNvSpPr>
          <p:nvPr>
            <p:ph idx="1"/>
          </p:nvPr>
        </p:nvSpPr>
        <p:spPr>
          <a:xfrm>
            <a:off x="1879600" y="1200150"/>
            <a:ext cx="6807200" cy="3394075"/>
          </a:xfrm>
        </p:spPr>
        <p:txBody>
          <a:bodyPr/>
          <a:lstStyle/>
          <a:p>
            <a:pPr eaLnBrk="1" hangingPunct="1"/>
            <a:r>
              <a:rPr lang="en-US">
                <a:latin typeface="Myriad Pro Light" charset="0"/>
                <a:cs typeface="Myriad Pro Light" charset="0"/>
              </a:rPr>
              <a:t>Slide text</a:t>
            </a:r>
          </a:p>
          <a:p>
            <a:pPr lvl="1" eaLnBrk="1" hangingPunct="1"/>
            <a:r>
              <a:rPr lang="en-US">
                <a:latin typeface="Myriad Pro Light" charset="0"/>
                <a:ea typeface="Myriad Pro Light" charset="0"/>
                <a:cs typeface="Myriad Pro Light" charset="0"/>
              </a:rPr>
              <a:t>More text</a:t>
            </a:r>
          </a:p>
          <a:p>
            <a:pPr lvl="2" eaLnBrk="1" hangingPunct="1"/>
            <a:r>
              <a:rPr lang="en-US">
                <a:latin typeface="Myriad Pro Light" charset="0"/>
                <a:ea typeface="Myriad Pro Light" charset="0"/>
                <a:cs typeface="Myriad Pro Light" charset="0"/>
              </a:rPr>
              <a:t>Other text</a:t>
            </a:r>
          </a:p>
          <a:p>
            <a:pPr lvl="3" eaLnBrk="1" hangingPunct="1"/>
            <a:r>
              <a:rPr lang="en-US">
                <a:latin typeface="Myriad Pro Light" charset="0"/>
                <a:ea typeface="Myriad Pro Light" charset="0"/>
                <a:cs typeface="Myriad Pro Light" charset="0"/>
              </a:rPr>
              <a:t>Some more text</a:t>
            </a:r>
          </a:p>
        </p:txBody>
      </p:sp>
      <p:pic>
        <p:nvPicPr>
          <p:cNvPr id="5"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0" y="0"/>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45086" y="1200150"/>
            <a:ext cx="2455917" cy="3046988"/>
          </a:xfrm>
          <a:prstGeom prst="rect">
            <a:avLst/>
          </a:prstGeom>
          <a:noFill/>
        </p:spPr>
        <p:txBody>
          <a:bodyPr wrap="square" rtlCol="0">
            <a:spAutoFit/>
          </a:bodyPr>
          <a:lstStyle/>
          <a:p>
            <a:r>
              <a:rPr lang="en-US" sz="3200" i="1" dirty="0" smtClean="0"/>
              <a:t>Individual and Family Change:</a:t>
            </a:r>
            <a:endParaRPr lang="en-US" sz="3200" i="1" dirty="0"/>
          </a:p>
          <a:p>
            <a:r>
              <a:rPr lang="en-US" sz="3200" i="1" dirty="0" smtClean="0"/>
              <a:t>Indicators of Child and Family Well-being (cont’d)</a:t>
            </a:r>
            <a:endParaRPr lang="en-US" sz="3200" i="1" dirty="0"/>
          </a:p>
        </p:txBody>
      </p:sp>
      <p:sp>
        <p:nvSpPr>
          <p:cNvPr id="3" name="TextBox 2"/>
          <p:cNvSpPr txBox="1"/>
          <p:nvPr/>
        </p:nvSpPr>
        <p:spPr>
          <a:xfrm>
            <a:off x="2955156" y="1063625"/>
            <a:ext cx="5577491" cy="3447098"/>
          </a:xfrm>
          <a:prstGeom prst="rect">
            <a:avLst/>
          </a:prstGeom>
          <a:noFill/>
        </p:spPr>
        <p:txBody>
          <a:bodyPr wrap="square" rtlCol="0">
            <a:spAutoFit/>
          </a:bodyPr>
          <a:lstStyle/>
          <a:p>
            <a:r>
              <a:rPr lang="en-CA" b="1" dirty="0" smtClean="0">
                <a:latin typeface="Calibri" panose="020F0502020204030204" pitchFamily="34" charset="0"/>
                <a:cs typeface="Calibri" panose="020F0502020204030204" pitchFamily="34" charset="0"/>
              </a:rPr>
              <a:t>Examples of Administrative Indicators</a:t>
            </a:r>
          </a:p>
          <a:p>
            <a:pPr marL="173038" indent="-173038">
              <a:buFont typeface="Arial" panose="020B0604020202020204" pitchFamily="34" charset="0"/>
              <a:buChar char="•"/>
            </a:pPr>
            <a:r>
              <a:rPr lang="en-CA" dirty="0" smtClean="0">
                <a:latin typeface="Calibri" panose="020F0502020204030204" pitchFamily="34" charset="0"/>
                <a:cs typeface="Calibri" panose="020F0502020204030204" pitchFamily="34" charset="0"/>
              </a:rPr>
              <a:t>Continuity  of family community and cultural connections is preserved for First Nations children in care</a:t>
            </a:r>
          </a:p>
          <a:p>
            <a:pPr marL="173038" indent="-173038">
              <a:buFont typeface="Arial" panose="020B0604020202020204" pitchFamily="34" charset="0"/>
              <a:buChar char="•"/>
            </a:pPr>
            <a:r>
              <a:rPr lang="en-CA" dirty="0" smtClean="0">
                <a:latin typeface="Calibri" panose="020F0502020204030204" pitchFamily="34" charset="0"/>
                <a:cs typeface="Calibri" panose="020F0502020204030204" pitchFamily="34" charset="0"/>
              </a:rPr>
              <a:t>The safety and well-being of First Nations children are improved</a:t>
            </a:r>
          </a:p>
          <a:p>
            <a:pPr marL="173038" indent="-173038">
              <a:buFont typeface="Arial" panose="020B0604020202020204" pitchFamily="34" charset="0"/>
              <a:buChar char="•"/>
            </a:pPr>
            <a:r>
              <a:rPr lang="en-CA" dirty="0" smtClean="0">
                <a:latin typeface="Calibri" panose="020F0502020204030204" pitchFamily="34" charset="0"/>
                <a:cs typeface="Calibri" panose="020F0502020204030204" pitchFamily="34" charset="0"/>
              </a:rPr>
              <a:t>First Nations children in care achieve permanence and stability </a:t>
            </a:r>
          </a:p>
          <a:p>
            <a:pPr marL="173038" indent="-173038">
              <a:buFont typeface="Arial" panose="020B0604020202020204" pitchFamily="34" charset="0"/>
              <a:buChar char="•"/>
            </a:pPr>
            <a:r>
              <a:rPr lang="en-CA" dirty="0" smtClean="0">
                <a:latin typeface="Calibri" panose="020F0502020204030204" pitchFamily="34" charset="0"/>
                <a:cs typeface="Calibri" panose="020F0502020204030204" pitchFamily="34" charset="0"/>
              </a:rPr>
              <a:t>The rate of First nations children going into care is decreased</a:t>
            </a:r>
          </a:p>
          <a:p>
            <a:pPr marL="173038" indent="-173038">
              <a:buFont typeface="Arial" panose="020B0604020202020204" pitchFamily="34" charset="0"/>
              <a:buChar char="•"/>
            </a:pPr>
            <a:r>
              <a:rPr lang="en-CA" dirty="0" smtClean="0">
                <a:latin typeface="Calibri" panose="020F0502020204030204" pitchFamily="34" charset="0"/>
                <a:cs typeface="Calibri" panose="020F0502020204030204" pitchFamily="34" charset="0"/>
              </a:rPr>
              <a:t>The rate of Adverse Childhood Experiences among First Nations children and youth is reduced appropriate</a:t>
            </a:r>
            <a:endParaRPr lang="en-C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5937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588" y="-30638"/>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
          <p:cNvSpPr>
            <a:spLocks noGrp="1"/>
          </p:cNvSpPr>
          <p:nvPr>
            <p:ph type="title"/>
          </p:nvPr>
        </p:nvSpPr>
        <p:spPr>
          <a:xfrm>
            <a:off x="1620695" y="1652974"/>
            <a:ext cx="2651760" cy="1775382"/>
          </a:xfrm>
        </p:spPr>
        <p:txBody>
          <a:bodyPr/>
          <a:lstStyle/>
          <a:p>
            <a:r>
              <a:rPr lang="en-US" sz="3600" i="1" dirty="0"/>
              <a:t>Individual and Family Change:</a:t>
            </a:r>
            <a:br>
              <a:rPr lang="en-US" sz="3600" i="1" dirty="0"/>
            </a:br>
            <a:r>
              <a:rPr lang="en-US" sz="3600" i="1" dirty="0"/>
              <a:t>Indicators of Child and Family </a:t>
            </a:r>
            <a:r>
              <a:rPr lang="en-US" sz="3600" i="1" dirty="0" smtClean="0"/>
              <a:t>Well-being (cont’d)</a:t>
            </a:r>
            <a:r>
              <a:rPr lang="en-US" sz="3600" i="1" dirty="0"/>
              <a:t/>
            </a:r>
            <a:br>
              <a:rPr lang="en-US" sz="3600" i="1" dirty="0"/>
            </a:br>
            <a:endParaRPr lang="en-US" sz="3600" i="1" dirty="0">
              <a:latin typeface="Garamond" charset="0"/>
            </a:endParaRPr>
          </a:p>
        </p:txBody>
      </p:sp>
      <p:sp>
        <p:nvSpPr>
          <p:cNvPr id="13316" name="Content Placeholder 2"/>
          <p:cNvSpPr>
            <a:spLocks noGrp="1"/>
          </p:cNvSpPr>
          <p:nvPr>
            <p:ph idx="1"/>
          </p:nvPr>
        </p:nvSpPr>
        <p:spPr>
          <a:xfrm>
            <a:off x="4713889" y="528695"/>
            <a:ext cx="3957145" cy="4023939"/>
          </a:xfrm>
        </p:spPr>
        <p:txBody>
          <a:bodyPr/>
          <a:lstStyle/>
          <a:p>
            <a:pPr marL="0" indent="0">
              <a:buNone/>
            </a:pPr>
            <a:r>
              <a:rPr lang="en-CA" sz="2000" b="1" dirty="0">
                <a:latin typeface="Calibri" panose="020F0502020204030204" pitchFamily="34" charset="0"/>
                <a:cs typeface="Calibri" panose="020F0502020204030204" pitchFamily="34" charset="0"/>
              </a:rPr>
              <a:t>Examples of Specific Indigenous Indicators</a:t>
            </a:r>
          </a:p>
          <a:p>
            <a:pPr marL="285750" indent="-285750">
              <a:buFont typeface="Arial" panose="020B0604020202020204" pitchFamily="34" charset="0"/>
              <a:buChar char="•"/>
            </a:pPr>
            <a:r>
              <a:rPr lang="en-CA" sz="1800" dirty="0">
                <a:latin typeface="Calibri" panose="020F0502020204030204" pitchFamily="34" charset="0"/>
                <a:cs typeface="Calibri" panose="020F0502020204030204" pitchFamily="34" charset="0"/>
              </a:rPr>
              <a:t>Self identification </a:t>
            </a:r>
          </a:p>
          <a:p>
            <a:pPr marL="285750" indent="-285750">
              <a:buFont typeface="Arial" panose="020B0604020202020204" pitchFamily="34" charset="0"/>
              <a:buChar char="•"/>
            </a:pPr>
            <a:r>
              <a:rPr lang="en-CA" sz="1800" dirty="0">
                <a:latin typeface="Calibri" panose="020F0502020204030204" pitchFamily="34" charset="0"/>
                <a:cs typeface="Calibri" panose="020F0502020204030204" pitchFamily="34" charset="0"/>
              </a:rPr>
              <a:t>Individual identity of wellness</a:t>
            </a:r>
          </a:p>
          <a:p>
            <a:pPr marL="285750" indent="-285750">
              <a:buFont typeface="Arial" panose="020B0604020202020204" pitchFamily="34" charset="0"/>
              <a:buChar char="•"/>
            </a:pPr>
            <a:r>
              <a:rPr lang="en-CA" sz="1800" dirty="0">
                <a:latin typeface="Calibri" panose="020F0502020204030204" pitchFamily="34" charset="0"/>
                <a:cs typeface="Calibri" panose="020F0502020204030204" pitchFamily="34" charset="0"/>
              </a:rPr>
              <a:t>Collective identity of wellness</a:t>
            </a:r>
          </a:p>
          <a:p>
            <a:pPr marL="285750" indent="-285750">
              <a:buFont typeface="Arial" panose="020B0604020202020204" pitchFamily="34" charset="0"/>
              <a:buChar char="•"/>
            </a:pPr>
            <a:r>
              <a:rPr lang="en-CA" sz="1800" dirty="0">
                <a:latin typeface="Calibri" panose="020F0502020204030204" pitchFamily="34" charset="0"/>
                <a:cs typeface="Calibri" panose="020F0502020204030204" pitchFamily="34" charset="0"/>
              </a:rPr>
              <a:t>Knowledge of Indigenous language</a:t>
            </a:r>
          </a:p>
          <a:p>
            <a:pPr marL="285750" indent="-285750">
              <a:buFont typeface="Arial" panose="020B0604020202020204" pitchFamily="34" charset="0"/>
              <a:buChar char="•"/>
            </a:pPr>
            <a:r>
              <a:rPr lang="en-CA" sz="1800" dirty="0">
                <a:latin typeface="Calibri" panose="020F0502020204030204" pitchFamily="34" charset="0"/>
                <a:cs typeface="Calibri" panose="020F0502020204030204" pitchFamily="34" charset="0"/>
              </a:rPr>
              <a:t>Geographic </a:t>
            </a:r>
            <a:r>
              <a:rPr lang="en-CA" sz="1800" dirty="0" smtClean="0">
                <a:latin typeface="Calibri" panose="020F0502020204030204" pitchFamily="34" charset="0"/>
                <a:cs typeface="Calibri" panose="020F0502020204030204" pitchFamily="34" charset="0"/>
              </a:rPr>
              <a:t>locale</a:t>
            </a:r>
          </a:p>
          <a:p>
            <a:pPr marL="285750" indent="-285750">
              <a:buFont typeface="Arial" panose="020B0604020202020204" pitchFamily="34" charset="0"/>
              <a:buChar char="•"/>
            </a:pPr>
            <a:r>
              <a:rPr lang="en-CA" sz="1800" dirty="0" smtClean="0">
                <a:latin typeface="Calibri" panose="020F0502020204030204" pitchFamily="34" charset="0"/>
                <a:cs typeface="Calibri" panose="020F0502020204030204" pitchFamily="34" charset="0"/>
              </a:rPr>
              <a:t>Connection to the land</a:t>
            </a:r>
            <a:endParaRPr lang="en-CA"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CA" sz="1800" dirty="0">
                <a:latin typeface="Calibri" panose="020F0502020204030204" pitchFamily="34" charset="0"/>
                <a:cs typeface="Calibri" panose="020F0502020204030204" pitchFamily="34" charset="0"/>
              </a:rPr>
              <a:t>Cultural ways of knowing and being</a:t>
            </a:r>
          </a:p>
          <a:p>
            <a:pPr marL="285750" indent="-285750">
              <a:buFont typeface="Arial" panose="020B0604020202020204" pitchFamily="34" charset="0"/>
              <a:buChar char="•"/>
            </a:pPr>
            <a:r>
              <a:rPr lang="en-CA" sz="1800" dirty="0">
                <a:latin typeface="Calibri" panose="020F0502020204030204" pitchFamily="34" charset="0"/>
                <a:cs typeface="Calibri" panose="020F0502020204030204" pitchFamily="34" charset="0"/>
              </a:rPr>
              <a:t>Shared colonial </a:t>
            </a:r>
            <a:r>
              <a:rPr lang="en-CA" sz="1800" dirty="0" smtClean="0">
                <a:latin typeface="Calibri" panose="020F0502020204030204" pitchFamily="34" charset="0"/>
                <a:cs typeface="Calibri" panose="020F0502020204030204" pitchFamily="34" charset="0"/>
              </a:rPr>
              <a:t>history</a:t>
            </a:r>
          </a:p>
          <a:p>
            <a:pPr marL="285750" indent="-285750">
              <a:buFont typeface="Arial" panose="020B0604020202020204" pitchFamily="34" charset="0"/>
              <a:buChar char="•"/>
            </a:pPr>
            <a:r>
              <a:rPr lang="en-CA" sz="1800" dirty="0" smtClean="0">
                <a:latin typeface="Calibri" panose="020F0502020204030204" pitchFamily="34" charset="0"/>
                <a:cs typeface="Calibri" panose="020F0502020204030204" pitchFamily="34" charset="0"/>
              </a:rPr>
              <a:t>Safe and loving environment</a:t>
            </a:r>
            <a:endParaRPr lang="en-CA" sz="18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endParaRPr>
          </a:p>
        </p:txBody>
      </p:sp>
    </p:spTree>
    <p:extLst>
      <p:ext uri="{BB962C8B-B14F-4D97-AF65-F5344CB8AC3E}">
        <p14:creationId xmlns:p14="http://schemas.microsoft.com/office/powerpoint/2010/main" val="1688215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588" y="-30638"/>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
          <p:cNvSpPr>
            <a:spLocks noGrp="1"/>
          </p:cNvSpPr>
          <p:nvPr>
            <p:ph type="title"/>
          </p:nvPr>
        </p:nvSpPr>
        <p:spPr>
          <a:xfrm>
            <a:off x="1586011" y="41159"/>
            <a:ext cx="4199934" cy="869509"/>
          </a:xfrm>
        </p:spPr>
        <p:txBody>
          <a:bodyPr/>
          <a:lstStyle/>
          <a:p>
            <a:r>
              <a:rPr lang="en-US" sz="3600" i="1" dirty="0" smtClean="0"/>
              <a:t/>
            </a:r>
            <a:br>
              <a:rPr lang="en-US" sz="3600" i="1" dirty="0" smtClean="0"/>
            </a:br>
            <a:r>
              <a:rPr lang="en-US" sz="3600" i="1" dirty="0" smtClean="0"/>
              <a:t>Protection of Children </a:t>
            </a:r>
            <a:r>
              <a:rPr lang="en-US" sz="3600" i="1" dirty="0"/>
              <a:t/>
            </a:r>
            <a:br>
              <a:rPr lang="en-US" sz="3600" i="1" dirty="0"/>
            </a:br>
            <a:endParaRPr lang="en-US" sz="3600" i="1" dirty="0">
              <a:latin typeface="Garamond" charset="0"/>
            </a:endParaRPr>
          </a:p>
        </p:txBody>
      </p:sp>
      <p:sp>
        <p:nvSpPr>
          <p:cNvPr id="13316" name="Content Placeholder 2"/>
          <p:cNvSpPr>
            <a:spLocks noGrp="1"/>
          </p:cNvSpPr>
          <p:nvPr>
            <p:ph idx="1"/>
          </p:nvPr>
        </p:nvSpPr>
        <p:spPr>
          <a:xfrm>
            <a:off x="1586011" y="910668"/>
            <a:ext cx="7100789" cy="3503677"/>
          </a:xfrm>
        </p:spPr>
        <p:txBody>
          <a:bodyPr/>
          <a:lstStyle/>
          <a:p>
            <a:pPr marL="0" indent="0">
              <a:buNone/>
            </a:pPr>
            <a:r>
              <a:rPr lang="en-US" sz="2000" dirty="0" smtClean="0">
                <a:latin typeface="Calibri" panose="020F0502020204030204" pitchFamily="34" charset="0"/>
              </a:rPr>
              <a:t>What if children were never removed from their families and communities?</a:t>
            </a:r>
          </a:p>
          <a:p>
            <a:pPr marL="0" indent="0">
              <a:buNone/>
            </a:pPr>
            <a:r>
              <a:rPr lang="en-US" sz="2000" dirty="0">
                <a:latin typeface="Calibri" panose="020F0502020204030204" pitchFamily="34" charset="0"/>
              </a:rPr>
              <a:t>What would </a:t>
            </a:r>
            <a:r>
              <a:rPr lang="en-US" sz="2000" dirty="0" smtClean="0">
                <a:latin typeface="Calibri" panose="020F0502020204030204" pitchFamily="34" charset="0"/>
              </a:rPr>
              <a:t>we have to </a:t>
            </a:r>
            <a:r>
              <a:rPr lang="en-US" sz="2000" dirty="0">
                <a:latin typeface="Calibri" panose="020F0502020204030204" pitchFamily="34" charset="0"/>
              </a:rPr>
              <a:t>change?</a:t>
            </a:r>
          </a:p>
          <a:p>
            <a:pPr marL="0" indent="0">
              <a:buNone/>
            </a:pPr>
            <a:r>
              <a:rPr lang="en-US" sz="2000" dirty="0" smtClean="0">
                <a:latin typeface="Calibri" panose="020F0502020204030204" pitchFamily="34" charset="0"/>
              </a:rPr>
              <a:t>How are we defining safety </a:t>
            </a:r>
            <a:r>
              <a:rPr lang="en-US" sz="2000" dirty="0">
                <a:latin typeface="Calibri" panose="020F0502020204030204" pitchFamily="34" charset="0"/>
              </a:rPr>
              <a:t>and </a:t>
            </a:r>
            <a:r>
              <a:rPr lang="en-US" sz="2000" dirty="0" smtClean="0">
                <a:latin typeface="Calibri" panose="020F0502020204030204" pitchFamily="34" charset="0"/>
              </a:rPr>
              <a:t>how do we currently apply it?</a:t>
            </a:r>
          </a:p>
          <a:p>
            <a:pPr marL="0" indent="0">
              <a:buNone/>
            </a:pPr>
            <a:r>
              <a:rPr lang="en-US" sz="2000" dirty="0" smtClean="0">
                <a:latin typeface="Calibri" panose="020F0502020204030204" pitchFamily="34" charset="0"/>
              </a:rPr>
              <a:t>What would we put in place to ensure children’s safety? Family well-being?</a:t>
            </a:r>
          </a:p>
          <a:p>
            <a:pPr marL="0" indent="0">
              <a:buNone/>
            </a:pPr>
            <a:r>
              <a:rPr lang="en-US" sz="2000" dirty="0" smtClean="0">
                <a:latin typeface="Calibri" panose="020F0502020204030204" pitchFamily="34" charset="0"/>
              </a:rPr>
              <a:t>How would we ensure </a:t>
            </a:r>
            <a:r>
              <a:rPr lang="en-US" sz="2000" dirty="0">
                <a:latin typeface="Calibri" panose="020F0502020204030204" pitchFamily="34" charset="0"/>
              </a:rPr>
              <a:t>c</a:t>
            </a:r>
            <a:r>
              <a:rPr lang="en-US" sz="2000" dirty="0" smtClean="0">
                <a:latin typeface="Calibri" panose="020F0502020204030204" pitchFamily="34" charset="0"/>
              </a:rPr>
              <a:t>ultural continuity?</a:t>
            </a:r>
          </a:p>
          <a:p>
            <a:pPr marL="0" indent="0">
              <a:buNone/>
            </a:pPr>
            <a:r>
              <a:rPr lang="en-US" sz="2000" dirty="0" smtClean="0">
                <a:latin typeface="Calibri" panose="020F0502020204030204" pitchFamily="34" charset="0"/>
              </a:rPr>
              <a:t>What do these concepts look like for your children? your community?</a:t>
            </a:r>
          </a:p>
          <a:p>
            <a:pPr marL="0" indent="0">
              <a:buNone/>
            </a:pPr>
            <a:endParaRPr lang="en-US" sz="2000" dirty="0">
              <a:latin typeface="Calibri" panose="020F0502020204030204" pitchFamily="34" charset="0"/>
            </a:endParaRPr>
          </a:p>
        </p:txBody>
      </p:sp>
    </p:spTree>
    <p:extLst>
      <p:ext uri="{BB962C8B-B14F-4D97-AF65-F5344CB8AC3E}">
        <p14:creationId xmlns:p14="http://schemas.microsoft.com/office/powerpoint/2010/main" val="2837124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0" y="446"/>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
          <p:cNvSpPr>
            <a:spLocks noGrp="1"/>
          </p:cNvSpPr>
          <p:nvPr>
            <p:ph type="title"/>
          </p:nvPr>
        </p:nvSpPr>
        <p:spPr>
          <a:xfrm>
            <a:off x="1879600" y="206375"/>
            <a:ext cx="6807200" cy="857250"/>
          </a:xfrm>
        </p:spPr>
        <p:txBody>
          <a:bodyPr/>
          <a:lstStyle/>
          <a:p>
            <a:pPr eaLnBrk="1" hangingPunct="1"/>
            <a:r>
              <a:rPr lang="en-US">
                <a:latin typeface="Garamond" charset="0"/>
              </a:rPr>
              <a:t>Slide Title</a:t>
            </a:r>
          </a:p>
        </p:txBody>
      </p:sp>
      <p:sp>
        <p:nvSpPr>
          <p:cNvPr id="13316" name="Content Placeholder 2"/>
          <p:cNvSpPr>
            <a:spLocks noGrp="1"/>
          </p:cNvSpPr>
          <p:nvPr>
            <p:ph idx="1"/>
          </p:nvPr>
        </p:nvSpPr>
        <p:spPr>
          <a:xfrm>
            <a:off x="1879600" y="1200150"/>
            <a:ext cx="6807200" cy="3394075"/>
          </a:xfrm>
        </p:spPr>
        <p:txBody>
          <a:bodyPr/>
          <a:lstStyle/>
          <a:p>
            <a:pPr eaLnBrk="1" hangingPunct="1"/>
            <a:r>
              <a:rPr lang="en-US">
                <a:latin typeface="Myriad Pro Light" charset="0"/>
                <a:cs typeface="Myriad Pro Light" charset="0"/>
              </a:rPr>
              <a:t>Slide text</a:t>
            </a:r>
          </a:p>
          <a:p>
            <a:pPr lvl="1" eaLnBrk="1" hangingPunct="1"/>
            <a:r>
              <a:rPr lang="en-US">
                <a:latin typeface="Myriad Pro Light" charset="0"/>
                <a:ea typeface="Myriad Pro Light" charset="0"/>
                <a:cs typeface="Myriad Pro Light" charset="0"/>
              </a:rPr>
              <a:t>More text</a:t>
            </a:r>
          </a:p>
          <a:p>
            <a:pPr lvl="2" eaLnBrk="1" hangingPunct="1"/>
            <a:r>
              <a:rPr lang="en-US">
                <a:latin typeface="Myriad Pro Light" charset="0"/>
                <a:ea typeface="Myriad Pro Light" charset="0"/>
                <a:cs typeface="Myriad Pro Light" charset="0"/>
              </a:rPr>
              <a:t>Other text</a:t>
            </a:r>
          </a:p>
          <a:p>
            <a:pPr lvl="3" eaLnBrk="1" hangingPunct="1"/>
            <a:r>
              <a:rPr lang="en-US">
                <a:latin typeface="Myriad Pro Light" charset="0"/>
                <a:ea typeface="Myriad Pro Light" charset="0"/>
                <a:cs typeface="Myriad Pro Light" charset="0"/>
              </a:rPr>
              <a:t>Some more text</a:t>
            </a:r>
          </a:p>
        </p:txBody>
      </p:sp>
      <p:pic>
        <p:nvPicPr>
          <p:cNvPr id="5"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1588" y="893"/>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27" descr="0000002a"/>
          <p:cNvPicPr>
            <a:picLocks noChangeAspect="1" noChangeArrowheads="1"/>
          </p:cNvPicPr>
          <p:nvPr/>
        </p:nvPicPr>
        <p:blipFill>
          <a:blip r:embed="rId5" cstate="print"/>
          <a:srcRect/>
          <a:stretch>
            <a:fillRect/>
          </a:stretch>
        </p:blipFill>
        <p:spPr bwMode="auto">
          <a:xfrm>
            <a:off x="5540274" y="2031899"/>
            <a:ext cx="3311231" cy="1753726"/>
          </a:xfrm>
          <a:prstGeom prst="rect">
            <a:avLst/>
          </a:prstGeom>
          <a:noFill/>
          <a:ln w="9525">
            <a:noFill/>
            <a:miter lim="800000"/>
            <a:headEnd/>
            <a:tailEnd/>
          </a:ln>
        </p:spPr>
      </p:pic>
      <p:sp>
        <p:nvSpPr>
          <p:cNvPr id="2" name="Rectangle 1"/>
          <p:cNvSpPr/>
          <p:nvPr/>
        </p:nvSpPr>
        <p:spPr>
          <a:xfrm>
            <a:off x="107087" y="1745317"/>
            <a:ext cx="5218116" cy="2985433"/>
          </a:xfrm>
          <a:prstGeom prst="rect">
            <a:avLst/>
          </a:prstGeom>
        </p:spPr>
        <p:txBody>
          <a:bodyPr wrap="square">
            <a:spAutoFit/>
          </a:bodyPr>
          <a:lstStyle/>
          <a:p>
            <a:pPr marL="187325" marR="0" indent="-187325">
              <a:spcBef>
                <a:spcPts val="0"/>
              </a:spcBef>
              <a:spcAft>
                <a:spcPts val="0"/>
              </a:spcAft>
              <a:buFont typeface="Arial" panose="020B0604020202020204" pitchFamily="34" charset="0"/>
              <a:buChar char="•"/>
            </a:pPr>
            <a:r>
              <a:rPr lang="en-US" sz="1700" dirty="0" smtClean="0">
                <a:latin typeface="Calibri" panose="020F0502020204030204" pitchFamily="34" charset="0"/>
                <a:cs typeface="Calibri" panose="020F0502020204030204" pitchFamily="34" charset="0"/>
              </a:rPr>
              <a:t>Leroy </a:t>
            </a:r>
            <a:r>
              <a:rPr lang="en-US" sz="1700" dirty="0">
                <a:latin typeface="Calibri" panose="020F0502020204030204" pitchFamily="34" charset="0"/>
                <a:cs typeface="Calibri" panose="020F0502020204030204" pitchFamily="34" charset="0"/>
              </a:rPr>
              <a:t>Little Bear writes that different peoples see and interpret the world in different ways. These unique ways are evident in different world views and cultures</a:t>
            </a:r>
            <a:r>
              <a:rPr lang="en-US" sz="1700" dirty="0" smtClean="0">
                <a:latin typeface="Calibri" panose="020F0502020204030204" pitchFamily="34" charset="0"/>
                <a:cs typeface="Calibri" panose="020F0502020204030204" pitchFamily="34" charset="0"/>
              </a:rPr>
              <a:t>.</a:t>
            </a:r>
          </a:p>
          <a:p>
            <a:pPr marL="187325" indent="-187325">
              <a:spcBef>
                <a:spcPts val="0"/>
              </a:spcBef>
              <a:spcAft>
                <a:spcPts val="0"/>
              </a:spcAft>
              <a:buFont typeface="Arial" panose="020B0604020202020204" pitchFamily="34" charset="0"/>
              <a:buChar char="•"/>
            </a:pPr>
            <a:r>
              <a:rPr lang="en-US" sz="1700" dirty="0">
                <a:latin typeface="Calibri" panose="020F0502020204030204" pitchFamily="34" charset="0"/>
                <a:cs typeface="Calibri" panose="020F0502020204030204" pitchFamily="34" charset="0"/>
              </a:rPr>
              <a:t>Indigenous philosophies are underlain by a world view of interrelationships among the spiritual, the natural and the </a:t>
            </a:r>
            <a:r>
              <a:rPr lang="en-US" sz="1700" dirty="0" smtClean="0">
                <a:latin typeface="Calibri" panose="020F0502020204030204" pitchFamily="34" charset="0"/>
                <a:cs typeface="Calibri" panose="020F0502020204030204" pitchFamily="34" charset="0"/>
              </a:rPr>
              <a:t>self where the land is sacred, where time is not linear but cyclical and where there are multiple truths.</a:t>
            </a:r>
          </a:p>
          <a:p>
            <a:pPr marL="187325" indent="-187325">
              <a:spcBef>
                <a:spcPts val="0"/>
              </a:spcBef>
              <a:spcAft>
                <a:spcPts val="0"/>
              </a:spcAft>
              <a:buFont typeface="Arial" panose="020B0604020202020204" pitchFamily="34" charset="0"/>
              <a:buChar char="•"/>
            </a:pPr>
            <a:r>
              <a:rPr lang="en-US" sz="1700" dirty="0" smtClean="0">
                <a:latin typeface="Calibri" panose="020F0502020204030204" pitchFamily="34" charset="0"/>
                <a:cs typeface="Calibri" panose="020F0502020204030204" pitchFamily="34" charset="0"/>
              </a:rPr>
              <a:t>Indigenous societies act in a state of relatedness; identity comes from the connections of the collective. </a:t>
            </a:r>
            <a:endParaRPr lang="en-US" sz="1700" dirty="0">
              <a:latin typeface="Calibri" panose="020F0502020204030204" pitchFamily="34" charset="0"/>
              <a:cs typeface="Calibri" panose="020F0502020204030204" pitchFamily="34" charset="0"/>
            </a:endParaRPr>
          </a:p>
          <a:p>
            <a:pPr marL="0" marR="0">
              <a:spcBef>
                <a:spcPts val="0"/>
              </a:spcBef>
              <a:spcAft>
                <a:spcPts val="0"/>
              </a:spcAft>
            </a:pP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Box 2"/>
          <p:cNvSpPr txBox="1"/>
          <p:nvPr/>
        </p:nvSpPr>
        <p:spPr>
          <a:xfrm>
            <a:off x="157452" y="1134325"/>
            <a:ext cx="5838103" cy="584775"/>
          </a:xfrm>
          <a:prstGeom prst="rect">
            <a:avLst/>
          </a:prstGeom>
          <a:noFill/>
        </p:spPr>
        <p:txBody>
          <a:bodyPr wrap="square" rtlCol="0">
            <a:spAutoFit/>
          </a:bodyPr>
          <a:lstStyle/>
          <a:p>
            <a:r>
              <a:rPr lang="en-US" sz="3200" i="1" dirty="0" smtClean="0"/>
              <a:t>Indigenous </a:t>
            </a:r>
            <a:r>
              <a:rPr lang="en-US" sz="3200" i="1" dirty="0"/>
              <a:t>w</a:t>
            </a:r>
            <a:r>
              <a:rPr lang="en-US" sz="3200" i="1" dirty="0" smtClean="0"/>
              <a:t>orldviews</a:t>
            </a:r>
            <a:endParaRPr lang="en-US" sz="3200" i="1" dirty="0"/>
          </a:p>
        </p:txBody>
      </p:sp>
    </p:spTree>
    <p:extLst>
      <p:ext uri="{BB962C8B-B14F-4D97-AF65-F5344CB8AC3E}">
        <p14:creationId xmlns:p14="http://schemas.microsoft.com/office/powerpoint/2010/main" val="4035994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778" y="0"/>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itle 1"/>
          <p:cNvSpPr>
            <a:spLocks noGrp="1"/>
          </p:cNvSpPr>
          <p:nvPr>
            <p:ph type="title"/>
          </p:nvPr>
        </p:nvSpPr>
        <p:spPr>
          <a:xfrm>
            <a:off x="210312" y="0"/>
            <a:ext cx="8714232" cy="857250"/>
          </a:xfrm>
        </p:spPr>
        <p:txBody>
          <a:bodyPr/>
          <a:lstStyle/>
          <a:p>
            <a:pPr eaLnBrk="1" hangingPunct="1"/>
            <a:r>
              <a:rPr lang="en-US" sz="3600" i="1" dirty="0" smtClean="0">
                <a:latin typeface="Garamond" charset="0"/>
              </a:rPr>
              <a:t>Shifting ground</a:t>
            </a:r>
            <a:r>
              <a:rPr lang="en-US" sz="3600" i="1" dirty="0">
                <a:latin typeface="Garamond" charset="0"/>
              </a:rPr>
              <a:t> </a:t>
            </a:r>
            <a:r>
              <a:rPr lang="en-US" sz="3600" i="1" dirty="0" smtClean="0">
                <a:latin typeface="Garamond" charset="0"/>
              </a:rPr>
              <a:t>…</a:t>
            </a:r>
            <a:endParaRPr lang="en-US" sz="3600" i="1" dirty="0">
              <a:latin typeface="Garamond" charset="0"/>
            </a:endParaRPr>
          </a:p>
        </p:txBody>
      </p:sp>
      <p:sp>
        <p:nvSpPr>
          <p:cNvPr id="16388" name="Content Placeholder 2"/>
          <p:cNvSpPr>
            <a:spLocks noGrp="1"/>
          </p:cNvSpPr>
          <p:nvPr>
            <p:ph idx="1"/>
          </p:nvPr>
        </p:nvSpPr>
        <p:spPr>
          <a:xfrm>
            <a:off x="210312" y="877824"/>
            <a:ext cx="8476488" cy="3394075"/>
          </a:xfrm>
        </p:spPr>
        <p:txBody>
          <a:bodyPr/>
          <a:lstStyle/>
          <a:p>
            <a:pPr indent="-155575"/>
            <a:r>
              <a:rPr lang="en-CA" sz="1600" dirty="0">
                <a:latin typeface="Calibri" panose="020F0502020204030204" pitchFamily="34" charset="0"/>
                <a:cs typeface="Calibri" panose="020F0502020204030204" pitchFamily="34" charset="0"/>
              </a:rPr>
              <a:t>Royal Commission on Aboriginal Peoples (1996)</a:t>
            </a:r>
          </a:p>
          <a:p>
            <a:pPr indent="-155575"/>
            <a:r>
              <a:rPr lang="en-CA" sz="1600" dirty="0">
                <a:latin typeface="Calibri" panose="020F0502020204030204" pitchFamily="34" charset="0"/>
                <a:cs typeface="Calibri" panose="020F0502020204030204" pitchFamily="34" charset="0"/>
              </a:rPr>
              <a:t>Truth and Reconciliation Commission (2015)</a:t>
            </a:r>
          </a:p>
          <a:p>
            <a:pPr indent="-155575"/>
            <a:r>
              <a:rPr lang="en-CA" sz="1600" dirty="0">
                <a:latin typeface="Calibri" panose="020F0502020204030204" pitchFamily="34" charset="0"/>
                <a:cs typeface="Calibri" panose="020F0502020204030204" pitchFamily="34" charset="0"/>
              </a:rPr>
              <a:t>Newly elected Liberal government (2015)</a:t>
            </a:r>
          </a:p>
          <a:p>
            <a:pPr indent="-155575"/>
            <a:r>
              <a:rPr lang="en-CA" sz="1600" dirty="0">
                <a:latin typeface="Calibri" panose="020F0502020204030204" pitchFamily="34" charset="0"/>
                <a:cs typeface="Calibri" panose="020F0502020204030204" pitchFamily="34" charset="0"/>
              </a:rPr>
              <a:t>United Nations Declaration on the Rights of Indigenous Peoples (2007, 2016)</a:t>
            </a:r>
          </a:p>
          <a:p>
            <a:pPr indent="-155575"/>
            <a:r>
              <a:rPr lang="en-CA" sz="1600" dirty="0" smtClean="0">
                <a:latin typeface="Calibri" panose="020F0502020204030204" pitchFamily="34" charset="0"/>
                <a:cs typeface="Calibri" panose="020F0502020204030204" pitchFamily="34" charset="0"/>
              </a:rPr>
              <a:t>Truth and Reconciliation Commission Report </a:t>
            </a:r>
            <a:r>
              <a:rPr lang="en-CA" sz="1600" dirty="0">
                <a:latin typeface="Calibri" panose="020F0502020204030204" pitchFamily="34" charset="0"/>
                <a:cs typeface="Calibri" panose="020F0502020204030204" pitchFamily="34" charset="0"/>
              </a:rPr>
              <a:t>(2015) </a:t>
            </a:r>
            <a:endParaRPr lang="en-CA" sz="1600" dirty="0" smtClean="0">
              <a:latin typeface="Calibri" panose="020F0502020204030204" pitchFamily="34" charset="0"/>
              <a:cs typeface="Calibri" panose="020F0502020204030204" pitchFamily="34" charset="0"/>
            </a:endParaRPr>
          </a:p>
          <a:p>
            <a:pPr indent="-155575"/>
            <a:r>
              <a:rPr lang="en-CA" sz="1600" dirty="0" smtClean="0">
                <a:latin typeface="Calibri" panose="020F0502020204030204" pitchFamily="34" charset="0"/>
                <a:cs typeface="Calibri" panose="020F0502020204030204" pitchFamily="34" charset="0"/>
              </a:rPr>
              <a:t>Human </a:t>
            </a:r>
            <a:r>
              <a:rPr lang="en-CA" sz="1600" dirty="0">
                <a:latin typeface="Calibri" panose="020F0502020204030204" pitchFamily="34" charset="0"/>
                <a:cs typeface="Calibri" panose="020F0502020204030204" pitchFamily="34" charset="0"/>
              </a:rPr>
              <a:t>Rights Tribunal</a:t>
            </a:r>
          </a:p>
          <a:p>
            <a:pPr indent="-155575"/>
            <a:r>
              <a:rPr lang="en-CA" sz="1600" dirty="0">
                <a:latin typeface="Calibri" panose="020F0502020204030204" pitchFamily="34" charset="0"/>
                <a:cs typeface="Calibri" panose="020F0502020204030204" pitchFamily="34" charset="0"/>
              </a:rPr>
              <a:t>Sixties Scoop</a:t>
            </a:r>
          </a:p>
          <a:p>
            <a:pPr indent="-155575"/>
            <a:r>
              <a:rPr lang="en-CA" sz="1600" dirty="0">
                <a:latin typeface="Calibri" panose="020F0502020204030204" pitchFamily="34" charset="0"/>
                <a:cs typeface="Calibri" panose="020F0502020204030204" pitchFamily="34" charset="0"/>
              </a:rPr>
              <a:t>Child </a:t>
            </a:r>
            <a:r>
              <a:rPr lang="en-CA" sz="1600" dirty="0" smtClean="0">
                <a:latin typeface="Calibri" panose="020F0502020204030204" pitchFamily="34" charset="0"/>
                <a:cs typeface="Calibri" panose="020F0502020204030204" pitchFamily="34" charset="0"/>
              </a:rPr>
              <a:t>Welfare Reform</a:t>
            </a:r>
          </a:p>
          <a:p>
            <a:pPr indent="-155575"/>
            <a:r>
              <a:rPr lang="en-CA" sz="1600" dirty="0" smtClean="0">
                <a:latin typeface="Calibri" panose="020F0502020204030204" pitchFamily="34" charset="0"/>
                <a:cs typeface="Calibri" panose="020F0502020204030204" pitchFamily="34" charset="0"/>
              </a:rPr>
              <a:t>Indian Hospitals (2018)</a:t>
            </a:r>
            <a:endParaRPr lang="en-CA" sz="1600" dirty="0">
              <a:latin typeface="Calibri" panose="020F0502020204030204" pitchFamily="34" charset="0"/>
              <a:cs typeface="Calibri" panose="020F0502020204030204" pitchFamily="34" charset="0"/>
            </a:endParaRPr>
          </a:p>
          <a:p>
            <a:pPr eaLnBrk="1" hangingPunct="1"/>
            <a:endParaRPr lang="en-US" sz="1600" dirty="0">
              <a:latin typeface="Calibri" panose="020F0502020204030204" pitchFamily="34" charset="0"/>
              <a:ea typeface="Myriad Pro Light" charset="0"/>
              <a:cs typeface="Myriad Pro Light" charset="0"/>
            </a:endParaRPr>
          </a:p>
        </p:txBody>
      </p:sp>
      <p:pic>
        <p:nvPicPr>
          <p:cNvPr id="2" name="Picture 1" descr="2016-NCCAH-Icon-Plain-RGB.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78325" y="3765005"/>
            <a:ext cx="450330" cy="457200"/>
          </a:xfrm>
          <a:prstGeom prst="rect">
            <a:avLst/>
          </a:prstGeom>
        </p:spPr>
      </p:pic>
      <p:pic>
        <p:nvPicPr>
          <p:cNvPr id="6" name="Picture 5"/>
          <p:cNvPicPr>
            <a:picLocks noChangeAspect="1" noChangeArrowheads="1"/>
          </p:cNvPicPr>
          <p:nvPr/>
        </p:nvPicPr>
        <p:blipFill>
          <a:blip r:embed="rId5" cstate="screen"/>
          <a:stretch>
            <a:fillRect/>
          </a:stretch>
        </p:blipFill>
        <p:spPr bwMode="auto">
          <a:xfrm>
            <a:off x="3255925" y="2598894"/>
            <a:ext cx="4321250" cy="1702667"/>
          </a:xfrm>
          <a:prstGeom prst="rect">
            <a:avLst/>
          </a:prstGeom>
          <a:noFill/>
          <a:ln w="9525">
            <a:noFill/>
            <a:miter lim="800000"/>
            <a:headEnd/>
            <a:tailEnd/>
          </a:ln>
          <a:effectLst>
            <a:softEdge rad="112500"/>
          </a:effectLst>
        </p:spPr>
      </p:pic>
    </p:spTree>
    <p:extLst>
      <p:ext uri="{BB962C8B-B14F-4D97-AF65-F5344CB8AC3E}">
        <p14:creationId xmlns:p14="http://schemas.microsoft.com/office/powerpoint/2010/main" val="39894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0" y="446"/>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itle 1"/>
          <p:cNvSpPr>
            <a:spLocks noGrp="1"/>
          </p:cNvSpPr>
          <p:nvPr>
            <p:ph type="title"/>
          </p:nvPr>
        </p:nvSpPr>
        <p:spPr>
          <a:xfrm>
            <a:off x="495300" y="-22225"/>
            <a:ext cx="8310372" cy="987425"/>
          </a:xfrm>
        </p:spPr>
        <p:txBody>
          <a:bodyPr/>
          <a:lstStyle/>
          <a:p>
            <a:pPr eaLnBrk="1" hangingPunct="1"/>
            <a:r>
              <a:rPr lang="en-US" sz="3600" i="1" dirty="0" smtClean="0">
                <a:latin typeface="Garamond" charset="0"/>
              </a:rPr>
              <a:t>Getting to Change </a:t>
            </a:r>
            <a:endParaRPr lang="en-US" sz="3600" i="1" dirty="0">
              <a:latin typeface="Garamond" charset="0"/>
            </a:endParaRPr>
          </a:p>
        </p:txBody>
      </p:sp>
      <p:sp>
        <p:nvSpPr>
          <p:cNvPr id="16388" name="Content Placeholder 2"/>
          <p:cNvSpPr>
            <a:spLocks noGrp="1"/>
          </p:cNvSpPr>
          <p:nvPr>
            <p:ph idx="1"/>
          </p:nvPr>
        </p:nvSpPr>
        <p:spPr>
          <a:xfrm>
            <a:off x="4733035" y="641056"/>
            <a:ext cx="3807968" cy="3394075"/>
          </a:xfrm>
        </p:spPr>
        <p:txBody>
          <a:bodyPr/>
          <a:lstStyle/>
          <a:p>
            <a:pPr marL="0" lvl="1" indent="0">
              <a:buNone/>
            </a:pPr>
            <a:r>
              <a:rPr lang="en-US" sz="2000" dirty="0">
                <a:solidFill>
                  <a:schemeClr val="accent2"/>
                </a:solidFill>
                <a:latin typeface="Calibri" panose="020F0502020204030204" pitchFamily="34" charset="0"/>
              </a:rPr>
              <a:t>PLACES OF CHANGE</a:t>
            </a:r>
            <a:br>
              <a:rPr lang="en-US" sz="2000" dirty="0">
                <a:solidFill>
                  <a:schemeClr val="accent2"/>
                </a:solidFill>
                <a:latin typeface="Calibri" panose="020F0502020204030204" pitchFamily="34" charset="0"/>
              </a:rPr>
            </a:br>
            <a:r>
              <a:rPr lang="en-US" sz="2000" dirty="0">
                <a:latin typeface="Calibri" panose="020F0502020204030204" pitchFamily="34" charset="0"/>
              </a:rPr>
              <a:t> </a:t>
            </a:r>
          </a:p>
          <a:p>
            <a:pPr marL="233363" lvl="1" indent="-233363">
              <a:buFont typeface="Arial" pitchFamily="34" charset="0"/>
              <a:buChar char="•"/>
            </a:pPr>
            <a:r>
              <a:rPr lang="en-US" sz="2000" b="1" dirty="0">
                <a:latin typeface="Calibri" panose="020F0502020204030204" pitchFamily="34" charset="0"/>
              </a:rPr>
              <a:t>Structural Change</a:t>
            </a:r>
            <a:r>
              <a:rPr lang="en-US" sz="2000" dirty="0">
                <a:latin typeface="Calibri" panose="020F0502020204030204" pitchFamily="34" charset="0"/>
              </a:rPr>
              <a:t>: legislation, policy, agreements …</a:t>
            </a:r>
          </a:p>
          <a:p>
            <a:pPr marL="233363" lvl="1" indent="-233363">
              <a:buFont typeface="Arial" pitchFamily="34" charset="0"/>
              <a:buChar char="•"/>
            </a:pPr>
            <a:r>
              <a:rPr lang="en-US" sz="2000" b="1" dirty="0">
                <a:latin typeface="Calibri" panose="020F0502020204030204" pitchFamily="34" charset="0"/>
              </a:rPr>
              <a:t>Systemic Change</a:t>
            </a:r>
            <a:r>
              <a:rPr lang="en-US" sz="2000" dirty="0">
                <a:latin typeface="Calibri" panose="020F0502020204030204" pitchFamily="34" charset="0"/>
              </a:rPr>
              <a:t>:</a:t>
            </a:r>
          </a:p>
          <a:p>
            <a:pPr marL="225425" lvl="1" indent="-225425"/>
            <a:r>
              <a:rPr lang="en-US" sz="2000" dirty="0">
                <a:latin typeface="Calibri" panose="020F0502020204030204" pitchFamily="34" charset="0"/>
              </a:rPr>
              <a:t>	organizations, programs, systems …</a:t>
            </a:r>
          </a:p>
          <a:p>
            <a:pPr marL="233363" lvl="1" indent="-233363">
              <a:buFont typeface="Arial" pitchFamily="34" charset="0"/>
              <a:buChar char="•"/>
            </a:pPr>
            <a:r>
              <a:rPr lang="en-US" sz="2000" b="1" dirty="0">
                <a:latin typeface="Calibri" panose="020F0502020204030204" pitchFamily="34" charset="0"/>
              </a:rPr>
              <a:t>Service Delivery Change</a:t>
            </a:r>
            <a:r>
              <a:rPr lang="en-US" sz="2000" dirty="0">
                <a:latin typeface="Calibri" panose="020F0502020204030204" pitchFamily="34" charset="0"/>
              </a:rPr>
              <a:t>: individual relationships</a:t>
            </a:r>
          </a:p>
          <a:p>
            <a:pPr marL="0" indent="0" eaLnBrk="1" hangingPunct="1">
              <a:buNone/>
            </a:pPr>
            <a:endParaRPr lang="en-US" sz="2000" dirty="0">
              <a:latin typeface="Calibri" panose="020F0502020204030204" pitchFamily="34" charset="0"/>
              <a:ea typeface="Myriad Pro Light" charset="0"/>
              <a:cs typeface="Myriad Pro Light" charset="0"/>
            </a:endParaRPr>
          </a:p>
        </p:txBody>
      </p:sp>
      <p:pic>
        <p:nvPicPr>
          <p:cNvPr id="2" name="Picture 1" descr="2016-NCCAH-Icon-Plain-RGB.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78325" y="3765005"/>
            <a:ext cx="450330" cy="457200"/>
          </a:xfrm>
          <a:prstGeom prst="rect">
            <a:avLst/>
          </a:prstGeom>
        </p:spPr>
      </p:pic>
      <p:pic>
        <p:nvPicPr>
          <p:cNvPr id="6" name="Content Placeholder 3" descr="2016-02-17-Circle-ServiceDelivery-004.jpg"/>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976312" y="716039"/>
            <a:ext cx="3492054" cy="3492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4185659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588" y="-11861"/>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itle 1"/>
          <p:cNvSpPr>
            <a:spLocks noGrp="1"/>
          </p:cNvSpPr>
          <p:nvPr>
            <p:ph type="title"/>
          </p:nvPr>
        </p:nvSpPr>
        <p:spPr>
          <a:xfrm>
            <a:off x="183562" y="105224"/>
            <a:ext cx="8941244" cy="684418"/>
          </a:xfrm>
        </p:spPr>
        <p:txBody>
          <a:bodyPr/>
          <a:lstStyle/>
          <a:p>
            <a:pPr eaLnBrk="1" hangingPunct="1"/>
            <a:r>
              <a:rPr lang="en-US" sz="2600" i="1" dirty="0" smtClean="0">
                <a:latin typeface="Garamond" charset="0"/>
              </a:rPr>
              <a:t>Indigenous Early Learning and Child Care: a High Level Policy Framework</a:t>
            </a:r>
            <a:endParaRPr lang="en-US" sz="2600" dirty="0">
              <a:latin typeface="Garamond" charset="0"/>
            </a:endParaRPr>
          </a:p>
        </p:txBody>
      </p:sp>
      <p:pic>
        <p:nvPicPr>
          <p:cNvPr id="2" name="Picture 1" descr="2016-NCCAH-Icon-Plain-RGB.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78325" y="3765005"/>
            <a:ext cx="450330" cy="457200"/>
          </a:xfrm>
          <a:prstGeom prst="rect">
            <a:avLst/>
          </a:prstGeom>
        </p:spPr>
      </p:pic>
      <p:sp>
        <p:nvSpPr>
          <p:cNvPr id="4" name="Content Placeholder 3"/>
          <p:cNvSpPr>
            <a:spLocks noGrp="1"/>
          </p:cNvSpPr>
          <p:nvPr>
            <p:ph idx="1"/>
          </p:nvPr>
        </p:nvSpPr>
        <p:spPr>
          <a:xfrm>
            <a:off x="2463487" y="789642"/>
            <a:ext cx="6296891" cy="3432563"/>
          </a:xfrm>
        </p:spPr>
        <p:txBody>
          <a:bodyPr/>
          <a:lstStyle/>
          <a:p>
            <a:pPr marL="0" indent="0">
              <a:buNone/>
            </a:pPr>
            <a:r>
              <a:rPr lang="en-CA" sz="2400" i="1" dirty="0" smtClean="0">
                <a:latin typeface="+mn-lt"/>
                <a:cs typeface="Calibri" panose="020F0502020204030204" pitchFamily="34" charset="0"/>
              </a:rPr>
              <a:t>Vision</a:t>
            </a:r>
          </a:p>
          <a:p>
            <a:pPr marL="0" indent="0">
              <a:buNone/>
            </a:pPr>
            <a:r>
              <a:rPr lang="en-CA" sz="2000" dirty="0" smtClean="0">
                <a:latin typeface="Calibri" panose="020F0502020204030204" pitchFamily="34" charset="0"/>
                <a:cs typeface="Calibri" panose="020F0502020204030204" pitchFamily="34" charset="0"/>
              </a:rPr>
              <a:t>Envisions First Nations, Inuit and Metis children and families as happy and safe, imbued with a strong cultural identity. It sees children and families supported by a comprehensive and coordinated system of ELCC polices, programs and services that are led by Indigenous peoples, rooted in Indigenous </a:t>
            </a:r>
            <a:r>
              <a:rPr lang="en-CA" sz="2000" dirty="0" err="1" smtClean="0">
                <a:latin typeface="Calibri" panose="020F0502020204030204" pitchFamily="34" charset="0"/>
                <a:cs typeface="Calibri" panose="020F0502020204030204" pitchFamily="34" charset="0"/>
              </a:rPr>
              <a:t>knowledges</a:t>
            </a:r>
            <a:r>
              <a:rPr lang="en-CA" sz="2000" dirty="0" smtClean="0">
                <a:latin typeface="Calibri" panose="020F0502020204030204" pitchFamily="34" charset="0"/>
                <a:cs typeface="Calibri" panose="020F0502020204030204" pitchFamily="34" charset="0"/>
              </a:rPr>
              <a:t>, cultures and languages, and supported by strong partnerships of holistic, accessible and flexible programming that is inclusive of the needs and aspirations of Indigenous children and families.</a:t>
            </a:r>
            <a:endParaRPr lang="en-CA" sz="2000" dirty="0">
              <a:latin typeface="Calibri" panose="020F0502020204030204" pitchFamily="34" charset="0"/>
              <a:cs typeface="Calibri" panose="020F0502020204030204" pitchFamily="34" charset="0"/>
            </a:endParaRPr>
          </a:p>
        </p:txBody>
      </p:sp>
      <p:pic>
        <p:nvPicPr>
          <p:cNvPr id="6" name="Picture 5" descr="Children - Youth - Image 0053 - Disk 37"/>
          <p:cNvPicPr>
            <a:picLocks noChangeAspect="1" noChangeArrowheads="1"/>
          </p:cNvPicPr>
          <p:nvPr/>
        </p:nvPicPr>
        <p:blipFill>
          <a:blip r:embed="rId5" cstate="print"/>
          <a:srcRect/>
          <a:stretch>
            <a:fillRect/>
          </a:stretch>
        </p:blipFill>
        <p:spPr bwMode="auto">
          <a:xfrm>
            <a:off x="427404" y="1013765"/>
            <a:ext cx="1854109" cy="2676877"/>
          </a:xfrm>
          <a:prstGeom prst="rect">
            <a:avLst/>
          </a:prstGeom>
          <a:noFill/>
          <a:ln w="9525">
            <a:noFill/>
            <a:miter lim="800000"/>
            <a:headEnd/>
            <a:tailEnd/>
          </a:ln>
        </p:spPr>
      </p:pic>
    </p:spTree>
    <p:extLst>
      <p:ext uri="{BB962C8B-B14F-4D97-AF65-F5344CB8AC3E}">
        <p14:creationId xmlns:p14="http://schemas.microsoft.com/office/powerpoint/2010/main" val="1201887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0" y="446"/>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
          <p:cNvSpPr>
            <a:spLocks noGrp="1"/>
          </p:cNvSpPr>
          <p:nvPr>
            <p:ph type="title"/>
          </p:nvPr>
        </p:nvSpPr>
        <p:spPr>
          <a:xfrm>
            <a:off x="1879600" y="206375"/>
            <a:ext cx="6807200" cy="857250"/>
          </a:xfrm>
        </p:spPr>
        <p:txBody>
          <a:bodyPr/>
          <a:lstStyle/>
          <a:p>
            <a:pPr eaLnBrk="1" hangingPunct="1"/>
            <a:r>
              <a:rPr lang="en-US">
                <a:latin typeface="Garamond" charset="0"/>
              </a:rPr>
              <a:t>Slide Title</a:t>
            </a:r>
          </a:p>
        </p:txBody>
      </p:sp>
      <p:sp>
        <p:nvSpPr>
          <p:cNvPr id="13316" name="Content Placeholder 2"/>
          <p:cNvSpPr>
            <a:spLocks noGrp="1"/>
          </p:cNvSpPr>
          <p:nvPr>
            <p:ph idx="1"/>
          </p:nvPr>
        </p:nvSpPr>
        <p:spPr>
          <a:xfrm>
            <a:off x="1879600" y="1200150"/>
            <a:ext cx="6807200" cy="3394075"/>
          </a:xfrm>
        </p:spPr>
        <p:txBody>
          <a:bodyPr/>
          <a:lstStyle/>
          <a:p>
            <a:pPr eaLnBrk="1" hangingPunct="1"/>
            <a:r>
              <a:rPr lang="en-US">
                <a:latin typeface="Myriad Pro Light" charset="0"/>
                <a:cs typeface="Myriad Pro Light" charset="0"/>
              </a:rPr>
              <a:t>Slide text</a:t>
            </a:r>
          </a:p>
          <a:p>
            <a:pPr lvl="1" eaLnBrk="1" hangingPunct="1"/>
            <a:r>
              <a:rPr lang="en-US">
                <a:latin typeface="Myriad Pro Light" charset="0"/>
                <a:ea typeface="Myriad Pro Light" charset="0"/>
                <a:cs typeface="Myriad Pro Light" charset="0"/>
              </a:rPr>
              <a:t>More text</a:t>
            </a:r>
          </a:p>
          <a:p>
            <a:pPr lvl="2" eaLnBrk="1" hangingPunct="1"/>
            <a:r>
              <a:rPr lang="en-US">
                <a:latin typeface="Myriad Pro Light" charset="0"/>
                <a:ea typeface="Myriad Pro Light" charset="0"/>
                <a:cs typeface="Myriad Pro Light" charset="0"/>
              </a:rPr>
              <a:t>Other text</a:t>
            </a:r>
          </a:p>
          <a:p>
            <a:pPr lvl="3" eaLnBrk="1" hangingPunct="1"/>
            <a:r>
              <a:rPr lang="en-US">
                <a:latin typeface="Myriad Pro Light" charset="0"/>
                <a:ea typeface="Myriad Pro Light" charset="0"/>
                <a:cs typeface="Myriad Pro Light" charset="0"/>
              </a:rPr>
              <a:t>Some more text</a:t>
            </a:r>
          </a:p>
        </p:txBody>
      </p:sp>
      <p:pic>
        <p:nvPicPr>
          <p:cNvPr id="5"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1588" y="893"/>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27" descr="0000002a"/>
          <p:cNvPicPr>
            <a:picLocks noChangeAspect="1" noChangeArrowheads="1"/>
          </p:cNvPicPr>
          <p:nvPr/>
        </p:nvPicPr>
        <p:blipFill>
          <a:blip r:embed="rId5" cstate="print"/>
          <a:srcRect/>
          <a:stretch>
            <a:fillRect/>
          </a:stretch>
        </p:blipFill>
        <p:spPr bwMode="auto">
          <a:xfrm>
            <a:off x="5569527" y="2201331"/>
            <a:ext cx="3281978" cy="1753726"/>
          </a:xfrm>
          <a:prstGeom prst="rect">
            <a:avLst/>
          </a:prstGeom>
          <a:noFill/>
          <a:ln w="9525">
            <a:noFill/>
            <a:miter lim="800000"/>
            <a:headEnd/>
            <a:tailEnd/>
          </a:ln>
        </p:spPr>
      </p:pic>
      <p:sp>
        <p:nvSpPr>
          <p:cNvPr id="2" name="Rectangle 1"/>
          <p:cNvSpPr/>
          <p:nvPr/>
        </p:nvSpPr>
        <p:spPr>
          <a:xfrm>
            <a:off x="394855" y="1745317"/>
            <a:ext cx="4930348" cy="3170099"/>
          </a:xfrm>
          <a:prstGeom prst="rect">
            <a:avLst/>
          </a:prstGeom>
        </p:spPr>
        <p:txBody>
          <a:bodyPr wrap="square">
            <a:spAutoFit/>
          </a:bodyPr>
          <a:lstStyle/>
          <a:p>
            <a:pPr marL="187325" marR="0" indent="-187325">
              <a:spcBef>
                <a:spcPts val="0"/>
              </a:spcBef>
              <a:spcAft>
                <a:spcPts val="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Indigenous </a:t>
            </a:r>
            <a:r>
              <a:rPr lang="en-US" sz="2000" dirty="0" err="1" smtClean="0">
                <a:latin typeface="Calibri" panose="020F0502020204030204" pitchFamily="34" charset="0"/>
                <a:cs typeface="Calibri" panose="020F0502020204030204" pitchFamily="34" charset="0"/>
              </a:rPr>
              <a:t>Knowledges</a:t>
            </a:r>
            <a:r>
              <a:rPr lang="en-US" sz="2000" dirty="0" smtClean="0">
                <a:latin typeface="Calibri" panose="020F0502020204030204" pitchFamily="34" charset="0"/>
                <a:cs typeface="Calibri" panose="020F0502020204030204" pitchFamily="34" charset="0"/>
              </a:rPr>
              <a:t>, Languages and Cultures</a:t>
            </a:r>
          </a:p>
          <a:p>
            <a:pPr marL="187325" marR="0" indent="-187325">
              <a:spcBef>
                <a:spcPts val="0"/>
              </a:spcBef>
              <a:spcAft>
                <a:spcPts val="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First Nations, Inuit and Metis Determination</a:t>
            </a:r>
          </a:p>
          <a:p>
            <a:pPr marL="187325" marR="0" indent="-187325">
              <a:spcBef>
                <a:spcPts val="0"/>
              </a:spcBef>
              <a:spcAft>
                <a:spcPts val="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Quality Programs and Services</a:t>
            </a:r>
          </a:p>
          <a:p>
            <a:pPr marL="187325" marR="0" indent="-187325">
              <a:spcBef>
                <a:spcPts val="0"/>
              </a:spcBef>
              <a:spcAft>
                <a:spcPts val="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Child and Family </a:t>
            </a:r>
            <a:r>
              <a:rPr lang="en-US" sz="2000" dirty="0" err="1" smtClean="0">
                <a:latin typeface="Calibri" panose="020F0502020204030204" pitchFamily="34" charset="0"/>
                <a:cs typeface="Calibri" panose="020F0502020204030204" pitchFamily="34" charset="0"/>
              </a:rPr>
              <a:t>Centred</a:t>
            </a:r>
            <a:endParaRPr lang="en-US" sz="2000" dirty="0" smtClean="0">
              <a:latin typeface="Calibri" panose="020F0502020204030204" pitchFamily="34" charset="0"/>
              <a:cs typeface="Calibri" panose="020F0502020204030204" pitchFamily="34" charset="0"/>
            </a:endParaRPr>
          </a:p>
          <a:p>
            <a:pPr marL="187325" marR="0" indent="-187325">
              <a:spcBef>
                <a:spcPts val="0"/>
              </a:spcBef>
              <a:spcAft>
                <a:spcPts val="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 Inclusive</a:t>
            </a:r>
          </a:p>
          <a:p>
            <a:pPr marL="187325" marR="0" indent="-187325">
              <a:spcBef>
                <a:spcPts val="0"/>
              </a:spcBef>
              <a:spcAft>
                <a:spcPts val="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Flexible and Adaptable </a:t>
            </a:r>
          </a:p>
          <a:p>
            <a:pPr marL="187325" marR="0" indent="-187325">
              <a:spcBef>
                <a:spcPts val="0"/>
              </a:spcBef>
              <a:spcAft>
                <a:spcPts val="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Accessible </a:t>
            </a:r>
          </a:p>
          <a:p>
            <a:pPr marL="187325" marR="0" indent="-187325">
              <a:spcBef>
                <a:spcPts val="0"/>
              </a:spcBef>
              <a:spcAft>
                <a:spcPts val="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Transparent and Accountable</a:t>
            </a:r>
          </a:p>
          <a:p>
            <a:pPr marL="187325" marR="0" indent="-187325">
              <a:spcBef>
                <a:spcPts val="0"/>
              </a:spcBef>
              <a:spcAft>
                <a:spcPts val="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Respect, Collaboration and Partnerships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Box 2"/>
          <p:cNvSpPr txBox="1"/>
          <p:nvPr/>
        </p:nvSpPr>
        <p:spPr>
          <a:xfrm>
            <a:off x="107087" y="977389"/>
            <a:ext cx="8744418" cy="584775"/>
          </a:xfrm>
          <a:prstGeom prst="rect">
            <a:avLst/>
          </a:prstGeom>
          <a:noFill/>
        </p:spPr>
        <p:txBody>
          <a:bodyPr wrap="square" rtlCol="0">
            <a:spAutoFit/>
          </a:bodyPr>
          <a:lstStyle/>
          <a:p>
            <a:r>
              <a:rPr lang="en-US" sz="3200" i="1" dirty="0" smtClean="0"/>
              <a:t>Indigenous Early Learning and Child Care Principles</a:t>
            </a:r>
            <a:endParaRPr lang="en-US" sz="3200" i="1" dirty="0"/>
          </a:p>
        </p:txBody>
      </p:sp>
    </p:spTree>
    <p:extLst>
      <p:ext uri="{BB962C8B-B14F-4D97-AF65-F5344CB8AC3E}">
        <p14:creationId xmlns:p14="http://schemas.microsoft.com/office/powerpoint/2010/main" val="3887828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4517" y="-17384"/>
            <a:ext cx="9142412" cy="514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Content Placeholder 2"/>
          <p:cNvSpPr>
            <a:spLocks noGrp="1"/>
          </p:cNvSpPr>
          <p:nvPr>
            <p:ph idx="1"/>
          </p:nvPr>
        </p:nvSpPr>
        <p:spPr>
          <a:xfrm>
            <a:off x="196187" y="630432"/>
            <a:ext cx="6456676" cy="3846977"/>
          </a:xfrm>
        </p:spPr>
        <p:txBody>
          <a:bodyPr/>
          <a:lstStyle/>
          <a:p>
            <a:pPr marL="0" indent="0">
              <a:buNone/>
            </a:pPr>
            <a:r>
              <a:rPr lang="en-US" sz="1600" b="1" dirty="0" smtClean="0">
                <a:latin typeface="Calibri" panose="020F0502020204030204" pitchFamily="34" charset="0"/>
                <a:cs typeface="Calibri" panose="020F0502020204030204" pitchFamily="34" charset="0"/>
              </a:rPr>
              <a:t>Structural and Systemic Enablers</a:t>
            </a:r>
          </a:p>
          <a:p>
            <a:pPr marL="0" indent="0">
              <a:buNone/>
            </a:pPr>
            <a:r>
              <a:rPr lang="en-US" sz="1600" dirty="0" smtClean="0">
                <a:latin typeface="Calibri" panose="020F0502020204030204" pitchFamily="34" charset="0"/>
                <a:cs typeface="Calibri" panose="020F0502020204030204" pitchFamily="34" charset="0"/>
              </a:rPr>
              <a:t>Principles and strategic actions that focus on: </a:t>
            </a:r>
          </a:p>
          <a:p>
            <a:pPr marL="173038" indent="-173038">
              <a:buFont typeface="Arial" panose="020B0604020202020204" pitchFamily="34" charset="0"/>
              <a:buChar char="•"/>
            </a:pPr>
            <a:r>
              <a:rPr lang="en-US" sz="1600" dirty="0">
                <a:latin typeface="Calibri" panose="020F0502020204030204" pitchFamily="34" charset="0"/>
                <a:cs typeface="Calibri" panose="020F0502020204030204" pitchFamily="34" charset="0"/>
              </a:rPr>
              <a:t>First </a:t>
            </a:r>
            <a:r>
              <a:rPr lang="en-US" sz="1600" dirty="0" smtClean="0">
                <a:latin typeface="Calibri" panose="020F0502020204030204" pitchFamily="34" charset="0"/>
                <a:cs typeface="Calibri" panose="020F0502020204030204" pitchFamily="34" charset="0"/>
              </a:rPr>
              <a:t>Nations </a:t>
            </a:r>
            <a:r>
              <a:rPr lang="en-US" sz="1600" b="1" dirty="0" smtClean="0">
                <a:latin typeface="Calibri" panose="020F0502020204030204" pitchFamily="34" charset="0"/>
                <a:cs typeface="Calibri" panose="020F0502020204030204" pitchFamily="34" charset="0"/>
              </a:rPr>
              <a:t>legislation including </a:t>
            </a:r>
            <a:r>
              <a:rPr lang="en-US" sz="1600" b="1" dirty="0">
                <a:latin typeface="Calibri" panose="020F0502020204030204" pitchFamily="34" charset="0"/>
                <a:cs typeface="Calibri" panose="020F0502020204030204" pitchFamily="34" charset="0"/>
              </a:rPr>
              <a:t>standards and </a:t>
            </a:r>
            <a:r>
              <a:rPr lang="en-US" sz="1600" b="1" dirty="0" smtClean="0">
                <a:latin typeface="Calibri" panose="020F0502020204030204" pitchFamily="34" charset="0"/>
                <a:cs typeface="Calibri" panose="020F0502020204030204" pitchFamily="34" charset="0"/>
              </a:rPr>
              <a:t>regulations</a:t>
            </a:r>
          </a:p>
          <a:p>
            <a:pPr marL="173038" indent="-173038">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First Nations </a:t>
            </a:r>
            <a:r>
              <a:rPr lang="en-US" sz="1600" b="1" dirty="0" smtClean="0">
                <a:latin typeface="Calibri" panose="020F0502020204030204" pitchFamily="34" charset="0"/>
                <a:cs typeface="Calibri" panose="020F0502020204030204" pitchFamily="34" charset="0"/>
              </a:rPr>
              <a:t>governance structures </a:t>
            </a:r>
            <a:r>
              <a:rPr lang="en-US" sz="1600" dirty="0" smtClean="0">
                <a:latin typeface="Calibri" panose="020F0502020204030204" pitchFamily="34" charset="0"/>
                <a:cs typeface="Calibri" panose="020F0502020204030204" pitchFamily="34" charset="0"/>
              </a:rPr>
              <a:t>anchored in Indigenous ways of knowing and being</a:t>
            </a:r>
          </a:p>
          <a:p>
            <a:pPr marL="173038" indent="-173038">
              <a:buFont typeface="Arial" panose="020B0604020202020204" pitchFamily="34" charset="0"/>
              <a:buChar char="•"/>
            </a:pPr>
            <a:r>
              <a:rPr lang="en-US" sz="1600" b="1" dirty="0" smtClean="0">
                <a:latin typeface="Calibri" panose="020F0502020204030204" pitchFamily="34" charset="0"/>
                <a:cs typeface="Calibri" panose="020F0502020204030204" pitchFamily="34" charset="0"/>
              </a:rPr>
              <a:t>Holistic, transparent funding </a:t>
            </a:r>
            <a:r>
              <a:rPr lang="en-US" sz="1600" dirty="0" smtClean="0">
                <a:latin typeface="Calibri" panose="020F0502020204030204" pitchFamily="34" charset="0"/>
                <a:cs typeface="Calibri" panose="020F0502020204030204" pitchFamily="34" charset="0"/>
              </a:rPr>
              <a:t>approaches </a:t>
            </a:r>
          </a:p>
          <a:p>
            <a:pPr marL="173038" indent="-173038">
              <a:buFont typeface="Arial" panose="020B0604020202020204" pitchFamily="34" charset="0"/>
              <a:buChar char="•"/>
            </a:pPr>
            <a:r>
              <a:rPr lang="en-US" sz="1600" b="1" dirty="0" smtClean="0">
                <a:latin typeface="Calibri" panose="020F0502020204030204" pitchFamily="34" charset="0"/>
                <a:cs typeface="Calibri" panose="020F0502020204030204" pitchFamily="34" charset="0"/>
              </a:rPr>
              <a:t>Partnerships and linkages across sectors and disciplines</a:t>
            </a:r>
            <a:r>
              <a:rPr lang="en-US" sz="1600" dirty="0" smtClean="0">
                <a:latin typeface="Calibri" panose="020F0502020204030204" pitchFamily="34" charset="0"/>
                <a:cs typeface="Calibri" panose="020F0502020204030204" pitchFamily="34" charset="0"/>
              </a:rPr>
              <a:t>, e.g. connections to health, education, economic development housing</a:t>
            </a:r>
          </a:p>
          <a:p>
            <a:pPr marL="173038" indent="-173038">
              <a:buFont typeface="Arial" panose="020B0604020202020204" pitchFamily="34" charset="0"/>
              <a:buChar char="•"/>
            </a:pPr>
            <a:r>
              <a:rPr lang="en-US" sz="1600" b="1" dirty="0" smtClean="0">
                <a:latin typeface="Calibri" panose="020F0502020204030204" pitchFamily="34" charset="0"/>
                <a:cs typeface="Calibri" panose="020F0502020204030204" pitchFamily="34" charset="0"/>
              </a:rPr>
              <a:t>Reciprocal accountability </a:t>
            </a:r>
            <a:r>
              <a:rPr lang="en-US" sz="1600" dirty="0" smtClean="0">
                <a:latin typeface="Calibri" panose="020F0502020204030204" pitchFamily="34" charset="0"/>
                <a:cs typeface="Calibri" panose="020F0502020204030204" pitchFamily="34" charset="0"/>
              </a:rPr>
              <a:t>to individuals, community </a:t>
            </a:r>
            <a:r>
              <a:rPr lang="en-US" sz="1600" dirty="0">
                <a:latin typeface="Calibri" panose="020F0502020204030204" pitchFamily="34" charset="0"/>
                <a:cs typeface="Calibri" panose="020F0502020204030204" pitchFamily="34" charset="0"/>
              </a:rPr>
              <a:t>F</a:t>
            </a:r>
            <a:r>
              <a:rPr lang="en-US" sz="1600" dirty="0" smtClean="0">
                <a:latin typeface="Calibri" panose="020F0502020204030204" pitchFamily="34" charset="0"/>
                <a:cs typeface="Calibri" panose="020F0502020204030204" pitchFamily="34" charset="0"/>
              </a:rPr>
              <a:t>irst Nations governments and funders</a:t>
            </a:r>
          </a:p>
          <a:p>
            <a:pPr marL="0" indent="0">
              <a:buNone/>
            </a:pPr>
            <a:r>
              <a:rPr lang="en-US" sz="1600" b="1" dirty="0" smtClean="0">
                <a:latin typeface="Calibri" panose="020F0502020204030204" pitchFamily="34" charset="0"/>
                <a:cs typeface="Calibri" panose="020F0502020204030204" pitchFamily="34" charset="0"/>
              </a:rPr>
              <a:t>Quality Programs and Practices </a:t>
            </a:r>
          </a:p>
          <a:p>
            <a:pPr marL="0" indent="0">
              <a:buNone/>
            </a:pPr>
            <a:r>
              <a:rPr lang="en-US" sz="1600" dirty="0" smtClean="0">
                <a:latin typeface="Calibri" panose="020F0502020204030204" pitchFamily="34" charset="0"/>
                <a:cs typeface="Calibri" panose="020F0502020204030204" pitchFamily="34" charset="0"/>
              </a:rPr>
              <a:t>Structural and systemic enablers result in:</a:t>
            </a:r>
            <a:r>
              <a:rPr lang="en-US" sz="1600" b="1" dirty="0" smtClean="0">
                <a:latin typeface="Calibri" panose="020F0502020204030204" pitchFamily="34" charset="0"/>
                <a:cs typeface="Calibri" panose="020F0502020204030204" pitchFamily="34" charset="0"/>
              </a:rPr>
              <a:t> </a:t>
            </a:r>
          </a:p>
          <a:p>
            <a:pPr marL="173038" indent="-173038"/>
            <a:r>
              <a:rPr lang="en-US" sz="1600" dirty="0" smtClean="0">
                <a:latin typeface="Calibri" panose="020F0502020204030204" pitchFamily="34" charset="0"/>
                <a:cs typeface="Calibri" panose="020F0502020204030204" pitchFamily="34" charset="0"/>
              </a:rPr>
              <a:t>Programs and practices anchored in  FN ways of knowing and being</a:t>
            </a:r>
          </a:p>
          <a:p>
            <a:pPr marL="173038" indent="-173038"/>
            <a:r>
              <a:rPr lang="en-US" sz="1600" dirty="0" smtClean="0">
                <a:latin typeface="Calibri" panose="020F0502020204030204" pitchFamily="34" charset="0"/>
                <a:cs typeface="Calibri" panose="020F0502020204030204" pitchFamily="34" charset="0"/>
              </a:rPr>
              <a:t>Programs and services that are inclusive, accessible, and flexible  </a:t>
            </a:r>
          </a:p>
          <a:p>
            <a:pPr marL="173038" indent="-173038"/>
            <a:endParaRPr lang="en-US" sz="1600" dirty="0">
              <a:latin typeface="Calibri" panose="020F0502020204030204" pitchFamily="34" charset="0"/>
              <a:cs typeface="Calibri" panose="020F0502020204030204" pitchFamily="34" charset="0"/>
            </a:endParaRPr>
          </a:p>
        </p:txBody>
      </p:sp>
      <p:pic>
        <p:nvPicPr>
          <p:cNvPr id="2" name="Picture 1" descr="2016-NCCAH-Icon-Plain-RGB.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78325" y="3765005"/>
            <a:ext cx="450330" cy="457200"/>
          </a:xfrm>
          <a:prstGeom prst="rect">
            <a:avLst/>
          </a:prstGeom>
        </p:spPr>
      </p:pic>
      <p:sp>
        <p:nvSpPr>
          <p:cNvPr id="3" name="TextBox 2"/>
          <p:cNvSpPr txBox="1"/>
          <p:nvPr/>
        </p:nvSpPr>
        <p:spPr>
          <a:xfrm>
            <a:off x="315310" y="107212"/>
            <a:ext cx="6362389" cy="523220"/>
          </a:xfrm>
          <a:prstGeom prst="rect">
            <a:avLst/>
          </a:prstGeom>
          <a:noFill/>
        </p:spPr>
        <p:txBody>
          <a:bodyPr wrap="square" rtlCol="0">
            <a:spAutoFit/>
          </a:bodyPr>
          <a:lstStyle/>
          <a:p>
            <a:r>
              <a:rPr lang="en-CA" sz="2800" i="1" dirty="0" smtClean="0"/>
              <a:t>Operationalizing the IELCC </a:t>
            </a:r>
            <a:endParaRPr lang="en-CA" sz="2800" i="1" dirty="0"/>
          </a:p>
        </p:txBody>
      </p:sp>
      <p:pic>
        <p:nvPicPr>
          <p:cNvPr id="6" name="Picture 2" descr="G:\NCCAH\Staff Resources\Presentations\Templates and Photos for PPTs\Photos for PPTs\People\baby.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418161">
            <a:off x="6838606" y="860681"/>
            <a:ext cx="1855599" cy="256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61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1828800" y="1729740"/>
            <a:ext cx="6803136" cy="942975"/>
          </a:xfrm>
        </p:spPr>
        <p:txBody>
          <a:bodyPr rtlCol="0">
            <a:normAutofit/>
          </a:bodyPr>
          <a:lstStyle/>
          <a:p>
            <a:pPr eaLnBrk="1" fontAlgn="auto" hangingPunct="1">
              <a:spcAft>
                <a:spcPts val="0"/>
              </a:spcAft>
              <a:buFont typeface="Arial"/>
              <a:buNone/>
              <a:defRPr/>
            </a:pPr>
            <a:r>
              <a:rPr lang="en-US" sz="4000" dirty="0" smtClean="0">
                <a:latin typeface="+mn-lt"/>
                <a:ea typeface="+mn-ea"/>
              </a:rPr>
              <a:t>Thank you </a:t>
            </a:r>
            <a:endParaRPr lang="en-US" sz="4000" dirty="0">
              <a:latin typeface="+mn-lt"/>
              <a:ea typeface="+mn-ea"/>
            </a:endParaRPr>
          </a:p>
        </p:txBody>
      </p:sp>
    </p:spTree>
    <p:extLst>
      <p:ext uri="{BB962C8B-B14F-4D97-AF65-F5344CB8AC3E}">
        <p14:creationId xmlns:p14="http://schemas.microsoft.com/office/powerpoint/2010/main" val="3814677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CCAH GREEN Family Health">
      <a:dk1>
        <a:srgbClr val="333333"/>
      </a:dk1>
      <a:lt1>
        <a:sysClr val="window" lastClr="FFFFFF"/>
      </a:lt1>
      <a:dk2>
        <a:srgbClr val="B3B3B3"/>
      </a:dk2>
      <a:lt2>
        <a:srgbClr val="FFFFFF"/>
      </a:lt2>
      <a:accent1>
        <a:srgbClr val="6E6F00"/>
      </a:accent1>
      <a:accent2>
        <a:srgbClr val="8D8B00"/>
      </a:accent2>
      <a:accent3>
        <a:srgbClr val="B9B666"/>
      </a:accent3>
      <a:accent4>
        <a:srgbClr val="D9D7AA"/>
      </a:accent4>
      <a:accent5>
        <a:srgbClr val="EBEDCA"/>
      </a:accent5>
      <a:accent6>
        <a:srgbClr val="D9D9D9"/>
      </a:accent6>
      <a:hlink>
        <a:srgbClr val="6E6F00"/>
      </a:hlink>
      <a:folHlink>
        <a:srgbClr val="333333"/>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5597</TotalTime>
  <Words>2331</Words>
  <Application>Microsoft Office PowerPoint</Application>
  <PresentationFormat>On-screen Show (16:9)</PresentationFormat>
  <Paragraphs>317</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Calibri</vt:lpstr>
      <vt:lpstr>Garamond</vt:lpstr>
      <vt:lpstr>Myriad Pro Light</vt:lpstr>
      <vt:lpstr>Times New Roman</vt:lpstr>
      <vt:lpstr>Office Theme</vt:lpstr>
      <vt:lpstr>PowerPoint Presentation</vt:lpstr>
      <vt:lpstr>Purpose</vt:lpstr>
      <vt:lpstr>Slide Title</vt:lpstr>
      <vt:lpstr>Shifting ground …</vt:lpstr>
      <vt:lpstr>Getting to Change </vt:lpstr>
      <vt:lpstr>Indigenous Early Learning and Child Care: a High Level Policy Framework</vt:lpstr>
      <vt:lpstr>Slide Title</vt:lpstr>
      <vt:lpstr>PowerPoint Presentation</vt:lpstr>
      <vt:lpstr>PowerPoint Presentation</vt:lpstr>
      <vt:lpstr> Social Determinants of Health Approach </vt:lpstr>
      <vt:lpstr>Slide Title</vt:lpstr>
      <vt:lpstr> Social Determinants of Health Approach (cont’d) </vt:lpstr>
      <vt:lpstr>Social Determinants List</vt:lpstr>
      <vt:lpstr>Slide Title</vt:lpstr>
      <vt:lpstr>A framework for understanding the determinants of health and Indigenous People: Interfaces </vt:lpstr>
      <vt:lpstr>Slide Title</vt:lpstr>
      <vt:lpstr>Slide Title</vt:lpstr>
      <vt:lpstr>PowerPoint Presentation</vt:lpstr>
      <vt:lpstr>Structural Change - Self-determination, legislation and governance….</vt:lpstr>
      <vt:lpstr>Slide Title</vt:lpstr>
      <vt:lpstr>Slide Title</vt:lpstr>
      <vt:lpstr>Individual and Family Change: Indicators of Child and Family Well-being (cont’d) </vt:lpstr>
      <vt:lpstr> Protection of Children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cauchie</dc:creator>
  <cp:lastModifiedBy>Ryerson University</cp:lastModifiedBy>
  <cp:revision>199</cp:revision>
  <dcterms:created xsi:type="dcterms:W3CDTF">2014-07-21T19:17:48Z</dcterms:created>
  <dcterms:modified xsi:type="dcterms:W3CDTF">2018-09-19T15:39:58Z</dcterms:modified>
</cp:coreProperties>
</file>