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1" r:id="rId4"/>
  </p:sldMasterIdLst>
  <p:sldIdLst>
    <p:sldId id="256" r:id="rId5"/>
    <p:sldId id="258" r:id="rId6"/>
    <p:sldId id="257" r:id="rId7"/>
    <p:sldId id="267" r:id="rId8"/>
    <p:sldId id="268" r:id="rId9"/>
    <p:sldId id="269" r:id="rId10"/>
    <p:sldId id="270" r:id="rId11"/>
    <p:sldId id="271" r:id="rId12"/>
    <p:sldId id="272" r:id="rId13"/>
    <p:sldId id="273" r:id="rId14"/>
    <p:sldId id="274" r:id="rId15"/>
    <p:sldId id="276" r:id="rId16"/>
    <p:sldId id="275" r:id="rId17"/>
    <p:sldId id="280" r:id="rId18"/>
    <p:sldId id="278" r:id="rId19"/>
    <p:sldId id="279" r:id="rId20"/>
    <p:sldId id="277" r:id="rId21"/>
    <p:sldId id="281" r:id="rId22"/>
    <p:sldId id="282" r:id="rId23"/>
    <p:sldId id="28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EF"/>
    <a:srgbClr val="1827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4"/>
    <p:restoredTop sz="94668"/>
  </p:normalViewPr>
  <p:slideViewPr>
    <p:cSldViewPr snapToGrid="0" snapToObjects="1">
      <p:cViewPr varScale="1">
        <p:scale>
          <a:sx n="61" d="100"/>
          <a:sy n="61" d="100"/>
        </p:scale>
        <p:origin x="843" y="2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923F103-BC34-4FE4-A40E-EDDEECFDA5D0}" type="datetimeFigureOut">
              <a:rPr lang="en-US" smtClean="0"/>
              <a:pPr/>
              <a:t>9/18/2018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3662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86D93-FCAC-47E0-A2EE-787E62CA814C}" type="datetimeFigureOut">
              <a:rPr lang="en-US" smtClean="0"/>
              <a:t>9/18/2018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4425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A879A6-0FD0-4734-A311-86BFCA472E6E}" type="datetimeFigureOut">
              <a:rPr lang="en-US" smtClean="0"/>
              <a:t>9/18/2018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169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C9CA7B-DFD4-44B5-8C60-D14B8CD1FB59}" type="datetimeFigureOut">
              <a:rPr lang="en-US" smtClean="0"/>
              <a:t>9/18/2018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2760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9/18/2018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049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DB8791-F1B0-41E7-B7FD-A781E65C4266}" type="datetimeFigureOut">
              <a:rPr lang="en-US" smtClean="0"/>
              <a:t>9/18/2018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129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FDD63B2-E120-4ED8-B27B-C685F510A5FE}" type="datetimeFigureOut">
              <a:rPr lang="en-US" smtClean="0"/>
              <a:t>9/18/2018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95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AA18ACC-A947-437B-A130-35BD54FDF1E9}" type="datetimeFigureOut">
              <a:rPr lang="en-US" smtClean="0"/>
              <a:t>9/18/2018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2638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9/18/2018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10090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t>9/18/2018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8091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t>9/18/2018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0438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E451C3-0FF4-47C4-B829-773ADF60F88C}" type="datetimeFigureOut">
              <a:rPr lang="en-US" smtClean="0"/>
              <a:t>9/18/2018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5325632"/>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82752"/>
        </a:solidFill>
        <a:effectLst/>
      </p:bgPr>
    </p:bg>
    <p:spTree>
      <p:nvGrpSpPr>
        <p:cNvPr id="1" name=""/>
        <p:cNvGrpSpPr/>
        <p:nvPr/>
      </p:nvGrpSpPr>
      <p:grpSpPr>
        <a:xfrm>
          <a:off x="0" y="0"/>
          <a:ext cx="0" cy="0"/>
          <a:chOff x="0" y="0"/>
          <a:chExt cx="0" cy="0"/>
        </a:xfrm>
      </p:grpSpPr>
      <p:sp>
        <p:nvSpPr>
          <p:cNvPr id="6" name="Rectangle 5"/>
          <p:cNvSpPr/>
          <p:nvPr/>
        </p:nvSpPr>
        <p:spPr>
          <a:xfrm>
            <a:off x="0" y="5283200"/>
            <a:ext cx="12192000" cy="157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6385" y="5704732"/>
            <a:ext cx="3314700" cy="731736"/>
          </a:xfrm>
          <a:prstGeom prst="rect">
            <a:avLst/>
          </a:prstGeom>
        </p:spPr>
      </p:pic>
      <p:sp>
        <p:nvSpPr>
          <p:cNvPr id="9" name="TextBox 8"/>
          <p:cNvSpPr txBox="1"/>
          <p:nvPr/>
        </p:nvSpPr>
        <p:spPr>
          <a:xfrm>
            <a:off x="609599" y="1973944"/>
            <a:ext cx="8120743" cy="3308598"/>
          </a:xfrm>
          <a:prstGeom prst="rect">
            <a:avLst/>
          </a:prstGeom>
          <a:noFill/>
        </p:spPr>
        <p:txBody>
          <a:bodyPr wrap="square" lIns="0" tIns="0" rtlCol="0" anchor="t" anchorCtr="0">
            <a:spAutoFit/>
          </a:bodyPr>
          <a:lstStyle/>
          <a:p>
            <a:r>
              <a:rPr lang="en-US" sz="4400" b="1" dirty="0">
                <a:solidFill>
                  <a:schemeClr val="bg1"/>
                </a:solidFill>
                <a:latin typeface="Arial" charset="0"/>
                <a:ea typeface="Arial" charset="0"/>
                <a:cs typeface="Arial" charset="0"/>
              </a:rPr>
              <a:t>Community Services for  Vulnerable Older Adult Populations in Toronto</a:t>
            </a:r>
          </a:p>
          <a:p>
            <a:r>
              <a:rPr lang="en-US" sz="2400" dirty="0" err="1">
                <a:solidFill>
                  <a:schemeClr val="bg1"/>
                </a:solidFill>
                <a:latin typeface="Arial" charset="0"/>
                <a:ea typeface="Arial" charset="0"/>
                <a:cs typeface="Arial" charset="0"/>
              </a:rPr>
              <a:t>Sucesses</a:t>
            </a:r>
            <a:r>
              <a:rPr lang="en-US" sz="2400" dirty="0">
                <a:solidFill>
                  <a:schemeClr val="bg1"/>
                </a:solidFill>
                <a:latin typeface="Arial" charset="0"/>
                <a:ea typeface="Arial" charset="0"/>
                <a:cs typeface="Arial" charset="0"/>
              </a:rPr>
              <a:t> and Challenges</a:t>
            </a:r>
          </a:p>
          <a:p>
            <a:pPr>
              <a:lnSpc>
                <a:spcPct val="200000"/>
              </a:lnSpc>
            </a:pPr>
            <a:r>
              <a:rPr lang="en-US" sz="1600" dirty="0">
                <a:solidFill>
                  <a:srgbClr val="00AEEF"/>
                </a:solidFill>
                <a:latin typeface="Arial" charset="0"/>
                <a:ea typeface="Arial" charset="0"/>
                <a:cs typeface="Arial" charset="0"/>
              </a:rPr>
              <a:t>September 19, 2018</a:t>
            </a:r>
          </a:p>
          <a:p>
            <a:endParaRPr lang="en-US" sz="2400" dirty="0">
              <a:solidFill>
                <a:schemeClr val="bg1"/>
              </a:solidFill>
              <a:latin typeface="Arial" charset="0"/>
              <a:ea typeface="Arial" charset="0"/>
              <a:cs typeface="Arial" charset="0"/>
            </a:endParaRPr>
          </a:p>
        </p:txBody>
      </p:sp>
    </p:spTree>
    <p:extLst>
      <p:ext uri="{BB962C8B-B14F-4D97-AF65-F5344CB8AC3E}">
        <p14:creationId xmlns:p14="http://schemas.microsoft.com/office/powerpoint/2010/main" val="72640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743"/>
          </a:xfrm>
        </p:spPr>
        <p:txBody>
          <a:bodyPr lIns="0" anchor="b">
            <a:normAutofit fontScale="90000"/>
          </a:bodyPr>
          <a:lstStyle/>
          <a:p>
            <a:r>
              <a:rPr lang="en-US" sz="2600" b="1" dirty="0">
                <a:solidFill>
                  <a:srgbClr val="182752"/>
                </a:solidFill>
                <a:latin typeface="Arial" charset="0"/>
                <a:ea typeface="Arial" charset="0"/>
                <a:cs typeface="Arial" charset="0"/>
              </a:rPr>
              <a:t>M.I. 76 years old, referred to our Assisted Living program:</a:t>
            </a:r>
            <a:br>
              <a:rPr lang="en-US" sz="2600" b="1" dirty="0">
                <a:solidFill>
                  <a:srgbClr val="182752"/>
                </a:solidFill>
                <a:latin typeface="Arial" charset="0"/>
                <a:ea typeface="Arial" charset="0"/>
                <a:cs typeface="Arial" charset="0"/>
              </a:rPr>
            </a:br>
            <a:endParaRPr lang="en-US" sz="2600" b="1" dirty="0">
              <a:solidFill>
                <a:srgbClr val="182752"/>
              </a:solidFill>
              <a:latin typeface="Arial" charset="0"/>
              <a:ea typeface="Arial" charset="0"/>
              <a:cs typeface="Arial" charset="0"/>
            </a:endParaRPr>
          </a:p>
        </p:txBody>
      </p:sp>
      <p:cxnSp>
        <p:nvCxnSpPr>
          <p:cNvPr id="8" name="Straight Connector 7"/>
          <p:cNvCxnSpPr/>
          <p:nvPr/>
        </p:nvCxnSpPr>
        <p:spPr>
          <a:xfrm>
            <a:off x="838199" y="820057"/>
            <a:ext cx="10515601" cy="0"/>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838200" y="1124857"/>
            <a:ext cx="10515600" cy="5052106"/>
          </a:xfrm>
        </p:spPr>
        <p:txBody>
          <a:bodyPr>
            <a:normAutofit/>
          </a:bodyPr>
          <a:lstStyle/>
          <a:p>
            <a:r>
              <a:rPr lang="en-US" dirty="0"/>
              <a:t>immigrant from Eritrea; speaks only Tigrinya (no English) </a:t>
            </a:r>
          </a:p>
          <a:p>
            <a:r>
              <a:rPr lang="en-US" dirty="0"/>
              <a:t>lives alone in a TCHC building in Central LHIN</a:t>
            </a:r>
          </a:p>
          <a:p>
            <a:r>
              <a:rPr lang="en-US" dirty="0"/>
              <a:t>Limited income; no CPP</a:t>
            </a:r>
          </a:p>
          <a:p>
            <a:r>
              <a:rPr lang="en-US" dirty="0"/>
              <a:t>can sign name, but no reading comprehension nor understanding of finances plus high level of distrust of system (will not agree to PGT or LTC applications)</a:t>
            </a:r>
          </a:p>
          <a:p>
            <a:r>
              <a:rPr lang="en-US" dirty="0"/>
              <a:t>no family in Canada; one friend who provides translation but has limited understanding of the system</a:t>
            </a:r>
          </a:p>
          <a:p>
            <a:r>
              <a:rPr lang="en-US" dirty="0"/>
              <a:t>had TB (resolved), malnourished and underweight</a:t>
            </a:r>
          </a:p>
          <a:p>
            <a:r>
              <a:rPr lang="en-US" dirty="0"/>
              <a:t>other current issues include cognitive impairment, severe depression</a:t>
            </a:r>
          </a:p>
          <a:p>
            <a:endParaRPr lang="en-US" dirty="0">
              <a:solidFill>
                <a:schemeClr val="tx1">
                  <a:lumMod val="65000"/>
                  <a:lumOff val="35000"/>
                </a:schemeClr>
              </a:solidFill>
              <a:latin typeface="Arial" charset="0"/>
              <a:ea typeface="Arial" charset="0"/>
              <a:cs typeface="Arial" charset="0"/>
            </a:endParaRP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6258" y="6220505"/>
            <a:ext cx="1567542" cy="346042"/>
          </a:xfrm>
          <a:prstGeom prst="rect">
            <a:avLst/>
          </a:prstGeom>
        </p:spPr>
      </p:pic>
    </p:spTree>
    <p:extLst>
      <p:ext uri="{BB962C8B-B14F-4D97-AF65-F5344CB8AC3E}">
        <p14:creationId xmlns:p14="http://schemas.microsoft.com/office/powerpoint/2010/main" val="475274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743"/>
          </a:xfrm>
        </p:spPr>
        <p:txBody>
          <a:bodyPr lIns="0" anchor="b">
            <a:normAutofit fontScale="90000"/>
          </a:bodyPr>
          <a:lstStyle/>
          <a:p>
            <a:r>
              <a:rPr lang="en-US" sz="2600" b="1" dirty="0">
                <a:solidFill>
                  <a:srgbClr val="182752"/>
                </a:solidFill>
                <a:latin typeface="Arial" charset="0"/>
                <a:ea typeface="Arial" charset="0"/>
                <a:cs typeface="Arial" charset="0"/>
              </a:rPr>
              <a:t>M.I. continued:</a:t>
            </a:r>
            <a:br>
              <a:rPr lang="en-US" sz="2600" b="1" dirty="0">
                <a:solidFill>
                  <a:srgbClr val="182752"/>
                </a:solidFill>
                <a:latin typeface="Arial" charset="0"/>
                <a:ea typeface="Arial" charset="0"/>
                <a:cs typeface="Arial" charset="0"/>
              </a:rPr>
            </a:br>
            <a:endParaRPr lang="en-US" sz="2600" b="1" dirty="0">
              <a:solidFill>
                <a:srgbClr val="182752"/>
              </a:solidFill>
              <a:latin typeface="Arial" charset="0"/>
              <a:ea typeface="Arial" charset="0"/>
              <a:cs typeface="Arial" charset="0"/>
            </a:endParaRPr>
          </a:p>
        </p:txBody>
      </p:sp>
      <p:cxnSp>
        <p:nvCxnSpPr>
          <p:cNvPr id="8" name="Straight Connector 7"/>
          <p:cNvCxnSpPr/>
          <p:nvPr/>
        </p:nvCxnSpPr>
        <p:spPr>
          <a:xfrm>
            <a:off x="838199" y="820057"/>
            <a:ext cx="10515601" cy="0"/>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838200" y="1124857"/>
            <a:ext cx="10515600" cy="5052106"/>
          </a:xfrm>
        </p:spPr>
        <p:txBody>
          <a:bodyPr>
            <a:normAutofit lnSpcReduction="10000"/>
          </a:bodyPr>
          <a:lstStyle/>
          <a:p>
            <a:r>
              <a:rPr lang="en-US" dirty="0"/>
              <a:t>when TB was active, Toronto Public Health provided daily nursing visits, taxi &amp; escort to appointments, paid food and medications. Now TB is resolved but he continues to need intensive support with all aspects of daily living - paying bills, buying food, arranging all appointments, transportation; but this level of ongoing support is beyond the scope of both the Reconnect Assisted Living case management service and H&amp;CC care coordination. The Reconnect case worker has referred him to the access point for intensive case management, but wait lists are long (1 year plus)</a:t>
            </a:r>
          </a:p>
          <a:p>
            <a:r>
              <a:rPr lang="en-US" dirty="0"/>
              <a:t>food access is currently the greatest issue – MOW, Red Cross mobile food bank are unacceptable to him, does not trust PSWs to shop for groceries (would not give them cash). Short term solution was to arrange with friend to purchase take-out Eritrean food weekly which PSWs reheat. </a:t>
            </a:r>
            <a:r>
              <a:rPr lang="en-US" b="1" dirty="0"/>
              <a:t>No friend = no food.</a:t>
            </a:r>
          </a:p>
          <a:p>
            <a:endParaRPr lang="en-US" dirty="0">
              <a:solidFill>
                <a:schemeClr val="tx1">
                  <a:lumMod val="65000"/>
                  <a:lumOff val="35000"/>
                </a:schemeClr>
              </a:solidFill>
              <a:latin typeface="Arial" charset="0"/>
              <a:ea typeface="Arial" charset="0"/>
              <a:cs typeface="Arial" charset="0"/>
            </a:endParaRP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6258" y="6220505"/>
            <a:ext cx="1567542" cy="346042"/>
          </a:xfrm>
          <a:prstGeom prst="rect">
            <a:avLst/>
          </a:prstGeom>
        </p:spPr>
      </p:pic>
    </p:spTree>
    <p:extLst>
      <p:ext uri="{BB962C8B-B14F-4D97-AF65-F5344CB8AC3E}">
        <p14:creationId xmlns:p14="http://schemas.microsoft.com/office/powerpoint/2010/main" val="548669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743"/>
          </a:xfrm>
        </p:spPr>
        <p:txBody>
          <a:bodyPr lIns="0" anchor="b">
            <a:normAutofit fontScale="90000"/>
          </a:bodyPr>
          <a:lstStyle/>
          <a:p>
            <a:br>
              <a:rPr lang="en-US" sz="2600" b="1" dirty="0">
                <a:solidFill>
                  <a:srgbClr val="182752"/>
                </a:solidFill>
                <a:latin typeface="Arial" charset="0"/>
                <a:ea typeface="Arial" charset="0"/>
                <a:cs typeface="Arial" charset="0"/>
              </a:rPr>
            </a:br>
            <a:r>
              <a:rPr lang="en-US" sz="2600" b="1" dirty="0">
                <a:solidFill>
                  <a:srgbClr val="182752"/>
                </a:solidFill>
                <a:latin typeface="Arial" charset="0"/>
                <a:ea typeface="Arial" charset="0"/>
                <a:cs typeface="Arial" charset="0"/>
              </a:rPr>
              <a:t>Y.M. ? years old in our Elderly Person’s Centre:</a:t>
            </a:r>
            <a:br>
              <a:rPr lang="en-US" sz="2600" b="1" dirty="0">
                <a:solidFill>
                  <a:srgbClr val="182752"/>
                </a:solidFill>
                <a:latin typeface="Arial" charset="0"/>
                <a:ea typeface="Arial" charset="0"/>
                <a:cs typeface="Arial" charset="0"/>
              </a:rPr>
            </a:br>
            <a:endParaRPr lang="en-US" sz="2600" b="1" dirty="0">
              <a:solidFill>
                <a:srgbClr val="182752"/>
              </a:solidFill>
              <a:latin typeface="Arial" charset="0"/>
              <a:ea typeface="Arial" charset="0"/>
              <a:cs typeface="Arial" charset="0"/>
            </a:endParaRPr>
          </a:p>
        </p:txBody>
      </p:sp>
      <p:cxnSp>
        <p:nvCxnSpPr>
          <p:cNvPr id="8" name="Straight Connector 7"/>
          <p:cNvCxnSpPr/>
          <p:nvPr/>
        </p:nvCxnSpPr>
        <p:spPr>
          <a:xfrm>
            <a:off x="838199" y="820057"/>
            <a:ext cx="10515601" cy="0"/>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838200" y="1124857"/>
            <a:ext cx="10515600" cy="5052106"/>
          </a:xfrm>
        </p:spPr>
        <p:txBody>
          <a:bodyPr>
            <a:normAutofit lnSpcReduction="10000"/>
          </a:bodyPr>
          <a:lstStyle/>
          <a:p>
            <a:pPr lvl="0"/>
            <a:r>
              <a:rPr lang="en-US" dirty="0"/>
              <a:t>First became an Centre  client in 2011 and was an independent and active participant. </a:t>
            </a:r>
          </a:p>
          <a:p>
            <a:pPr marL="0" lvl="0" indent="0">
              <a:buNone/>
            </a:pPr>
            <a:endParaRPr lang="en-US" dirty="0"/>
          </a:p>
          <a:p>
            <a:pPr lvl="0"/>
            <a:r>
              <a:rPr lang="en-US" dirty="0"/>
              <a:t>Returned after a few year’s absence with noticeable decline in health and cognition </a:t>
            </a:r>
          </a:p>
          <a:p>
            <a:pPr lvl="0"/>
            <a:endParaRPr lang="en-US" dirty="0"/>
          </a:p>
          <a:p>
            <a:pPr lvl="0"/>
            <a:r>
              <a:rPr lang="en-US" dirty="0"/>
              <a:t>clear he is living at significant risk, but he chooses to do so</a:t>
            </a:r>
          </a:p>
          <a:p>
            <a:pPr lvl="0"/>
            <a:endParaRPr lang="en-US" dirty="0"/>
          </a:p>
          <a:p>
            <a:pPr lvl="0"/>
            <a:r>
              <a:rPr lang="en-US" dirty="0"/>
              <a:t>Although connected with community case management, he is resistive to interventions such as home care, supportive housing, decluttering.  Only way keep an eye on him is through low touch programs such as the drop-in activities offered by the </a:t>
            </a:r>
            <a:r>
              <a:rPr lang="en-US" dirty="0" err="1"/>
              <a:t>centre</a:t>
            </a:r>
            <a:r>
              <a:rPr lang="en-US" dirty="0"/>
              <a:t>.</a:t>
            </a:r>
          </a:p>
          <a:p>
            <a:endParaRPr lang="en-US" dirty="0"/>
          </a:p>
          <a:p>
            <a:endParaRPr lang="en-US" dirty="0">
              <a:solidFill>
                <a:schemeClr val="tx1">
                  <a:lumMod val="65000"/>
                  <a:lumOff val="35000"/>
                </a:schemeClr>
              </a:solidFill>
              <a:latin typeface="Arial" charset="0"/>
              <a:ea typeface="Arial" charset="0"/>
              <a:cs typeface="Arial" charset="0"/>
            </a:endParaRP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6258" y="6220505"/>
            <a:ext cx="1567542" cy="346042"/>
          </a:xfrm>
          <a:prstGeom prst="rect">
            <a:avLst/>
          </a:prstGeom>
        </p:spPr>
      </p:pic>
    </p:spTree>
    <p:extLst>
      <p:ext uri="{BB962C8B-B14F-4D97-AF65-F5344CB8AC3E}">
        <p14:creationId xmlns:p14="http://schemas.microsoft.com/office/powerpoint/2010/main" val="594359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743"/>
          </a:xfrm>
        </p:spPr>
        <p:txBody>
          <a:bodyPr lIns="0" anchor="b">
            <a:normAutofit fontScale="90000"/>
          </a:bodyPr>
          <a:lstStyle/>
          <a:p>
            <a:br>
              <a:rPr lang="en-US" sz="2600" b="1" dirty="0">
                <a:solidFill>
                  <a:srgbClr val="182752"/>
                </a:solidFill>
                <a:latin typeface="Arial" charset="0"/>
                <a:ea typeface="Arial" charset="0"/>
                <a:cs typeface="Arial" charset="0"/>
              </a:rPr>
            </a:br>
            <a:r>
              <a:rPr lang="en-US" sz="2600" b="1" dirty="0">
                <a:solidFill>
                  <a:srgbClr val="182752"/>
                </a:solidFill>
                <a:latin typeface="Arial" charset="0"/>
                <a:ea typeface="Arial" charset="0"/>
                <a:cs typeface="Arial" charset="0"/>
              </a:rPr>
              <a:t>Systems Implications:</a:t>
            </a:r>
            <a:br>
              <a:rPr lang="en-US" sz="2600" b="1" dirty="0">
                <a:solidFill>
                  <a:srgbClr val="182752"/>
                </a:solidFill>
                <a:latin typeface="Arial" charset="0"/>
                <a:ea typeface="Arial" charset="0"/>
                <a:cs typeface="Arial" charset="0"/>
              </a:rPr>
            </a:br>
            <a:endParaRPr lang="en-US" sz="2600" b="1" dirty="0">
              <a:solidFill>
                <a:srgbClr val="182752"/>
              </a:solidFill>
              <a:latin typeface="Arial" charset="0"/>
              <a:ea typeface="Arial" charset="0"/>
              <a:cs typeface="Arial" charset="0"/>
            </a:endParaRPr>
          </a:p>
        </p:txBody>
      </p:sp>
      <p:cxnSp>
        <p:nvCxnSpPr>
          <p:cNvPr id="8" name="Straight Connector 7"/>
          <p:cNvCxnSpPr/>
          <p:nvPr/>
        </p:nvCxnSpPr>
        <p:spPr>
          <a:xfrm>
            <a:off x="838199" y="820057"/>
            <a:ext cx="10515601" cy="0"/>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838200" y="1124857"/>
            <a:ext cx="10515600" cy="5052106"/>
          </a:xfrm>
        </p:spPr>
        <p:txBody>
          <a:bodyPr>
            <a:normAutofit/>
          </a:bodyPr>
          <a:lstStyle/>
          <a:p>
            <a:pPr marL="0" indent="0">
              <a:buNone/>
            </a:pPr>
            <a:endParaRPr lang="en-US" dirty="0"/>
          </a:p>
          <a:p>
            <a:pPr marL="0" indent="0">
              <a:buNone/>
            </a:pPr>
            <a:r>
              <a:rPr lang="en-US" dirty="0"/>
              <a:t>M.I. and Y.M. are each teetering on the edge a negative outcome.  They are two of many community-living seniors without informal supports needing publicly-funded, long-term assistance with all aspects of daily living that is responsive to unique cultural and situational needs.  </a:t>
            </a:r>
          </a:p>
          <a:p>
            <a:pPr marL="0" indent="0">
              <a:buNone/>
            </a:pPr>
            <a:endParaRPr lang="en-US" dirty="0"/>
          </a:p>
          <a:p>
            <a:pPr marL="0" indent="0">
              <a:buNone/>
            </a:pPr>
            <a:r>
              <a:rPr lang="en-US" dirty="0"/>
              <a:t>While cases of self-neglect and resistance to services such as Y.M. are  not new, we are seeing more and more among our client base.  His situation illustrates the importance of low touch services in supporting vulnerable people. </a:t>
            </a:r>
          </a:p>
          <a:p>
            <a:pPr marL="0" indent="0">
              <a:buNone/>
            </a:pPr>
            <a:endParaRPr lang="en-US" dirty="0"/>
          </a:p>
          <a:p>
            <a:pPr marL="0" indent="0">
              <a:buNone/>
            </a:pPr>
            <a:endParaRPr lang="en-US" dirty="0"/>
          </a:p>
          <a:p>
            <a:endParaRPr lang="en-US" dirty="0">
              <a:solidFill>
                <a:schemeClr val="tx1">
                  <a:lumMod val="65000"/>
                  <a:lumOff val="35000"/>
                </a:schemeClr>
              </a:solidFill>
              <a:latin typeface="Arial" charset="0"/>
              <a:ea typeface="Arial" charset="0"/>
              <a:cs typeface="Arial" charset="0"/>
            </a:endParaRP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6258" y="6220505"/>
            <a:ext cx="1567542" cy="346042"/>
          </a:xfrm>
          <a:prstGeom prst="rect">
            <a:avLst/>
          </a:prstGeom>
        </p:spPr>
      </p:pic>
    </p:spTree>
    <p:extLst>
      <p:ext uri="{BB962C8B-B14F-4D97-AF65-F5344CB8AC3E}">
        <p14:creationId xmlns:p14="http://schemas.microsoft.com/office/powerpoint/2010/main" val="1374107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743"/>
          </a:xfrm>
        </p:spPr>
        <p:txBody>
          <a:bodyPr lIns="0" anchor="b">
            <a:normAutofit/>
          </a:bodyPr>
          <a:lstStyle/>
          <a:p>
            <a:r>
              <a:rPr lang="en-US" sz="2600" b="1" dirty="0">
                <a:solidFill>
                  <a:srgbClr val="182752"/>
                </a:solidFill>
                <a:latin typeface="Arial" charset="0"/>
                <a:ea typeface="Arial" charset="0"/>
                <a:cs typeface="Arial" charset="0"/>
              </a:rPr>
              <a:t>MW, 62 years old referred to our Reintegration Care Unit:</a:t>
            </a:r>
          </a:p>
        </p:txBody>
      </p:sp>
      <p:cxnSp>
        <p:nvCxnSpPr>
          <p:cNvPr id="8" name="Straight Connector 7"/>
          <p:cNvCxnSpPr/>
          <p:nvPr/>
        </p:nvCxnSpPr>
        <p:spPr>
          <a:xfrm>
            <a:off x="838199" y="820057"/>
            <a:ext cx="10515601" cy="0"/>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838200" y="1062894"/>
            <a:ext cx="10515600" cy="5114069"/>
          </a:xfrm>
        </p:spPr>
        <p:txBody>
          <a:bodyPr>
            <a:normAutofit fontScale="92500" lnSpcReduction="20000"/>
          </a:bodyPr>
          <a:lstStyle/>
          <a:p>
            <a:pPr lvl="0"/>
            <a:r>
              <a:rPr lang="en-US" dirty="0"/>
              <a:t>former homeless man deemed palliative in hospital</a:t>
            </a:r>
          </a:p>
          <a:p>
            <a:pPr lvl="0"/>
            <a:endParaRPr lang="en-US" dirty="0"/>
          </a:p>
          <a:p>
            <a:pPr lvl="0"/>
            <a:r>
              <a:rPr lang="en-US" dirty="0"/>
              <a:t>impaired decision making, partially due to long history of alcohol use</a:t>
            </a:r>
          </a:p>
          <a:p>
            <a:pPr lvl="0"/>
            <a:endParaRPr lang="en-US" dirty="0"/>
          </a:p>
          <a:p>
            <a:pPr lvl="0"/>
            <a:r>
              <a:rPr lang="en-US" dirty="0"/>
              <a:t>no known family or friends, PGT for finances</a:t>
            </a:r>
          </a:p>
          <a:p>
            <a:pPr lvl="0"/>
            <a:endParaRPr lang="en-US" dirty="0"/>
          </a:p>
          <a:p>
            <a:pPr lvl="0"/>
            <a:r>
              <a:rPr lang="en-US" dirty="0"/>
              <a:t>initial support from a COTA worker and PEACH team, however these supports withdrew once in the unit, so Reconnect RCU case worker became sole support.</a:t>
            </a:r>
          </a:p>
          <a:p>
            <a:pPr marL="0" lvl="0" indent="0">
              <a:buNone/>
            </a:pPr>
            <a:endParaRPr lang="en-US" dirty="0"/>
          </a:p>
          <a:p>
            <a:pPr lvl="0"/>
            <a:r>
              <a:rPr lang="en-US" dirty="0"/>
              <a:t>Planned stay in the unit was 2-3 months, however client rallied once in the unit, so alternative housing was needed (return to shelter or street was not a viable option, since health issues would have guaranteed a return to hospital).</a:t>
            </a:r>
            <a:endParaRPr lang="en-US" dirty="0">
              <a:solidFill>
                <a:schemeClr val="tx1">
                  <a:lumMod val="65000"/>
                  <a:lumOff val="35000"/>
                </a:schemeClr>
              </a:solidFill>
              <a:latin typeface="Arial" charset="0"/>
              <a:ea typeface="Arial" charset="0"/>
              <a:cs typeface="Arial" charset="0"/>
            </a:endParaRP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6258" y="6220505"/>
            <a:ext cx="1567542" cy="346042"/>
          </a:xfrm>
          <a:prstGeom prst="rect">
            <a:avLst/>
          </a:prstGeom>
        </p:spPr>
      </p:pic>
    </p:spTree>
    <p:extLst>
      <p:ext uri="{BB962C8B-B14F-4D97-AF65-F5344CB8AC3E}">
        <p14:creationId xmlns:p14="http://schemas.microsoft.com/office/powerpoint/2010/main" val="2504675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743"/>
          </a:xfrm>
        </p:spPr>
        <p:txBody>
          <a:bodyPr lIns="0" anchor="b">
            <a:normAutofit fontScale="90000"/>
          </a:bodyPr>
          <a:lstStyle/>
          <a:p>
            <a:r>
              <a:rPr lang="en-US" sz="2600" b="1" dirty="0">
                <a:solidFill>
                  <a:srgbClr val="182752"/>
                </a:solidFill>
                <a:latin typeface="Arial" charset="0"/>
                <a:ea typeface="Arial" charset="0"/>
                <a:cs typeface="Arial" charset="0"/>
              </a:rPr>
              <a:t>M.W. continued:</a:t>
            </a:r>
            <a:br>
              <a:rPr lang="en-US" sz="2600" b="1" dirty="0">
                <a:solidFill>
                  <a:srgbClr val="182752"/>
                </a:solidFill>
                <a:latin typeface="Arial" charset="0"/>
                <a:ea typeface="Arial" charset="0"/>
                <a:cs typeface="Arial" charset="0"/>
              </a:rPr>
            </a:br>
            <a:endParaRPr lang="en-US" sz="2600" b="1" dirty="0">
              <a:solidFill>
                <a:srgbClr val="182752"/>
              </a:solidFill>
              <a:latin typeface="Arial" charset="0"/>
              <a:ea typeface="Arial" charset="0"/>
              <a:cs typeface="Arial" charset="0"/>
            </a:endParaRPr>
          </a:p>
        </p:txBody>
      </p:sp>
      <p:cxnSp>
        <p:nvCxnSpPr>
          <p:cNvPr id="8" name="Straight Connector 7"/>
          <p:cNvCxnSpPr/>
          <p:nvPr/>
        </p:nvCxnSpPr>
        <p:spPr>
          <a:xfrm>
            <a:off x="838199" y="820057"/>
            <a:ext cx="10515601" cy="0"/>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838200" y="1124857"/>
            <a:ext cx="10515600" cy="5052106"/>
          </a:xfrm>
        </p:spPr>
        <p:txBody>
          <a:bodyPr>
            <a:normAutofit lnSpcReduction="10000"/>
          </a:bodyPr>
          <a:lstStyle/>
          <a:p>
            <a:pPr lvl="0"/>
            <a:r>
              <a:rPr lang="en-US" dirty="0"/>
              <a:t>during the course of his stay in the RCU, client’s financial situation improved due to a negotiated decrease in smoking and drinking (harm reduction approach) . Clients cognition also improved significantly as a result and he was able to manage ADL’s independently and IADLs with fewer assistance.</a:t>
            </a:r>
          </a:p>
          <a:p>
            <a:pPr marL="0" lvl="0" indent="0">
              <a:buNone/>
            </a:pPr>
            <a:r>
              <a:rPr lang="en-US" dirty="0"/>
              <a:t> </a:t>
            </a:r>
          </a:p>
          <a:p>
            <a:pPr lvl="0"/>
            <a:r>
              <a:rPr lang="en-US" dirty="0"/>
              <a:t>with Reconnect support, client was prioritized for urgent placement in a TCHC apartment building with assisted living supports, however he rejected three offers due to his cognitive impairment.</a:t>
            </a:r>
          </a:p>
          <a:p>
            <a:pPr marL="0" lvl="0" indent="0">
              <a:buNone/>
            </a:pPr>
            <a:endParaRPr lang="en-US" dirty="0"/>
          </a:p>
          <a:p>
            <a:pPr lvl="0"/>
            <a:r>
              <a:rPr lang="en-US" dirty="0"/>
              <a:t>finally, with case worker intervention, he was recently placed in his own apartment and appears to be doing well.</a:t>
            </a:r>
          </a:p>
          <a:p>
            <a:pPr marL="0" indent="0">
              <a:buNone/>
            </a:pPr>
            <a:endParaRPr lang="en-US" b="1" dirty="0"/>
          </a:p>
          <a:p>
            <a:endParaRPr lang="en-US" dirty="0">
              <a:solidFill>
                <a:schemeClr val="tx1">
                  <a:lumMod val="65000"/>
                  <a:lumOff val="35000"/>
                </a:schemeClr>
              </a:solidFill>
              <a:latin typeface="Arial" charset="0"/>
              <a:ea typeface="Arial" charset="0"/>
              <a:cs typeface="Arial" charset="0"/>
            </a:endParaRP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6258" y="6220505"/>
            <a:ext cx="1567542" cy="346042"/>
          </a:xfrm>
          <a:prstGeom prst="rect">
            <a:avLst/>
          </a:prstGeom>
        </p:spPr>
      </p:pic>
    </p:spTree>
    <p:extLst>
      <p:ext uri="{BB962C8B-B14F-4D97-AF65-F5344CB8AC3E}">
        <p14:creationId xmlns:p14="http://schemas.microsoft.com/office/powerpoint/2010/main" val="2973078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743"/>
          </a:xfrm>
        </p:spPr>
        <p:txBody>
          <a:bodyPr lIns="0" anchor="b">
            <a:normAutofit fontScale="90000"/>
          </a:bodyPr>
          <a:lstStyle/>
          <a:p>
            <a:br>
              <a:rPr lang="en-US" sz="2600" b="1" dirty="0">
                <a:solidFill>
                  <a:srgbClr val="182752"/>
                </a:solidFill>
                <a:latin typeface="Arial" charset="0"/>
                <a:ea typeface="Arial" charset="0"/>
                <a:cs typeface="Arial" charset="0"/>
              </a:rPr>
            </a:br>
            <a:r>
              <a:rPr lang="en-US" sz="2600" b="1" dirty="0">
                <a:solidFill>
                  <a:srgbClr val="182752"/>
                </a:solidFill>
                <a:latin typeface="Arial" charset="0"/>
                <a:ea typeface="Arial" charset="0"/>
                <a:cs typeface="Arial" charset="0"/>
              </a:rPr>
              <a:t>Systems Implications:</a:t>
            </a:r>
            <a:br>
              <a:rPr lang="en-US" sz="2600" b="1" dirty="0">
                <a:solidFill>
                  <a:srgbClr val="182752"/>
                </a:solidFill>
                <a:latin typeface="Arial" charset="0"/>
                <a:ea typeface="Arial" charset="0"/>
                <a:cs typeface="Arial" charset="0"/>
              </a:rPr>
            </a:br>
            <a:endParaRPr lang="en-US" sz="2600" b="1" dirty="0">
              <a:solidFill>
                <a:srgbClr val="182752"/>
              </a:solidFill>
              <a:latin typeface="Arial" charset="0"/>
              <a:ea typeface="Arial" charset="0"/>
              <a:cs typeface="Arial" charset="0"/>
            </a:endParaRPr>
          </a:p>
        </p:txBody>
      </p:sp>
      <p:cxnSp>
        <p:nvCxnSpPr>
          <p:cNvPr id="8" name="Straight Connector 7"/>
          <p:cNvCxnSpPr/>
          <p:nvPr/>
        </p:nvCxnSpPr>
        <p:spPr>
          <a:xfrm>
            <a:off x="838199" y="820057"/>
            <a:ext cx="10515601" cy="0"/>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838200" y="1124857"/>
            <a:ext cx="10515600" cy="5052106"/>
          </a:xfrm>
        </p:spPr>
        <p:txBody>
          <a:bodyPr>
            <a:normAutofit/>
          </a:bodyPr>
          <a:lstStyle/>
          <a:p>
            <a:pPr marL="0" indent="0">
              <a:buNone/>
            </a:pPr>
            <a:r>
              <a:rPr lang="en-US" dirty="0"/>
              <a:t>Clients like MW, who are in transition and have no family supports, would greatly benefit from support services that follow them throughout their journey through the system.  Although MW was fortunate enough to qualify for fast-tracked housing with supports due to his palliative status, the transition to permanent housing would have happened much more quickly had high intensity supports continued while in the unit.</a:t>
            </a:r>
          </a:p>
          <a:p>
            <a:pPr marL="0" indent="0">
              <a:buNone/>
            </a:pPr>
            <a:endParaRPr lang="en-US" dirty="0"/>
          </a:p>
          <a:p>
            <a:pPr marL="0" indent="0">
              <a:buNone/>
            </a:pPr>
            <a:r>
              <a:rPr lang="en-US" dirty="0"/>
              <a:t>There was a missed opportunity for cost savings had he vacated the transitional unit far sooner, allowing another ALC client to move out of hospital and into the same unit.</a:t>
            </a:r>
          </a:p>
          <a:p>
            <a:endParaRPr lang="en-US" dirty="0"/>
          </a:p>
          <a:p>
            <a:pPr marL="0" indent="0">
              <a:buNone/>
            </a:pPr>
            <a:endParaRPr lang="en-US" dirty="0"/>
          </a:p>
          <a:p>
            <a:pPr marL="0" indent="0">
              <a:buNone/>
            </a:pPr>
            <a:endParaRPr lang="en-US" dirty="0"/>
          </a:p>
          <a:p>
            <a:pPr marL="0" indent="0">
              <a:buNone/>
            </a:pPr>
            <a:endParaRPr lang="en-US" dirty="0"/>
          </a:p>
          <a:p>
            <a:endParaRPr lang="en-US" dirty="0">
              <a:solidFill>
                <a:schemeClr val="tx1">
                  <a:lumMod val="65000"/>
                  <a:lumOff val="35000"/>
                </a:schemeClr>
              </a:solidFill>
              <a:latin typeface="Arial" charset="0"/>
              <a:ea typeface="Arial" charset="0"/>
              <a:cs typeface="Arial" charset="0"/>
            </a:endParaRP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6258" y="6220505"/>
            <a:ext cx="1567542" cy="346042"/>
          </a:xfrm>
          <a:prstGeom prst="rect">
            <a:avLst/>
          </a:prstGeom>
        </p:spPr>
      </p:pic>
    </p:spTree>
    <p:extLst>
      <p:ext uri="{BB962C8B-B14F-4D97-AF65-F5344CB8AC3E}">
        <p14:creationId xmlns:p14="http://schemas.microsoft.com/office/powerpoint/2010/main" val="1565708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743"/>
          </a:xfrm>
        </p:spPr>
        <p:txBody>
          <a:bodyPr lIns="0" anchor="b">
            <a:normAutofit/>
          </a:bodyPr>
          <a:lstStyle/>
          <a:p>
            <a:r>
              <a:rPr lang="en-US" sz="2600" b="1" dirty="0">
                <a:solidFill>
                  <a:srgbClr val="182752"/>
                </a:solidFill>
                <a:latin typeface="Arial" charset="0"/>
                <a:ea typeface="Arial" charset="0"/>
                <a:cs typeface="Arial" charset="0"/>
              </a:rPr>
              <a:t>R.R. 61 years old referred to our Reintegration Care Unit:</a:t>
            </a:r>
          </a:p>
        </p:txBody>
      </p:sp>
      <p:cxnSp>
        <p:nvCxnSpPr>
          <p:cNvPr id="8" name="Straight Connector 7"/>
          <p:cNvCxnSpPr/>
          <p:nvPr/>
        </p:nvCxnSpPr>
        <p:spPr>
          <a:xfrm>
            <a:off x="838199" y="820057"/>
            <a:ext cx="10515601" cy="0"/>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838200" y="1062894"/>
            <a:ext cx="10515600" cy="5114069"/>
          </a:xfrm>
        </p:spPr>
        <p:txBody>
          <a:bodyPr>
            <a:normAutofit fontScale="92500"/>
          </a:bodyPr>
          <a:lstStyle/>
          <a:p>
            <a:pPr lvl="0"/>
            <a:r>
              <a:rPr lang="en-US" dirty="0"/>
              <a:t>History of mental illness (schizophrenia) </a:t>
            </a:r>
          </a:p>
          <a:p>
            <a:pPr lvl="0"/>
            <a:r>
              <a:rPr lang="en-US" dirty="0"/>
              <a:t>Estranged from family</a:t>
            </a:r>
          </a:p>
          <a:p>
            <a:pPr lvl="0"/>
            <a:r>
              <a:rPr lang="en-US" dirty="0"/>
              <a:t>Limited income</a:t>
            </a:r>
          </a:p>
          <a:p>
            <a:pPr lvl="0"/>
            <a:r>
              <a:rPr lang="en-US" dirty="0"/>
              <a:t>Had been hospitalized due to uncontrolled Crohn’s Disease and unable to return home due to bowel incontinence and cognitive decline </a:t>
            </a:r>
          </a:p>
          <a:p>
            <a:pPr lvl="0"/>
            <a:r>
              <a:rPr lang="en-US" dirty="0"/>
              <a:t>Due to his age, plan was to find a secured group home rather than LTC. H&amp;CC care coordinator and Reconnect case worker struggled for months to find a supportive housing setting that would meet his needs, however trail visits made it clear that his needs could not be met in the settings available to him. </a:t>
            </a:r>
          </a:p>
          <a:p>
            <a:pPr lvl="0"/>
            <a:r>
              <a:rPr lang="en-US" dirty="0"/>
              <a:t>Was eventually placed in a LTC out of the city after remaining in the unit for almost a year (originally stay was to have been three months). </a:t>
            </a:r>
          </a:p>
          <a:p>
            <a:pPr lvl="0"/>
            <a:endParaRPr lang="en-US" dirty="0">
              <a:solidFill>
                <a:schemeClr val="tx1">
                  <a:lumMod val="65000"/>
                  <a:lumOff val="35000"/>
                </a:schemeClr>
              </a:solidFill>
              <a:latin typeface="Arial" charset="0"/>
              <a:ea typeface="Arial" charset="0"/>
              <a:cs typeface="Arial" charset="0"/>
            </a:endParaRP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6258" y="6220505"/>
            <a:ext cx="1567542" cy="346042"/>
          </a:xfrm>
          <a:prstGeom prst="rect">
            <a:avLst/>
          </a:prstGeom>
        </p:spPr>
      </p:pic>
    </p:spTree>
    <p:extLst>
      <p:ext uri="{BB962C8B-B14F-4D97-AF65-F5344CB8AC3E}">
        <p14:creationId xmlns:p14="http://schemas.microsoft.com/office/powerpoint/2010/main" val="2692145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743"/>
          </a:xfrm>
        </p:spPr>
        <p:txBody>
          <a:bodyPr lIns="0" anchor="b">
            <a:normAutofit/>
          </a:bodyPr>
          <a:lstStyle/>
          <a:p>
            <a:r>
              <a:rPr lang="en-US" sz="2600" b="1" dirty="0">
                <a:solidFill>
                  <a:srgbClr val="182752"/>
                </a:solidFill>
                <a:latin typeface="Arial" charset="0"/>
                <a:ea typeface="Arial" charset="0"/>
                <a:cs typeface="Arial" charset="0"/>
              </a:rPr>
              <a:t>B.Z. 57 years old referred to our Reintegration Care Unit:</a:t>
            </a:r>
          </a:p>
        </p:txBody>
      </p:sp>
      <p:cxnSp>
        <p:nvCxnSpPr>
          <p:cNvPr id="8" name="Straight Connector 7"/>
          <p:cNvCxnSpPr/>
          <p:nvPr/>
        </p:nvCxnSpPr>
        <p:spPr>
          <a:xfrm>
            <a:off x="838199" y="820057"/>
            <a:ext cx="10515601" cy="0"/>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838200" y="1062894"/>
            <a:ext cx="10515600" cy="5114069"/>
          </a:xfrm>
        </p:spPr>
        <p:txBody>
          <a:bodyPr>
            <a:normAutofit fontScale="92500" lnSpcReduction="20000"/>
          </a:bodyPr>
          <a:lstStyle/>
          <a:p>
            <a:r>
              <a:rPr lang="en-US" dirty="0"/>
              <a:t>Found wandering street in a state of delirium</a:t>
            </a:r>
          </a:p>
          <a:p>
            <a:endParaRPr lang="en-US" dirty="0"/>
          </a:p>
          <a:p>
            <a:pPr lvl="0"/>
            <a:r>
              <a:rPr lang="en-US" dirty="0"/>
              <a:t>Significant memory impairment</a:t>
            </a:r>
          </a:p>
          <a:p>
            <a:pPr lvl="0"/>
            <a:endParaRPr lang="en-US" dirty="0"/>
          </a:p>
          <a:p>
            <a:pPr lvl="0"/>
            <a:r>
              <a:rPr lang="en-US" dirty="0"/>
              <a:t>He speaks only Amharic, but is limited to one-word responses due to aphasia</a:t>
            </a:r>
          </a:p>
          <a:p>
            <a:pPr lvl="0"/>
            <a:endParaRPr lang="en-US" dirty="0"/>
          </a:p>
          <a:p>
            <a:pPr lvl="0"/>
            <a:r>
              <a:rPr lang="en-US" dirty="0"/>
              <a:t>no identifiable family, and limited client history (no ID)</a:t>
            </a:r>
          </a:p>
          <a:p>
            <a:pPr lvl="0"/>
            <a:endParaRPr lang="en-US" dirty="0"/>
          </a:p>
          <a:p>
            <a:pPr lvl="0"/>
            <a:r>
              <a:rPr lang="en-US" dirty="0"/>
              <a:t>finances are undetermined (PGT underway but this is a slow process)</a:t>
            </a:r>
          </a:p>
          <a:p>
            <a:pPr marL="0" lvl="0" indent="0">
              <a:buNone/>
            </a:pPr>
            <a:endParaRPr lang="en-US" dirty="0"/>
          </a:p>
          <a:p>
            <a:pPr lvl="0"/>
            <a:r>
              <a:rPr lang="en-US" dirty="0"/>
              <a:t>Although this client is relatively young and mobile, LTC does not seem appropriate for him. However he requires a supportive secured setting</a:t>
            </a:r>
          </a:p>
          <a:p>
            <a:pPr lvl="0"/>
            <a:endParaRPr lang="en-US" dirty="0">
              <a:solidFill>
                <a:schemeClr val="tx1">
                  <a:lumMod val="65000"/>
                  <a:lumOff val="35000"/>
                </a:schemeClr>
              </a:solidFill>
              <a:latin typeface="Arial" charset="0"/>
              <a:ea typeface="Arial" charset="0"/>
              <a:cs typeface="Arial" charset="0"/>
            </a:endParaRP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6258" y="6220505"/>
            <a:ext cx="1567542" cy="346042"/>
          </a:xfrm>
          <a:prstGeom prst="rect">
            <a:avLst/>
          </a:prstGeom>
        </p:spPr>
      </p:pic>
    </p:spTree>
    <p:extLst>
      <p:ext uri="{BB962C8B-B14F-4D97-AF65-F5344CB8AC3E}">
        <p14:creationId xmlns:p14="http://schemas.microsoft.com/office/powerpoint/2010/main" val="2864551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743"/>
          </a:xfrm>
        </p:spPr>
        <p:txBody>
          <a:bodyPr lIns="0" anchor="b">
            <a:normAutofit fontScale="90000"/>
          </a:bodyPr>
          <a:lstStyle/>
          <a:p>
            <a:br>
              <a:rPr lang="en-US" sz="2600" b="1" dirty="0">
                <a:solidFill>
                  <a:srgbClr val="182752"/>
                </a:solidFill>
                <a:latin typeface="Arial" charset="0"/>
                <a:ea typeface="Arial" charset="0"/>
                <a:cs typeface="Arial" charset="0"/>
              </a:rPr>
            </a:br>
            <a:r>
              <a:rPr lang="en-US" sz="2600" b="1" dirty="0">
                <a:solidFill>
                  <a:srgbClr val="182752"/>
                </a:solidFill>
                <a:latin typeface="Arial" charset="0"/>
                <a:ea typeface="Arial" charset="0"/>
                <a:cs typeface="Arial" charset="0"/>
              </a:rPr>
              <a:t>Systems Implications:</a:t>
            </a:r>
            <a:br>
              <a:rPr lang="en-US" sz="2600" b="1" dirty="0">
                <a:solidFill>
                  <a:srgbClr val="182752"/>
                </a:solidFill>
                <a:latin typeface="Arial" charset="0"/>
                <a:ea typeface="Arial" charset="0"/>
                <a:cs typeface="Arial" charset="0"/>
              </a:rPr>
            </a:br>
            <a:endParaRPr lang="en-US" sz="2600" b="1" dirty="0">
              <a:solidFill>
                <a:srgbClr val="182752"/>
              </a:solidFill>
              <a:latin typeface="Arial" charset="0"/>
              <a:ea typeface="Arial" charset="0"/>
              <a:cs typeface="Arial" charset="0"/>
            </a:endParaRPr>
          </a:p>
        </p:txBody>
      </p:sp>
      <p:cxnSp>
        <p:nvCxnSpPr>
          <p:cNvPr id="8" name="Straight Connector 7"/>
          <p:cNvCxnSpPr/>
          <p:nvPr/>
        </p:nvCxnSpPr>
        <p:spPr>
          <a:xfrm>
            <a:off x="838199" y="820057"/>
            <a:ext cx="10515601" cy="0"/>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838200" y="1124857"/>
            <a:ext cx="10515600" cy="5052106"/>
          </a:xfrm>
        </p:spPr>
        <p:txBody>
          <a:bodyPr>
            <a:normAutofit/>
          </a:bodyPr>
          <a:lstStyle/>
          <a:p>
            <a:pPr marL="0" indent="0">
              <a:buNone/>
            </a:pPr>
            <a:r>
              <a:rPr lang="en-US" dirty="0"/>
              <a:t>Both RR and BZ are impacted by the lack of safe, accessible, and affordable supportive housing, as a result of which LTC becomes the default option. </a:t>
            </a:r>
          </a:p>
          <a:p>
            <a:pPr marL="0" indent="0">
              <a:buNone/>
            </a:pPr>
            <a:r>
              <a:rPr lang="en-US" dirty="0"/>
              <a:t>At the same time, numerous of our RCU clients who really do need such a setting have LTC applications denied because of responsive behaviors, so such individuals are left in limbo in inappropriate community settings.</a:t>
            </a:r>
          </a:p>
          <a:p>
            <a:pPr marL="0" indent="0">
              <a:buNone/>
            </a:pPr>
            <a:r>
              <a:rPr lang="en-US" dirty="0"/>
              <a:t>  </a:t>
            </a:r>
          </a:p>
          <a:p>
            <a:pPr marL="0" indent="0">
              <a:buNone/>
            </a:pPr>
            <a:r>
              <a:rPr lang="en-US" dirty="0"/>
              <a:t>How do we get individuals to the right place of care?</a:t>
            </a:r>
          </a:p>
          <a:p>
            <a:pPr marL="0" indent="0">
              <a:buNone/>
            </a:pPr>
            <a:endParaRPr lang="en-US" dirty="0"/>
          </a:p>
          <a:p>
            <a:pPr marL="0" indent="0">
              <a:buNone/>
            </a:pPr>
            <a:endParaRPr lang="en-US" dirty="0"/>
          </a:p>
          <a:p>
            <a:endParaRPr lang="en-US" dirty="0">
              <a:solidFill>
                <a:schemeClr val="tx1">
                  <a:lumMod val="65000"/>
                  <a:lumOff val="35000"/>
                </a:schemeClr>
              </a:solidFill>
              <a:latin typeface="Arial" charset="0"/>
              <a:ea typeface="Arial" charset="0"/>
              <a:cs typeface="Arial" charset="0"/>
            </a:endParaRP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6258" y="6220505"/>
            <a:ext cx="1567542" cy="346042"/>
          </a:xfrm>
          <a:prstGeom prst="rect">
            <a:avLst/>
          </a:prstGeom>
        </p:spPr>
      </p:pic>
    </p:spTree>
    <p:extLst>
      <p:ext uri="{BB962C8B-B14F-4D97-AF65-F5344CB8AC3E}">
        <p14:creationId xmlns:p14="http://schemas.microsoft.com/office/powerpoint/2010/main" val="1735161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AEEF"/>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alphaModFix amt="24000"/>
            <a:extLst>
              <a:ext uri="{28A0092B-C50C-407E-A947-70E740481C1C}">
                <a14:useLocalDpi xmlns:a14="http://schemas.microsoft.com/office/drawing/2010/main" val="0"/>
              </a:ext>
            </a:extLst>
          </a:blip>
          <a:stretch>
            <a:fillRect/>
          </a:stretch>
        </p:blipFill>
        <p:spPr>
          <a:xfrm>
            <a:off x="-1320799" y="-200046"/>
            <a:ext cx="7489370" cy="7326558"/>
          </a:xfrm>
          <a:prstGeom prst="rect">
            <a:avLst/>
          </a:prstGeom>
        </p:spPr>
      </p:pic>
      <p:sp>
        <p:nvSpPr>
          <p:cNvPr id="2" name="Title 1"/>
          <p:cNvSpPr>
            <a:spLocks noGrp="1"/>
          </p:cNvSpPr>
          <p:nvPr>
            <p:ph type="title"/>
          </p:nvPr>
        </p:nvSpPr>
        <p:spPr>
          <a:xfrm>
            <a:off x="2539999" y="2658382"/>
            <a:ext cx="9100457" cy="1325563"/>
          </a:xfrm>
        </p:spPr>
        <p:txBody>
          <a:bodyPr lIns="0"/>
          <a:lstStyle/>
          <a:p>
            <a:r>
              <a:rPr lang="en-US" b="1" dirty="0">
                <a:solidFill>
                  <a:schemeClr val="bg1"/>
                </a:solidFill>
                <a:latin typeface="Arial" charset="0"/>
                <a:ea typeface="Arial" charset="0"/>
                <a:cs typeface="Arial" charset="0"/>
              </a:rPr>
              <a:t>Reconnect Community Health Services</a:t>
            </a:r>
          </a:p>
        </p:txBody>
      </p:sp>
    </p:spTree>
    <p:extLst>
      <p:ext uri="{BB962C8B-B14F-4D97-AF65-F5344CB8AC3E}">
        <p14:creationId xmlns:p14="http://schemas.microsoft.com/office/powerpoint/2010/main" val="20361859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743"/>
          </a:xfrm>
        </p:spPr>
        <p:txBody>
          <a:bodyPr lIns="0" anchor="b">
            <a:normAutofit fontScale="90000"/>
          </a:bodyPr>
          <a:lstStyle/>
          <a:p>
            <a:br>
              <a:rPr lang="en-US" sz="2600" b="1" dirty="0">
                <a:solidFill>
                  <a:srgbClr val="182752"/>
                </a:solidFill>
                <a:latin typeface="Arial" charset="0"/>
                <a:ea typeface="Arial" charset="0"/>
                <a:cs typeface="Arial" charset="0"/>
              </a:rPr>
            </a:br>
            <a:r>
              <a:rPr lang="en-US" sz="2600" b="1" dirty="0">
                <a:solidFill>
                  <a:srgbClr val="182752"/>
                </a:solidFill>
                <a:latin typeface="Arial" charset="0"/>
                <a:ea typeface="Arial" charset="0"/>
                <a:cs typeface="Arial" charset="0"/>
              </a:rPr>
              <a:t>Other observations from the front line:</a:t>
            </a:r>
            <a:br>
              <a:rPr lang="en-US" sz="2600" b="1" dirty="0">
                <a:solidFill>
                  <a:srgbClr val="182752"/>
                </a:solidFill>
                <a:latin typeface="Arial" charset="0"/>
                <a:ea typeface="Arial" charset="0"/>
                <a:cs typeface="Arial" charset="0"/>
              </a:rPr>
            </a:br>
            <a:endParaRPr lang="en-US" sz="2600" b="1" dirty="0">
              <a:solidFill>
                <a:srgbClr val="182752"/>
              </a:solidFill>
              <a:latin typeface="Arial" charset="0"/>
              <a:ea typeface="Arial" charset="0"/>
              <a:cs typeface="Arial" charset="0"/>
            </a:endParaRPr>
          </a:p>
        </p:txBody>
      </p:sp>
      <p:cxnSp>
        <p:nvCxnSpPr>
          <p:cNvPr id="8" name="Straight Connector 7"/>
          <p:cNvCxnSpPr/>
          <p:nvPr/>
        </p:nvCxnSpPr>
        <p:spPr>
          <a:xfrm>
            <a:off x="838199" y="820057"/>
            <a:ext cx="10515601" cy="0"/>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838200" y="1124857"/>
            <a:ext cx="10515600" cy="5052106"/>
          </a:xfrm>
        </p:spPr>
        <p:txBody>
          <a:bodyPr>
            <a:normAutofit fontScale="77500" lnSpcReduction="20000"/>
          </a:bodyPr>
          <a:lstStyle/>
          <a:p>
            <a:pPr marL="0" indent="0">
              <a:buNone/>
            </a:pPr>
            <a:r>
              <a:rPr lang="en-US" b="1" dirty="0"/>
              <a:t>Gaps for clients without informal supports</a:t>
            </a:r>
          </a:p>
          <a:p>
            <a:pPr marL="0" indent="0">
              <a:buNone/>
            </a:pPr>
            <a:endParaRPr lang="en-US" dirty="0"/>
          </a:p>
          <a:p>
            <a:r>
              <a:rPr lang="en-US" dirty="0"/>
              <a:t>Banking solutions for isolated, incapacitated clients for whom digital banking is not an option</a:t>
            </a:r>
          </a:p>
          <a:p>
            <a:r>
              <a:rPr lang="en-US" dirty="0"/>
              <a:t>escorts to appointments (free or very low cost)</a:t>
            </a:r>
          </a:p>
          <a:p>
            <a:pPr marL="0" indent="0">
              <a:buNone/>
            </a:pPr>
            <a:endParaRPr lang="en-US" dirty="0"/>
          </a:p>
          <a:p>
            <a:pPr marL="0" indent="0">
              <a:buNone/>
            </a:pPr>
            <a:r>
              <a:rPr lang="en-US" b="1" dirty="0"/>
              <a:t>Emerging issues</a:t>
            </a:r>
          </a:p>
          <a:p>
            <a:r>
              <a:rPr lang="en-US" dirty="0"/>
              <a:t>Systems Navigators for clients/caregivers experiencing dementia is a growing need – one person who will assist with service coordination across the continuum and throughout the journey</a:t>
            </a:r>
          </a:p>
          <a:p>
            <a:r>
              <a:rPr lang="en-US" dirty="0"/>
              <a:t>Food security among seniors – not a new issue but a growing one, particularly as rent costs continue to climb.  One sign – participants at congregate dining programs scrambling to take home leftovers like never before.</a:t>
            </a:r>
          </a:p>
          <a:p>
            <a:r>
              <a:rPr lang="en-US" dirty="0"/>
              <a:t>Migration north of low income older adults from areas like South Parkdale – these populations are beginning to appear in our client base</a:t>
            </a:r>
          </a:p>
          <a:p>
            <a:r>
              <a:rPr lang="en-US" dirty="0"/>
              <a:t>Human resource crisis is looming</a:t>
            </a:r>
          </a:p>
          <a:p>
            <a:endParaRPr lang="en-US" dirty="0"/>
          </a:p>
          <a:p>
            <a:endParaRPr lang="en-US" dirty="0"/>
          </a:p>
          <a:p>
            <a:pPr marL="0" indent="0">
              <a:buNone/>
            </a:pPr>
            <a:endParaRPr lang="en-US" dirty="0"/>
          </a:p>
          <a:p>
            <a:endParaRPr lang="en-US" dirty="0">
              <a:solidFill>
                <a:schemeClr val="tx1">
                  <a:lumMod val="65000"/>
                  <a:lumOff val="35000"/>
                </a:schemeClr>
              </a:solidFill>
              <a:latin typeface="Arial" charset="0"/>
              <a:ea typeface="Arial" charset="0"/>
              <a:cs typeface="Arial" charset="0"/>
            </a:endParaRP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6258" y="6220505"/>
            <a:ext cx="1567542" cy="346042"/>
          </a:xfrm>
          <a:prstGeom prst="rect">
            <a:avLst/>
          </a:prstGeom>
        </p:spPr>
      </p:pic>
    </p:spTree>
    <p:extLst>
      <p:ext uri="{BB962C8B-B14F-4D97-AF65-F5344CB8AC3E}">
        <p14:creationId xmlns:p14="http://schemas.microsoft.com/office/powerpoint/2010/main" val="2247453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743"/>
          </a:xfrm>
        </p:spPr>
        <p:txBody>
          <a:bodyPr lIns="0" anchor="b">
            <a:normAutofit/>
          </a:bodyPr>
          <a:lstStyle/>
          <a:p>
            <a:r>
              <a:rPr lang="en-US" sz="2600" b="1" dirty="0">
                <a:solidFill>
                  <a:srgbClr val="182752"/>
                </a:solidFill>
                <a:latin typeface="Arial" charset="0"/>
                <a:ea typeface="Arial" charset="0"/>
                <a:cs typeface="Arial" charset="0"/>
              </a:rPr>
              <a:t>Agency Overview</a:t>
            </a:r>
          </a:p>
        </p:txBody>
      </p:sp>
      <p:cxnSp>
        <p:nvCxnSpPr>
          <p:cNvPr id="8" name="Straight Connector 7"/>
          <p:cNvCxnSpPr/>
          <p:nvPr/>
        </p:nvCxnSpPr>
        <p:spPr>
          <a:xfrm>
            <a:off x="838199" y="820057"/>
            <a:ext cx="10515601" cy="0"/>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838200" y="1124857"/>
            <a:ext cx="10515600" cy="5052106"/>
          </a:xfrm>
        </p:spPr>
        <p:txBody>
          <a:bodyPr/>
          <a:lstStyle/>
          <a:p>
            <a:r>
              <a:rPr lang="en-US" dirty="0"/>
              <a:t>Reconnect Community Health Services (Reconnect) is the result of the recent merger (April 2017) between Reconnect Mental Health Services and St. Clair West Services for Seniors</a:t>
            </a:r>
          </a:p>
          <a:p>
            <a:endParaRPr lang="en-US" dirty="0"/>
          </a:p>
          <a:p>
            <a:r>
              <a:rPr lang="en-US" dirty="0"/>
              <a:t>Offers services to the west part of Toronto Central LHIN, and in some cases portions of adjoining LHINs</a:t>
            </a:r>
          </a:p>
          <a:p>
            <a:endParaRPr lang="en-US" dirty="0"/>
          </a:p>
          <a:p>
            <a:r>
              <a:rPr lang="en-US" dirty="0"/>
              <a:t>Mental health and addictions services (HS) cover larger geography; community support services (CSS) for older adults cover a smaller area in the mid-west portion of the City</a:t>
            </a: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6258" y="6220505"/>
            <a:ext cx="1567542" cy="346042"/>
          </a:xfrm>
          <a:prstGeom prst="rect">
            <a:avLst/>
          </a:prstGeom>
        </p:spPr>
      </p:pic>
    </p:spTree>
    <p:extLst>
      <p:ext uri="{BB962C8B-B14F-4D97-AF65-F5344CB8AC3E}">
        <p14:creationId xmlns:p14="http://schemas.microsoft.com/office/powerpoint/2010/main" val="972080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743"/>
          </a:xfrm>
        </p:spPr>
        <p:txBody>
          <a:bodyPr lIns="0" anchor="b">
            <a:normAutofit/>
          </a:bodyPr>
          <a:lstStyle/>
          <a:p>
            <a:r>
              <a:rPr lang="en-US" sz="2600" b="1" dirty="0">
                <a:solidFill>
                  <a:srgbClr val="182752"/>
                </a:solidFill>
                <a:latin typeface="Arial" charset="0"/>
                <a:ea typeface="Arial" charset="0"/>
                <a:cs typeface="Arial" charset="0"/>
              </a:rPr>
              <a:t>Services offered to older adults include:</a:t>
            </a:r>
          </a:p>
        </p:txBody>
      </p:sp>
      <p:cxnSp>
        <p:nvCxnSpPr>
          <p:cNvPr id="8" name="Straight Connector 7"/>
          <p:cNvCxnSpPr/>
          <p:nvPr/>
        </p:nvCxnSpPr>
        <p:spPr>
          <a:xfrm>
            <a:off x="838199" y="820057"/>
            <a:ext cx="10515601" cy="0"/>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838200" y="1124857"/>
            <a:ext cx="10515600" cy="5052106"/>
          </a:xfrm>
        </p:spPr>
        <p:txBody>
          <a:bodyPr>
            <a:normAutofit lnSpcReduction="10000"/>
          </a:bodyPr>
          <a:lstStyle/>
          <a:p>
            <a:r>
              <a:rPr lang="en-US" dirty="0"/>
              <a:t>Assisted Living Services (in five Toronto Community Housing buildings with high older adult populations) offers 24 hour coverage of scheduled and unscheduled home support services</a:t>
            </a:r>
          </a:p>
          <a:p>
            <a:endParaRPr lang="en-US" dirty="0"/>
          </a:p>
          <a:p>
            <a:r>
              <a:rPr lang="en-US" dirty="0"/>
              <a:t>Meals on Wheels</a:t>
            </a:r>
          </a:p>
          <a:p>
            <a:endParaRPr lang="en-US" dirty="0"/>
          </a:p>
          <a:p>
            <a:r>
              <a:rPr lang="en-US" dirty="0"/>
              <a:t>Adult Day Program (enhanced for higher levels of care)</a:t>
            </a:r>
          </a:p>
          <a:p>
            <a:endParaRPr lang="en-US" dirty="0"/>
          </a:p>
          <a:p>
            <a:r>
              <a:rPr lang="en-US" dirty="0"/>
              <a:t>Transportation</a:t>
            </a:r>
          </a:p>
          <a:p>
            <a:endParaRPr lang="en-US" dirty="0"/>
          </a:p>
          <a:p>
            <a:r>
              <a:rPr lang="en-US" dirty="0"/>
              <a:t>Case management and care coordination (non-intensive)</a:t>
            </a:r>
          </a:p>
          <a:p>
            <a:endParaRPr lang="en-US" dirty="0">
              <a:solidFill>
                <a:schemeClr val="tx1">
                  <a:lumMod val="65000"/>
                  <a:lumOff val="35000"/>
                </a:schemeClr>
              </a:solidFill>
              <a:latin typeface="Arial" charset="0"/>
              <a:ea typeface="Arial" charset="0"/>
              <a:cs typeface="Arial" charset="0"/>
            </a:endParaRP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6258" y="6220505"/>
            <a:ext cx="1567542" cy="346042"/>
          </a:xfrm>
          <a:prstGeom prst="rect">
            <a:avLst/>
          </a:prstGeom>
        </p:spPr>
      </p:pic>
    </p:spTree>
    <p:extLst>
      <p:ext uri="{BB962C8B-B14F-4D97-AF65-F5344CB8AC3E}">
        <p14:creationId xmlns:p14="http://schemas.microsoft.com/office/powerpoint/2010/main" val="196879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743"/>
          </a:xfrm>
        </p:spPr>
        <p:txBody>
          <a:bodyPr lIns="0" anchor="b">
            <a:normAutofit/>
          </a:bodyPr>
          <a:lstStyle/>
          <a:p>
            <a:r>
              <a:rPr lang="en-US" sz="2600" b="1" dirty="0">
                <a:solidFill>
                  <a:srgbClr val="182752"/>
                </a:solidFill>
                <a:latin typeface="Arial" charset="0"/>
                <a:ea typeface="Arial" charset="0"/>
                <a:cs typeface="Arial" charset="0"/>
              </a:rPr>
              <a:t>Services offered to older adults include:</a:t>
            </a:r>
          </a:p>
        </p:txBody>
      </p:sp>
      <p:cxnSp>
        <p:nvCxnSpPr>
          <p:cNvPr id="8" name="Straight Connector 7"/>
          <p:cNvCxnSpPr/>
          <p:nvPr/>
        </p:nvCxnSpPr>
        <p:spPr>
          <a:xfrm>
            <a:off x="838199" y="820057"/>
            <a:ext cx="10515601" cy="0"/>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838200" y="1124857"/>
            <a:ext cx="10515600" cy="5052106"/>
          </a:xfrm>
        </p:spPr>
        <p:txBody>
          <a:bodyPr>
            <a:normAutofit fontScale="92500" lnSpcReduction="10000"/>
          </a:bodyPr>
          <a:lstStyle/>
          <a:p>
            <a:r>
              <a:rPr lang="en-US" dirty="0"/>
              <a:t>Homemaking, Personal Care, Respite, overnight Respite (in home &amp; facility based)</a:t>
            </a:r>
          </a:p>
          <a:p>
            <a:endParaRPr lang="en-US" dirty="0"/>
          </a:p>
          <a:p>
            <a:r>
              <a:rPr lang="en-US" dirty="0"/>
              <a:t>Older Adult Centre, and additional social &amp; recreational programming at multiple sites</a:t>
            </a:r>
          </a:p>
          <a:p>
            <a:endParaRPr lang="en-US" dirty="0"/>
          </a:p>
          <a:p>
            <a:r>
              <a:rPr lang="en-US" dirty="0"/>
              <a:t>Exercise and falls prevention classes at multiple locations</a:t>
            </a:r>
          </a:p>
          <a:p>
            <a:endParaRPr lang="en-US" dirty="0"/>
          </a:p>
          <a:p>
            <a:r>
              <a:rPr lang="en-US" dirty="0"/>
              <a:t>Foot care clinics, tax clinics, diabetes clinics, mindfulness classes, etc. at multiple locations</a:t>
            </a:r>
          </a:p>
          <a:p>
            <a:endParaRPr lang="en-US" dirty="0"/>
          </a:p>
          <a:p>
            <a:r>
              <a:rPr lang="en-US" dirty="0"/>
              <a:t>Community Outreach Program in Addictions (COPA)</a:t>
            </a:r>
            <a:endParaRPr lang="en-US" dirty="0">
              <a:solidFill>
                <a:schemeClr val="tx1">
                  <a:lumMod val="65000"/>
                  <a:lumOff val="35000"/>
                </a:schemeClr>
              </a:solidFill>
              <a:latin typeface="Arial" charset="0"/>
              <a:ea typeface="Arial" charset="0"/>
              <a:cs typeface="Arial" charset="0"/>
            </a:endParaRP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6258" y="6220505"/>
            <a:ext cx="1567542" cy="346042"/>
          </a:xfrm>
          <a:prstGeom prst="rect">
            <a:avLst/>
          </a:prstGeom>
        </p:spPr>
      </p:pic>
    </p:spTree>
    <p:extLst>
      <p:ext uri="{BB962C8B-B14F-4D97-AF65-F5344CB8AC3E}">
        <p14:creationId xmlns:p14="http://schemas.microsoft.com/office/powerpoint/2010/main" val="101141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743"/>
          </a:xfrm>
        </p:spPr>
        <p:txBody>
          <a:bodyPr lIns="0" anchor="b">
            <a:normAutofit/>
          </a:bodyPr>
          <a:lstStyle/>
          <a:p>
            <a:r>
              <a:rPr lang="en-US" sz="2600" b="1" dirty="0">
                <a:solidFill>
                  <a:srgbClr val="182752"/>
                </a:solidFill>
                <a:latin typeface="Arial" charset="0"/>
                <a:ea typeface="Arial" charset="0"/>
                <a:cs typeface="Arial" charset="0"/>
              </a:rPr>
              <a:t>Services offered in partnership:</a:t>
            </a:r>
          </a:p>
        </p:txBody>
      </p:sp>
      <p:cxnSp>
        <p:nvCxnSpPr>
          <p:cNvPr id="8" name="Straight Connector 7"/>
          <p:cNvCxnSpPr/>
          <p:nvPr/>
        </p:nvCxnSpPr>
        <p:spPr>
          <a:xfrm>
            <a:off x="838199" y="820057"/>
            <a:ext cx="10515601" cy="0"/>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838200" y="1124857"/>
            <a:ext cx="10515600" cy="5052106"/>
          </a:xfrm>
        </p:spPr>
        <p:txBody>
          <a:bodyPr>
            <a:normAutofit/>
          </a:bodyPr>
          <a:lstStyle/>
          <a:p>
            <a:r>
              <a:rPr lang="en-US" dirty="0">
                <a:solidFill>
                  <a:schemeClr val="tx1">
                    <a:lumMod val="65000"/>
                    <a:lumOff val="35000"/>
                  </a:schemeClr>
                </a:solidFill>
                <a:ea typeface="Arial" charset="0"/>
                <a:cs typeface="Arial" charset="0"/>
              </a:rPr>
              <a:t>Assess and Restore Program with West Park Healthcare Centre</a:t>
            </a:r>
          </a:p>
          <a:p>
            <a:endParaRPr lang="en-US" dirty="0">
              <a:solidFill>
                <a:schemeClr val="tx1">
                  <a:lumMod val="65000"/>
                  <a:lumOff val="35000"/>
                </a:schemeClr>
              </a:solidFill>
              <a:ea typeface="Arial" charset="0"/>
              <a:cs typeface="Arial" charset="0"/>
            </a:endParaRPr>
          </a:p>
          <a:p>
            <a:r>
              <a:rPr lang="en-US" dirty="0">
                <a:solidFill>
                  <a:schemeClr val="tx1">
                    <a:lumMod val="65000"/>
                    <a:lumOff val="35000"/>
                  </a:schemeClr>
                </a:solidFill>
                <a:ea typeface="Arial" charset="0"/>
                <a:cs typeface="Arial" charset="0"/>
              </a:rPr>
              <a:t>Caregiver supports with Alzheimer Society of Toronto (co-location)</a:t>
            </a:r>
          </a:p>
          <a:p>
            <a:endParaRPr lang="en-US" dirty="0">
              <a:solidFill>
                <a:schemeClr val="tx1">
                  <a:lumMod val="65000"/>
                  <a:lumOff val="35000"/>
                </a:schemeClr>
              </a:solidFill>
              <a:ea typeface="Arial" charset="0"/>
              <a:cs typeface="Arial" charset="0"/>
            </a:endParaRPr>
          </a:p>
          <a:p>
            <a:r>
              <a:rPr lang="en-US" dirty="0">
                <a:solidFill>
                  <a:schemeClr val="tx1">
                    <a:lumMod val="65000"/>
                    <a:lumOff val="35000"/>
                  </a:schemeClr>
                </a:solidFill>
                <a:ea typeface="Arial" charset="0"/>
                <a:cs typeface="Arial" charset="0"/>
              </a:rPr>
              <a:t>Crisis Outreach Service for Seniors (COSS)  - crisis services to older adults living in Toronto including the GTA, in partnership with LOFT Community Services, </a:t>
            </a:r>
            <a:r>
              <a:rPr lang="en-US" dirty="0" err="1">
                <a:solidFill>
                  <a:schemeClr val="tx1">
                    <a:lumMod val="65000"/>
                    <a:lumOff val="35000"/>
                  </a:schemeClr>
                </a:solidFill>
                <a:ea typeface="Arial" charset="0"/>
                <a:cs typeface="Arial" charset="0"/>
              </a:rPr>
              <a:t>Woodgreen</a:t>
            </a:r>
            <a:r>
              <a:rPr lang="en-US" dirty="0">
                <a:solidFill>
                  <a:schemeClr val="tx1">
                    <a:lumMod val="65000"/>
                    <a:lumOff val="35000"/>
                  </a:schemeClr>
                </a:solidFill>
                <a:ea typeface="Arial" charset="0"/>
                <a:cs typeface="Arial" charset="0"/>
              </a:rPr>
              <a:t> Community Services and the TC LHIN</a:t>
            </a:r>
          </a:p>
          <a:p>
            <a:endParaRPr lang="en-US" dirty="0">
              <a:solidFill>
                <a:schemeClr val="tx1">
                  <a:lumMod val="65000"/>
                  <a:lumOff val="35000"/>
                </a:schemeClr>
              </a:solidFill>
              <a:latin typeface="Arial" charset="0"/>
              <a:ea typeface="Arial" charset="0"/>
              <a:cs typeface="Arial" charset="0"/>
            </a:endParaRP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6258" y="6220505"/>
            <a:ext cx="1567542" cy="346042"/>
          </a:xfrm>
          <a:prstGeom prst="rect">
            <a:avLst/>
          </a:prstGeom>
        </p:spPr>
      </p:pic>
    </p:spTree>
    <p:extLst>
      <p:ext uri="{BB962C8B-B14F-4D97-AF65-F5344CB8AC3E}">
        <p14:creationId xmlns:p14="http://schemas.microsoft.com/office/powerpoint/2010/main" val="1739829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743"/>
          </a:xfrm>
        </p:spPr>
        <p:txBody>
          <a:bodyPr lIns="0" anchor="b">
            <a:normAutofit/>
          </a:bodyPr>
          <a:lstStyle/>
          <a:p>
            <a:r>
              <a:rPr lang="en-US" sz="2600" b="1" dirty="0">
                <a:solidFill>
                  <a:srgbClr val="182752"/>
                </a:solidFill>
                <a:latin typeface="Arial" charset="0"/>
                <a:ea typeface="Arial" charset="0"/>
                <a:cs typeface="Arial" charset="0"/>
              </a:rPr>
              <a:t>Specialty programs for ALC reduction:</a:t>
            </a:r>
          </a:p>
        </p:txBody>
      </p:sp>
      <p:cxnSp>
        <p:nvCxnSpPr>
          <p:cNvPr id="8" name="Straight Connector 7"/>
          <p:cNvCxnSpPr/>
          <p:nvPr/>
        </p:nvCxnSpPr>
        <p:spPr>
          <a:xfrm>
            <a:off x="838199" y="820057"/>
            <a:ext cx="10515601" cy="0"/>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838200" y="1124857"/>
            <a:ext cx="10515600" cy="5052106"/>
          </a:xfrm>
        </p:spPr>
        <p:txBody>
          <a:bodyPr>
            <a:normAutofit/>
          </a:bodyPr>
          <a:lstStyle/>
          <a:p>
            <a:endParaRPr lang="en-US" dirty="0"/>
          </a:p>
          <a:p>
            <a:r>
              <a:rPr lang="en-US" dirty="0"/>
              <a:t>Caregiver Recharge program – time limited supports for caregivers experiencing distress, in partnership with other providers</a:t>
            </a:r>
          </a:p>
          <a:p>
            <a:endParaRPr lang="en-US" dirty="0"/>
          </a:p>
          <a:p>
            <a:r>
              <a:rPr lang="en-US" dirty="0"/>
              <a:t>Reintegration Care Units – transitional living for clients who have been designated ALC or at high risk for ALC, delivered in partnership with LHIN H&amp;CC, Emery </a:t>
            </a:r>
            <a:r>
              <a:rPr lang="en-US" dirty="0" err="1"/>
              <a:t>Keelesdale</a:t>
            </a:r>
            <a:r>
              <a:rPr lang="en-US" dirty="0"/>
              <a:t> Nurse-Practitioner-led Clinic, Palliative Education and Care for the Homeless (PEACH), COSS, TCLHIN hospitals </a:t>
            </a:r>
          </a:p>
          <a:p>
            <a:endParaRPr lang="en-US" dirty="0">
              <a:solidFill>
                <a:schemeClr val="tx1">
                  <a:lumMod val="65000"/>
                  <a:lumOff val="35000"/>
                </a:schemeClr>
              </a:solidFill>
              <a:latin typeface="Arial" charset="0"/>
              <a:ea typeface="Arial" charset="0"/>
              <a:cs typeface="Arial" charset="0"/>
            </a:endParaRP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6258" y="6220505"/>
            <a:ext cx="1567542" cy="346042"/>
          </a:xfrm>
          <a:prstGeom prst="rect">
            <a:avLst/>
          </a:prstGeom>
        </p:spPr>
      </p:pic>
    </p:spTree>
    <p:extLst>
      <p:ext uri="{BB962C8B-B14F-4D97-AF65-F5344CB8AC3E}">
        <p14:creationId xmlns:p14="http://schemas.microsoft.com/office/powerpoint/2010/main" val="243508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54743"/>
          </a:xfrm>
        </p:spPr>
        <p:txBody>
          <a:bodyPr lIns="0" anchor="b">
            <a:normAutofit/>
          </a:bodyPr>
          <a:lstStyle/>
          <a:p>
            <a:r>
              <a:rPr lang="en-US" sz="2600" b="1" dirty="0">
                <a:solidFill>
                  <a:srgbClr val="182752"/>
                </a:solidFill>
                <a:latin typeface="Arial" charset="0"/>
                <a:ea typeface="Arial" charset="0"/>
                <a:cs typeface="Arial" charset="0"/>
              </a:rPr>
              <a:t>Challenges faced by our clients:</a:t>
            </a:r>
          </a:p>
        </p:txBody>
      </p:sp>
      <p:cxnSp>
        <p:nvCxnSpPr>
          <p:cNvPr id="8" name="Straight Connector 7"/>
          <p:cNvCxnSpPr/>
          <p:nvPr/>
        </p:nvCxnSpPr>
        <p:spPr>
          <a:xfrm>
            <a:off x="838199" y="820057"/>
            <a:ext cx="10515601" cy="0"/>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838200" y="1124857"/>
            <a:ext cx="10515600" cy="5052106"/>
          </a:xfrm>
        </p:spPr>
        <p:txBody>
          <a:bodyPr>
            <a:normAutofit/>
          </a:bodyPr>
          <a:lstStyle/>
          <a:p>
            <a:endParaRPr lang="en-US" dirty="0"/>
          </a:p>
          <a:p>
            <a:r>
              <a:rPr lang="en-US" dirty="0"/>
              <a:t>Poverty</a:t>
            </a:r>
          </a:p>
          <a:p>
            <a:r>
              <a:rPr lang="en-US" dirty="0"/>
              <a:t>Lack of informal supports (family, friends)</a:t>
            </a:r>
          </a:p>
          <a:p>
            <a:r>
              <a:rPr lang="en-US" dirty="0"/>
              <a:t>Language and literacy challenges = low health literacy</a:t>
            </a:r>
          </a:p>
          <a:p>
            <a:r>
              <a:rPr lang="en-US" dirty="0"/>
              <a:t>Inadequate housing (traditional retirement homes out of reach)</a:t>
            </a:r>
          </a:p>
          <a:p>
            <a:r>
              <a:rPr lang="en-US" dirty="0"/>
              <a:t>Underlying mental health challenges compounded by frailty &amp; cognitive issues</a:t>
            </a:r>
          </a:p>
          <a:p>
            <a:endParaRPr lang="en-US" dirty="0">
              <a:solidFill>
                <a:schemeClr val="tx1">
                  <a:lumMod val="65000"/>
                  <a:lumOff val="35000"/>
                </a:schemeClr>
              </a:solidFill>
              <a:latin typeface="Arial" charset="0"/>
              <a:ea typeface="Arial" charset="0"/>
              <a:cs typeface="Arial" charset="0"/>
            </a:endParaRP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6258" y="6220505"/>
            <a:ext cx="1567542" cy="346042"/>
          </a:xfrm>
          <a:prstGeom prst="rect">
            <a:avLst/>
          </a:prstGeom>
        </p:spPr>
      </p:pic>
    </p:spTree>
    <p:extLst>
      <p:ext uri="{BB962C8B-B14F-4D97-AF65-F5344CB8AC3E}">
        <p14:creationId xmlns:p14="http://schemas.microsoft.com/office/powerpoint/2010/main" val="1701771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AEEF"/>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alphaModFix amt="24000"/>
            <a:extLst>
              <a:ext uri="{28A0092B-C50C-407E-A947-70E740481C1C}">
                <a14:useLocalDpi xmlns:a14="http://schemas.microsoft.com/office/drawing/2010/main" val="0"/>
              </a:ext>
            </a:extLst>
          </a:blip>
          <a:stretch>
            <a:fillRect/>
          </a:stretch>
        </p:blipFill>
        <p:spPr>
          <a:xfrm>
            <a:off x="-1320799" y="-200046"/>
            <a:ext cx="7489370" cy="7326558"/>
          </a:xfrm>
          <a:prstGeom prst="rect">
            <a:avLst/>
          </a:prstGeom>
        </p:spPr>
      </p:pic>
      <p:sp>
        <p:nvSpPr>
          <p:cNvPr id="2" name="Title 1"/>
          <p:cNvSpPr>
            <a:spLocks noGrp="1"/>
          </p:cNvSpPr>
          <p:nvPr>
            <p:ph type="title"/>
          </p:nvPr>
        </p:nvSpPr>
        <p:spPr>
          <a:xfrm>
            <a:off x="2539999" y="2658382"/>
            <a:ext cx="9100457" cy="1325563"/>
          </a:xfrm>
        </p:spPr>
        <p:txBody>
          <a:bodyPr lIns="0"/>
          <a:lstStyle/>
          <a:p>
            <a:r>
              <a:rPr lang="en-US" b="1" dirty="0">
                <a:solidFill>
                  <a:schemeClr val="bg1"/>
                </a:solidFill>
                <a:latin typeface="Arial" charset="0"/>
                <a:ea typeface="Arial" charset="0"/>
                <a:cs typeface="Arial" charset="0"/>
              </a:rPr>
              <a:t>Case Studies</a:t>
            </a:r>
          </a:p>
        </p:txBody>
      </p:sp>
    </p:spTree>
    <p:extLst>
      <p:ext uri="{BB962C8B-B14F-4D97-AF65-F5344CB8AC3E}">
        <p14:creationId xmlns:p14="http://schemas.microsoft.com/office/powerpoint/2010/main" val="35872614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1D49A230A4F1749AE401709C4A9CBE7" ma:contentTypeVersion="10" ma:contentTypeDescription="Create a new document." ma:contentTypeScope="" ma:versionID="404c0fbe67621abebc867d22f688a784">
  <xsd:schema xmlns:xsd="http://www.w3.org/2001/XMLSchema" xmlns:xs="http://www.w3.org/2001/XMLSchema" xmlns:p="http://schemas.microsoft.com/office/2006/metadata/properties" xmlns:ns1="http://schemas.microsoft.com/sharepoint/v3" xmlns:ns2="bc72e352-90f6-4a5d-bf3e-29eb98a3e87f" xmlns:ns3="ad135253-a19c-4d21-97a4-afd07cf8ef73" targetNamespace="http://schemas.microsoft.com/office/2006/metadata/properties" ma:root="true" ma:fieldsID="c797963f5f3c218e6ae4a623954759e6" ns1:_="" ns2:_="" ns3:_="">
    <xsd:import namespace="http://schemas.microsoft.com/sharepoint/v3"/>
    <xsd:import namespace="bc72e352-90f6-4a5d-bf3e-29eb98a3e87f"/>
    <xsd:import namespace="ad135253-a19c-4d21-97a4-afd07cf8ef73"/>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description="" ma:hidden="true" ma:internalName="_ip_UnifiedCompliancePolicyProperties">
      <xsd:simpleType>
        <xsd:restriction base="dms:Note"/>
      </xsd:simpleType>
    </xsd:element>
    <xsd:element name="_ip_UnifiedCompliancePolicyUIAction" ma:index="17"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72e352-90f6-4a5d-bf3e-29eb98a3e87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d135253-a19c-4d21-97a4-afd07cf8ef73"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2E5DF3-A77A-4FD3-8AED-F6FC5D680EDA}">
  <ds:schemaRef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schemas.microsoft.com/sharepoint/v3"/>
    <ds:schemaRef ds:uri="http://purl.org/dc/terms/"/>
    <ds:schemaRef ds:uri="ad135253-a19c-4d21-97a4-afd07cf8ef73"/>
    <ds:schemaRef ds:uri="bc72e352-90f6-4a5d-bf3e-29eb98a3e87f"/>
    <ds:schemaRef ds:uri="http://www.w3.org/XML/1998/namespace"/>
  </ds:schemaRefs>
</ds:datastoreItem>
</file>

<file path=customXml/itemProps2.xml><?xml version="1.0" encoding="utf-8"?>
<ds:datastoreItem xmlns:ds="http://schemas.openxmlformats.org/officeDocument/2006/customXml" ds:itemID="{1CAADD4B-99A6-4F82-8C17-62AB30CF64E6}">
  <ds:schemaRefs>
    <ds:schemaRef ds:uri="http://schemas.microsoft.com/sharepoint/v3/contenttype/forms"/>
  </ds:schemaRefs>
</ds:datastoreItem>
</file>

<file path=customXml/itemProps3.xml><?xml version="1.0" encoding="utf-8"?>
<ds:datastoreItem xmlns:ds="http://schemas.openxmlformats.org/officeDocument/2006/customXml" ds:itemID="{44E6E568-E110-433E-9471-9726AE9D2C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c72e352-90f6-4a5d-bf3e-29eb98a3e87f"/>
    <ds:schemaRef ds:uri="ad135253-a19c-4d21-97a4-afd07cf8ef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323</TotalTime>
  <Words>1618</Words>
  <Application>Microsoft Office PowerPoint</Application>
  <PresentationFormat>Widescreen</PresentationFormat>
  <Paragraphs>135</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PowerPoint Presentation</vt:lpstr>
      <vt:lpstr>Reconnect Community Health Services</vt:lpstr>
      <vt:lpstr>Agency Overview</vt:lpstr>
      <vt:lpstr>Services offered to older adults include:</vt:lpstr>
      <vt:lpstr>Services offered to older adults include:</vt:lpstr>
      <vt:lpstr>Services offered in partnership:</vt:lpstr>
      <vt:lpstr>Specialty programs for ALC reduction:</vt:lpstr>
      <vt:lpstr>Challenges faced by our clients:</vt:lpstr>
      <vt:lpstr>Case Studies</vt:lpstr>
      <vt:lpstr>M.I. 76 years old, referred to our Assisted Living program: </vt:lpstr>
      <vt:lpstr>M.I. continued: </vt:lpstr>
      <vt:lpstr> Y.M. ? years old in our Elderly Person’s Centre: </vt:lpstr>
      <vt:lpstr> Systems Implications: </vt:lpstr>
      <vt:lpstr>MW, 62 years old referred to our Reintegration Care Unit:</vt:lpstr>
      <vt:lpstr>M.W. continued: </vt:lpstr>
      <vt:lpstr> Systems Implications: </vt:lpstr>
      <vt:lpstr>R.R. 61 years old referred to our Reintegration Care Unit:</vt:lpstr>
      <vt:lpstr>B.Z. 57 years old referred to our Reintegration Care Unit:</vt:lpstr>
      <vt:lpstr> Systems Implications: </vt:lpstr>
      <vt:lpstr> Other observations from the front line: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Bargenda</dc:creator>
  <cp:lastModifiedBy>Sujata Ganguli</cp:lastModifiedBy>
  <cp:revision>44</cp:revision>
  <dcterms:created xsi:type="dcterms:W3CDTF">2016-05-25T16:58:08Z</dcterms:created>
  <dcterms:modified xsi:type="dcterms:W3CDTF">2018-09-18T23:13:35Z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0x01010041D49A230A4F1749AE401709C4A9CBE7</vt:lpwstr>
  </property>
</Properties>
</file>