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8" r:id="rId2"/>
    <p:sldId id="282" r:id="rId3"/>
    <p:sldId id="283" r:id="rId4"/>
    <p:sldId id="284" r:id="rId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21B04ABC-F49B-9D49-AD68-6D9A9059891D}">
          <p14:sldIdLst>
            <p14:sldId id="277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  <p14:section name="Untitled Section" id="{35542D88-5274-4946-AED5-A136C690C6D3}">
          <p14:sldIdLst>
            <p14:sldId id="275"/>
            <p14:sldId id="27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77C8"/>
    <a:srgbClr val="002D72"/>
    <a:srgbClr val="00A9EF"/>
    <a:srgbClr val="FFDC00"/>
    <a:srgbClr val="004C9B"/>
    <a:srgbClr val="5BC2F4"/>
    <a:srgbClr val="FFEE00"/>
    <a:srgbClr val="861734"/>
    <a:srgbClr val="44A9A6"/>
    <a:srgbClr val="FCA2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1" autoAdjust="0"/>
    <p:restoredTop sz="94210" autoAdjust="0"/>
  </p:normalViewPr>
  <p:slideViewPr>
    <p:cSldViewPr snapToGrid="0">
      <p:cViewPr varScale="1">
        <p:scale>
          <a:sx n="79" d="100"/>
          <a:sy n="79" d="100"/>
        </p:scale>
        <p:origin x="-699" y="-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-2342" y="-62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AA979-2B30-4F7C-91A4-5ABF3E4B3D0D}" type="doc">
      <dgm:prSet loTypeId="urn:microsoft.com/office/officeart/2005/8/layout/vList3" loCatId="list" qsTypeId="urn:microsoft.com/office/officeart/2005/8/quickstyle/simple4" qsCatId="simple" csTypeId="urn:microsoft.com/office/officeart/2005/8/colors/accent1_3" csCatId="accent1" phldr="1"/>
      <dgm:spPr/>
    </dgm:pt>
    <dgm:pt modelId="{3E8205DB-9A44-4B34-8A43-0807ACE506BD}">
      <dgm:prSet phldrT="[Text]"/>
      <dgm:spPr/>
      <dgm:t>
        <a:bodyPr/>
        <a:lstStyle/>
        <a:p>
          <a:r>
            <a:rPr lang="en-CA" dirty="0" smtClean="0">
              <a:latin typeface="+mj-lt"/>
            </a:rPr>
            <a:t>75% of seniors have 1 or more chronic diseases.</a:t>
          </a:r>
          <a:endParaRPr lang="en-CA" dirty="0">
            <a:latin typeface="+mj-lt"/>
          </a:endParaRPr>
        </a:p>
      </dgm:t>
    </dgm:pt>
    <dgm:pt modelId="{8C14ADE4-C104-4D6C-9540-B5DFE6C7CC3A}" type="parTrans" cxnId="{4CEB430A-6E4D-4AA6-8527-2957F510ABF2}">
      <dgm:prSet/>
      <dgm:spPr/>
      <dgm:t>
        <a:bodyPr/>
        <a:lstStyle/>
        <a:p>
          <a:endParaRPr lang="en-CA"/>
        </a:p>
      </dgm:t>
    </dgm:pt>
    <dgm:pt modelId="{786D630F-3E4D-46E8-B453-79012F89E0C7}" type="sibTrans" cxnId="{4CEB430A-6E4D-4AA6-8527-2957F510ABF2}">
      <dgm:prSet/>
      <dgm:spPr/>
      <dgm:t>
        <a:bodyPr/>
        <a:lstStyle/>
        <a:p>
          <a:endParaRPr lang="en-CA"/>
        </a:p>
      </dgm:t>
    </dgm:pt>
    <dgm:pt modelId="{8E3C201F-68ED-4617-BECA-6E77AF1BC6F7}">
      <dgm:prSet phldrT="[Text]"/>
      <dgm:spPr/>
      <dgm:t>
        <a:bodyPr/>
        <a:lstStyle/>
        <a:p>
          <a:r>
            <a:rPr lang="en-CA" dirty="0" smtClean="0">
              <a:latin typeface="+mj-lt"/>
            </a:rPr>
            <a:t>Top 5% make up 55% of healthcare spending.</a:t>
          </a:r>
          <a:endParaRPr lang="en-CA" dirty="0">
            <a:latin typeface="+mj-lt"/>
          </a:endParaRPr>
        </a:p>
      </dgm:t>
    </dgm:pt>
    <dgm:pt modelId="{035C8FF0-2C74-4ADC-A4DA-7F831E15A101}" type="parTrans" cxnId="{E1FB29CC-6B1C-4079-86A7-99DCFD8AECFB}">
      <dgm:prSet/>
      <dgm:spPr/>
      <dgm:t>
        <a:bodyPr/>
        <a:lstStyle/>
        <a:p>
          <a:endParaRPr lang="en-CA"/>
        </a:p>
      </dgm:t>
    </dgm:pt>
    <dgm:pt modelId="{4BEAE74C-CEC7-41A9-91BF-D6E806EF5C91}" type="sibTrans" cxnId="{E1FB29CC-6B1C-4079-86A7-99DCFD8AECFB}">
      <dgm:prSet/>
      <dgm:spPr/>
      <dgm:t>
        <a:bodyPr/>
        <a:lstStyle/>
        <a:p>
          <a:endParaRPr lang="en-CA"/>
        </a:p>
      </dgm:t>
    </dgm:pt>
    <dgm:pt modelId="{35DD2B05-B338-4EF9-83AA-8B40F4E4F75F}">
      <dgm:prSet phldrT="[Text]"/>
      <dgm:spPr/>
      <dgm:t>
        <a:bodyPr/>
        <a:lstStyle/>
        <a:p>
          <a:r>
            <a:rPr lang="en-CA" dirty="0" smtClean="0">
              <a:latin typeface="+mj-lt"/>
            </a:rPr>
            <a:t>By 2036, 26% of population will be 65 and older.</a:t>
          </a:r>
          <a:endParaRPr lang="en-CA" dirty="0">
            <a:latin typeface="+mj-lt"/>
          </a:endParaRPr>
        </a:p>
      </dgm:t>
    </dgm:pt>
    <dgm:pt modelId="{EB9964BF-F5EA-4C8D-A033-B9446A7D33FB}" type="parTrans" cxnId="{EE5A3CC2-A852-41D7-8F47-9DC90E335229}">
      <dgm:prSet/>
      <dgm:spPr/>
      <dgm:t>
        <a:bodyPr/>
        <a:lstStyle/>
        <a:p>
          <a:endParaRPr lang="en-CA"/>
        </a:p>
      </dgm:t>
    </dgm:pt>
    <dgm:pt modelId="{38BCAAAC-CBA3-45F7-99D9-F358B617B7B4}" type="sibTrans" cxnId="{EE5A3CC2-A852-41D7-8F47-9DC90E335229}">
      <dgm:prSet/>
      <dgm:spPr/>
      <dgm:t>
        <a:bodyPr/>
        <a:lstStyle/>
        <a:p>
          <a:endParaRPr lang="en-CA"/>
        </a:p>
      </dgm:t>
    </dgm:pt>
    <dgm:pt modelId="{08F9CF15-FFCB-492D-967C-236604744DBB}" type="pres">
      <dgm:prSet presAssocID="{8E2AA979-2B30-4F7C-91A4-5ABF3E4B3D0D}" presName="linearFlow" presStyleCnt="0">
        <dgm:presLayoutVars>
          <dgm:dir/>
          <dgm:resizeHandles val="exact"/>
        </dgm:presLayoutVars>
      </dgm:prSet>
      <dgm:spPr/>
    </dgm:pt>
    <dgm:pt modelId="{7E4C10EF-4679-4ADA-B22F-8B7519F4B55A}" type="pres">
      <dgm:prSet presAssocID="{3E8205DB-9A44-4B34-8A43-0807ACE506BD}" presName="composite" presStyleCnt="0"/>
      <dgm:spPr/>
    </dgm:pt>
    <dgm:pt modelId="{42B65C07-0ABA-486C-B3CD-68C50E5F5AF3}" type="pres">
      <dgm:prSet presAssocID="{3E8205DB-9A44-4B34-8A43-0807ACE506BD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32BB589-C2F5-46AC-9BD3-7B7D28AD540B}" type="pres">
      <dgm:prSet presAssocID="{3E8205DB-9A44-4B34-8A43-0807ACE506BD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136D5E4-423B-4743-B776-A429424852B2}" type="pres">
      <dgm:prSet presAssocID="{786D630F-3E4D-46E8-B453-79012F89E0C7}" presName="spacing" presStyleCnt="0"/>
      <dgm:spPr/>
    </dgm:pt>
    <dgm:pt modelId="{B09F9D7C-69C8-493F-9277-2F66EA746B34}" type="pres">
      <dgm:prSet presAssocID="{8E3C201F-68ED-4617-BECA-6E77AF1BC6F7}" presName="composite" presStyleCnt="0"/>
      <dgm:spPr/>
    </dgm:pt>
    <dgm:pt modelId="{BDA5D43E-04C7-4CDC-8109-8B0276B088DB}" type="pres">
      <dgm:prSet presAssocID="{8E3C201F-68ED-4617-BECA-6E77AF1BC6F7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D1C310B-0E76-423A-AE7F-8747B4ED9FFF}" type="pres">
      <dgm:prSet presAssocID="{8E3C201F-68ED-4617-BECA-6E77AF1BC6F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5AA4458-A792-47EA-9F86-0A35739E8D28}" type="pres">
      <dgm:prSet presAssocID="{4BEAE74C-CEC7-41A9-91BF-D6E806EF5C91}" presName="spacing" presStyleCnt="0"/>
      <dgm:spPr/>
    </dgm:pt>
    <dgm:pt modelId="{C3411B2A-C613-4E14-BEBC-A7EB51055654}" type="pres">
      <dgm:prSet presAssocID="{35DD2B05-B338-4EF9-83AA-8B40F4E4F75F}" presName="composite" presStyleCnt="0"/>
      <dgm:spPr/>
    </dgm:pt>
    <dgm:pt modelId="{81FA72E1-2BEE-4D25-937E-E86FF347C994}" type="pres">
      <dgm:prSet presAssocID="{35DD2B05-B338-4EF9-83AA-8B40F4E4F75F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65DCB31-B642-4E0D-8B86-7F2531569B16}" type="pres">
      <dgm:prSet presAssocID="{35DD2B05-B338-4EF9-83AA-8B40F4E4F75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32090D4B-0478-4CD5-BFD8-A97483654B7A}" type="presOf" srcId="{8E2AA979-2B30-4F7C-91A4-5ABF3E4B3D0D}" destId="{08F9CF15-FFCB-492D-967C-236604744DBB}" srcOrd="0" destOrd="0" presId="urn:microsoft.com/office/officeart/2005/8/layout/vList3"/>
    <dgm:cxn modelId="{109813F1-EE99-4901-BAC7-16A1FDCE8C8A}" type="presOf" srcId="{35DD2B05-B338-4EF9-83AA-8B40F4E4F75F}" destId="{A65DCB31-B642-4E0D-8B86-7F2531569B16}" srcOrd="0" destOrd="0" presId="urn:microsoft.com/office/officeart/2005/8/layout/vList3"/>
    <dgm:cxn modelId="{4BAF739C-619A-4C00-86EB-187A4B9B3F22}" type="presOf" srcId="{3E8205DB-9A44-4B34-8A43-0807ACE506BD}" destId="{032BB589-C2F5-46AC-9BD3-7B7D28AD540B}" srcOrd="0" destOrd="0" presId="urn:microsoft.com/office/officeart/2005/8/layout/vList3"/>
    <dgm:cxn modelId="{4CEB430A-6E4D-4AA6-8527-2957F510ABF2}" srcId="{8E2AA979-2B30-4F7C-91A4-5ABF3E4B3D0D}" destId="{3E8205DB-9A44-4B34-8A43-0807ACE506BD}" srcOrd="0" destOrd="0" parTransId="{8C14ADE4-C104-4D6C-9540-B5DFE6C7CC3A}" sibTransId="{786D630F-3E4D-46E8-B453-79012F89E0C7}"/>
    <dgm:cxn modelId="{E1FB29CC-6B1C-4079-86A7-99DCFD8AECFB}" srcId="{8E2AA979-2B30-4F7C-91A4-5ABF3E4B3D0D}" destId="{8E3C201F-68ED-4617-BECA-6E77AF1BC6F7}" srcOrd="1" destOrd="0" parTransId="{035C8FF0-2C74-4ADC-A4DA-7F831E15A101}" sibTransId="{4BEAE74C-CEC7-41A9-91BF-D6E806EF5C91}"/>
    <dgm:cxn modelId="{1DA07DB5-28D8-480D-94D5-6A9C3838ED32}" type="presOf" srcId="{8E3C201F-68ED-4617-BECA-6E77AF1BC6F7}" destId="{1D1C310B-0E76-423A-AE7F-8747B4ED9FFF}" srcOrd="0" destOrd="0" presId="urn:microsoft.com/office/officeart/2005/8/layout/vList3"/>
    <dgm:cxn modelId="{EE5A3CC2-A852-41D7-8F47-9DC90E335229}" srcId="{8E2AA979-2B30-4F7C-91A4-5ABF3E4B3D0D}" destId="{35DD2B05-B338-4EF9-83AA-8B40F4E4F75F}" srcOrd="2" destOrd="0" parTransId="{EB9964BF-F5EA-4C8D-A033-B9446A7D33FB}" sibTransId="{38BCAAAC-CBA3-45F7-99D9-F358B617B7B4}"/>
    <dgm:cxn modelId="{634B4FA2-86D4-4F45-81AA-4193B667B103}" type="presParOf" srcId="{08F9CF15-FFCB-492D-967C-236604744DBB}" destId="{7E4C10EF-4679-4ADA-B22F-8B7519F4B55A}" srcOrd="0" destOrd="0" presId="urn:microsoft.com/office/officeart/2005/8/layout/vList3"/>
    <dgm:cxn modelId="{CCD43CBF-6C02-4F25-98BE-BB233B1A0E48}" type="presParOf" srcId="{7E4C10EF-4679-4ADA-B22F-8B7519F4B55A}" destId="{42B65C07-0ABA-486C-B3CD-68C50E5F5AF3}" srcOrd="0" destOrd="0" presId="urn:microsoft.com/office/officeart/2005/8/layout/vList3"/>
    <dgm:cxn modelId="{6F26DB4C-6956-450F-A4E7-196231EEBD86}" type="presParOf" srcId="{7E4C10EF-4679-4ADA-B22F-8B7519F4B55A}" destId="{032BB589-C2F5-46AC-9BD3-7B7D28AD540B}" srcOrd="1" destOrd="0" presId="urn:microsoft.com/office/officeart/2005/8/layout/vList3"/>
    <dgm:cxn modelId="{B1674FF4-DA28-4647-A54C-A9B5F6078CA7}" type="presParOf" srcId="{08F9CF15-FFCB-492D-967C-236604744DBB}" destId="{1136D5E4-423B-4743-B776-A429424852B2}" srcOrd="1" destOrd="0" presId="urn:microsoft.com/office/officeart/2005/8/layout/vList3"/>
    <dgm:cxn modelId="{5F367DA2-7609-4ACA-813B-BCEA7E8DC503}" type="presParOf" srcId="{08F9CF15-FFCB-492D-967C-236604744DBB}" destId="{B09F9D7C-69C8-493F-9277-2F66EA746B34}" srcOrd="2" destOrd="0" presId="urn:microsoft.com/office/officeart/2005/8/layout/vList3"/>
    <dgm:cxn modelId="{C8B361DA-0749-4D54-ADA1-050E1F108AF6}" type="presParOf" srcId="{B09F9D7C-69C8-493F-9277-2F66EA746B34}" destId="{BDA5D43E-04C7-4CDC-8109-8B0276B088DB}" srcOrd="0" destOrd="0" presId="urn:microsoft.com/office/officeart/2005/8/layout/vList3"/>
    <dgm:cxn modelId="{AD3BF746-D8D6-4EBE-992A-1DDF5FD8E83E}" type="presParOf" srcId="{B09F9D7C-69C8-493F-9277-2F66EA746B34}" destId="{1D1C310B-0E76-423A-AE7F-8747B4ED9FFF}" srcOrd="1" destOrd="0" presId="urn:microsoft.com/office/officeart/2005/8/layout/vList3"/>
    <dgm:cxn modelId="{F931A14B-832F-4E79-8794-69739C9C380E}" type="presParOf" srcId="{08F9CF15-FFCB-492D-967C-236604744DBB}" destId="{45AA4458-A792-47EA-9F86-0A35739E8D28}" srcOrd="3" destOrd="0" presId="urn:microsoft.com/office/officeart/2005/8/layout/vList3"/>
    <dgm:cxn modelId="{6233BE59-343E-4260-B83F-47F27425F7CF}" type="presParOf" srcId="{08F9CF15-FFCB-492D-967C-236604744DBB}" destId="{C3411B2A-C613-4E14-BEBC-A7EB51055654}" srcOrd="4" destOrd="0" presId="urn:microsoft.com/office/officeart/2005/8/layout/vList3"/>
    <dgm:cxn modelId="{CBB740CE-E0C2-4377-AFF3-CF6463B62CA2}" type="presParOf" srcId="{C3411B2A-C613-4E14-BEBC-A7EB51055654}" destId="{81FA72E1-2BEE-4D25-937E-E86FF347C994}" srcOrd="0" destOrd="0" presId="urn:microsoft.com/office/officeart/2005/8/layout/vList3"/>
    <dgm:cxn modelId="{EFF30B38-E094-4BC3-8F2A-E171A3914E50}" type="presParOf" srcId="{C3411B2A-C613-4E14-BEBC-A7EB51055654}" destId="{A65DCB31-B642-4E0D-8B86-7F2531569B1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EA62A5-5D0C-4B3D-B85D-3DFDDFF456EF}" type="doc">
      <dgm:prSet loTypeId="urn:microsoft.com/office/officeart/2005/8/layout/vList5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CA"/>
        </a:p>
      </dgm:t>
    </dgm:pt>
    <dgm:pt modelId="{A9512631-42F4-4E87-BE6E-833E533866B3}">
      <dgm:prSet phldrT="[Text]"/>
      <dgm:spPr/>
      <dgm:t>
        <a:bodyPr/>
        <a:lstStyle/>
        <a:p>
          <a:pPr algn="ctr"/>
          <a:r>
            <a:rPr lang="en-CA" dirty="0">
              <a:latin typeface="+mj-lt"/>
            </a:rPr>
            <a:t>Patient-Care</a:t>
          </a:r>
        </a:p>
      </dgm:t>
    </dgm:pt>
    <dgm:pt modelId="{E758AC89-C4D3-44D4-A7CC-D57838334A9E}" type="parTrans" cxnId="{8DB36937-6CBA-4346-B1DA-09340B0FA09A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382D1360-3001-4394-A37F-C00475D6499C}" type="sibTrans" cxnId="{8DB36937-6CBA-4346-B1DA-09340B0FA09A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53E9018A-7550-44CA-9BFB-20D305BF30B5}">
      <dgm:prSet phldrT="[Text]"/>
      <dgm:spPr/>
      <dgm:t>
        <a:bodyPr/>
        <a:lstStyle/>
        <a:p>
          <a:pPr algn="l"/>
          <a:r>
            <a:rPr lang="en-CA" dirty="0">
              <a:latin typeface="+mj-lt"/>
            </a:rPr>
            <a:t>health and social care service access is streamlined, oversight of the shared client / patient groups, client/patient-centered, whole-person centered, patient care voice, patient navigation</a:t>
          </a:r>
        </a:p>
      </dgm:t>
    </dgm:pt>
    <dgm:pt modelId="{DB28671B-5740-4A53-B5FB-8340E849C85E}" type="parTrans" cxnId="{972A2BCF-243F-48D2-B368-BE0B31AD32CE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4E439036-588A-465F-AC1F-4F6C835A841D}" type="sibTrans" cxnId="{972A2BCF-243F-48D2-B368-BE0B31AD32CE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F1D45EFE-7DB7-437A-834C-CB2D48809656}">
      <dgm:prSet phldrT="[Text]"/>
      <dgm:spPr/>
      <dgm:t>
        <a:bodyPr/>
        <a:lstStyle/>
        <a:p>
          <a:pPr algn="ctr"/>
          <a:r>
            <a:rPr lang="en-CA" dirty="0">
              <a:latin typeface="+mj-lt"/>
            </a:rPr>
            <a:t>Decision-making &amp; Problem-solving</a:t>
          </a:r>
        </a:p>
      </dgm:t>
    </dgm:pt>
    <dgm:pt modelId="{1DFCED22-754B-4F92-8CEA-52CC75EE5D23}" type="parTrans" cxnId="{D8E53582-67D7-4472-9F22-60C2D81546BA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1E728D13-C30F-4EB8-AC02-F73CD5BD3FEC}" type="sibTrans" cxnId="{D8E53582-67D7-4472-9F22-60C2D81546BA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33B6993E-2FF7-4EC9-AB3A-458E853687FF}">
      <dgm:prSet phldrT="[Text]"/>
      <dgm:spPr/>
      <dgm:t>
        <a:bodyPr/>
        <a:lstStyle/>
        <a:p>
          <a:pPr algn="l"/>
          <a:r>
            <a:rPr lang="en-CA" dirty="0">
              <a:latin typeface="+mj-lt"/>
            </a:rPr>
            <a:t>devolved to front-line, decision on quality improvement and service delivery were delegated to front-line, common decision-making among all partner organizations</a:t>
          </a:r>
        </a:p>
      </dgm:t>
    </dgm:pt>
    <dgm:pt modelId="{0C2393FE-1B71-490E-B8A8-AE3A5DB30B9A}" type="parTrans" cxnId="{C06D818B-5E18-495E-8473-272A0FFFBF03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9CDCCDF2-D264-427D-A4B4-ED82D48BDB21}" type="sibTrans" cxnId="{C06D818B-5E18-495E-8473-272A0FFFBF03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EF4D7D61-4CF6-47A3-8FBC-DDBD0D478A9D}">
      <dgm:prSet phldrT="[Text]"/>
      <dgm:spPr/>
      <dgm:t>
        <a:bodyPr/>
        <a:lstStyle/>
        <a:p>
          <a:pPr algn="ctr"/>
          <a:r>
            <a:rPr lang="en-CA" dirty="0">
              <a:latin typeface="+mj-lt"/>
            </a:rPr>
            <a:t>Culture</a:t>
          </a:r>
        </a:p>
      </dgm:t>
    </dgm:pt>
    <dgm:pt modelId="{8C03B86D-A246-4C1C-A1B4-71311B762F01}" type="parTrans" cxnId="{05CDA331-9CF8-4E57-9700-2B273CB2390F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253DD028-50E3-4510-A7E1-A1A530CCB2A8}" type="sibTrans" cxnId="{05CDA331-9CF8-4E57-9700-2B273CB2390F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30965E5F-8C68-4B96-A5DE-F693E5BEDBC8}">
      <dgm:prSet phldrT="[Text]"/>
      <dgm:spPr/>
      <dgm:t>
        <a:bodyPr/>
        <a:lstStyle/>
        <a:p>
          <a:pPr algn="l"/>
          <a:r>
            <a:rPr lang="en-CA" dirty="0">
              <a:latin typeface="+mj-lt"/>
            </a:rPr>
            <a:t>shared culture among organizational partners</a:t>
          </a:r>
        </a:p>
      </dgm:t>
    </dgm:pt>
    <dgm:pt modelId="{144FCE5D-A10C-43C2-AA66-8B25DD056AD9}" type="parTrans" cxnId="{F1473841-29B1-48AB-B977-4DF73CF8A348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57A3495C-D327-4E51-9514-7E5731CCE06E}" type="sibTrans" cxnId="{F1473841-29B1-48AB-B977-4DF73CF8A348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D315D3B7-FCEB-48A3-903E-8F32B2556855}">
      <dgm:prSet/>
      <dgm:spPr/>
      <dgm:t>
        <a:bodyPr/>
        <a:lstStyle/>
        <a:p>
          <a:pPr algn="ctr"/>
          <a:r>
            <a:rPr lang="en-CA" dirty="0">
              <a:latin typeface="+mj-lt"/>
            </a:rPr>
            <a:t>Program Goals</a:t>
          </a:r>
        </a:p>
      </dgm:t>
    </dgm:pt>
    <dgm:pt modelId="{08C10EC7-8573-4A6B-A223-3A68AC90028B}" type="parTrans" cxnId="{C3A7CADB-9E5C-426F-9051-338754E72C13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75100299-BE4B-42EF-9C3F-6037F986BC46}" type="sibTrans" cxnId="{C3A7CADB-9E5C-426F-9051-338754E72C13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13BCE7F2-45B6-457C-A094-0023D5585632}">
      <dgm:prSet/>
      <dgm:spPr/>
      <dgm:t>
        <a:bodyPr/>
        <a:lstStyle/>
        <a:p>
          <a:pPr algn="ctr"/>
          <a:r>
            <a:rPr lang="en-CA" dirty="0">
              <a:latin typeface="+mj-lt"/>
            </a:rPr>
            <a:t>Measurement</a:t>
          </a:r>
        </a:p>
      </dgm:t>
    </dgm:pt>
    <dgm:pt modelId="{B3243C76-601A-408D-88E1-58408AF6EDFA}" type="parTrans" cxnId="{85F5132F-D7EA-4FC2-AF99-61D1ADCD1BA2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67DC9C4C-8352-4622-9BF2-79AA67BA1EA2}" type="sibTrans" cxnId="{85F5132F-D7EA-4FC2-AF99-61D1ADCD1BA2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5C8D53D7-3612-450A-9E84-232CCEAEE29B}">
      <dgm:prSet/>
      <dgm:spPr/>
      <dgm:t>
        <a:bodyPr/>
        <a:lstStyle/>
        <a:p>
          <a:pPr algn="ctr"/>
          <a:r>
            <a:rPr lang="en-CA" dirty="0">
              <a:latin typeface="+mj-lt"/>
            </a:rPr>
            <a:t>Quality</a:t>
          </a:r>
        </a:p>
      </dgm:t>
    </dgm:pt>
    <dgm:pt modelId="{512CD367-5E24-4D8D-8448-B6CF601D9E43}" type="parTrans" cxnId="{DB48E304-7C4D-4A6A-8076-C926661739FC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33102D04-5BA5-40B4-BD74-9CDD1A95EC74}" type="sibTrans" cxnId="{DB48E304-7C4D-4A6A-8076-C926661739FC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9210F925-98B1-47F9-9B89-DA4A7927CA61}">
      <dgm:prSet/>
      <dgm:spPr/>
      <dgm:t>
        <a:bodyPr/>
        <a:lstStyle/>
        <a:p>
          <a:pPr algn="ctr"/>
          <a:r>
            <a:rPr lang="en-CA" dirty="0">
              <a:latin typeface="+mj-lt"/>
            </a:rPr>
            <a:t>Accountability &amp; Responsibility</a:t>
          </a:r>
        </a:p>
      </dgm:t>
    </dgm:pt>
    <dgm:pt modelId="{2BCA87DB-A669-4AF4-AB4F-3DC82C52C371}" type="parTrans" cxnId="{613B2A71-9E8D-4F80-9CE6-06492A8CC026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A524C9E8-67B1-4ABA-9CFD-9E9783247EC7}" type="sibTrans" cxnId="{613B2A71-9E8D-4F80-9CE6-06492A8CC026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121517E3-99FF-4FF1-9413-4E567BD49DB6}">
      <dgm:prSet/>
      <dgm:spPr/>
      <dgm:t>
        <a:bodyPr/>
        <a:lstStyle/>
        <a:p>
          <a:pPr algn="ctr"/>
          <a:r>
            <a:rPr lang="en-CA" dirty="0">
              <a:latin typeface="+mj-lt"/>
            </a:rPr>
            <a:t>Information Sharing</a:t>
          </a:r>
        </a:p>
      </dgm:t>
    </dgm:pt>
    <dgm:pt modelId="{4086B094-299F-4A60-A10A-EA53D24498A3}" type="parTrans" cxnId="{3B8ACB32-6187-4BD9-A201-9EABB7643DD3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B7654507-279F-4707-AAA7-676F9E6400DF}" type="sibTrans" cxnId="{3B8ACB32-6187-4BD9-A201-9EABB7643DD3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1DC693AC-E2FC-4048-A8D8-6D31A3FE0FE3}">
      <dgm:prSet/>
      <dgm:spPr/>
      <dgm:t>
        <a:bodyPr/>
        <a:lstStyle/>
        <a:p>
          <a:pPr algn="l"/>
          <a:r>
            <a:rPr lang="en-CA" dirty="0">
              <a:latin typeface="+mj-lt"/>
            </a:rPr>
            <a:t>common 'aims', goals and objectives are universally understood and are clear and concrete, patient and social care outcomes orientation</a:t>
          </a:r>
        </a:p>
      </dgm:t>
    </dgm:pt>
    <dgm:pt modelId="{C53F2843-D2DC-4F2C-BA5E-FB6BE00BE387}" type="parTrans" cxnId="{6DF68473-405A-438E-A8A4-6B2BF78DD672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A279A98C-896A-464E-8EBE-3F6B23B97299}" type="sibTrans" cxnId="{6DF68473-405A-438E-A8A4-6B2BF78DD672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F0F8692A-CEE8-4BF0-B70F-35F83E21C630}">
      <dgm:prSet/>
      <dgm:spPr/>
      <dgm:t>
        <a:bodyPr/>
        <a:lstStyle/>
        <a:p>
          <a:pPr algn="l"/>
          <a:r>
            <a:rPr lang="en-CA" dirty="0">
              <a:latin typeface="+mj-lt"/>
            </a:rPr>
            <a:t>can monitor progress and results </a:t>
          </a:r>
        </a:p>
      </dgm:t>
    </dgm:pt>
    <dgm:pt modelId="{12F81DD6-25C4-475A-9252-EAFAC522C041}" type="parTrans" cxnId="{F2529DF4-13FF-465C-A059-ED2329A5B38E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828D46AA-677B-4207-BDBA-494E67EAE0A1}" type="sibTrans" cxnId="{F2529DF4-13FF-465C-A059-ED2329A5B38E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69D74095-8DDD-4E72-A3D8-6442B249B0C0}">
      <dgm:prSet/>
      <dgm:spPr/>
      <dgm:t>
        <a:bodyPr/>
        <a:lstStyle/>
        <a:p>
          <a:pPr algn="l"/>
          <a:r>
            <a:rPr lang="en-CA" dirty="0">
              <a:latin typeface="+mj-lt"/>
            </a:rPr>
            <a:t>quality is a key goal for integrated initiatives and staff driven </a:t>
          </a:r>
        </a:p>
      </dgm:t>
    </dgm:pt>
    <dgm:pt modelId="{ABE91871-45D0-4CE2-B4C6-3925D1A20033}" type="parTrans" cxnId="{256AE10C-B011-4B3D-8BAE-AC5AF6B4FF14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00B0CB54-988F-48C9-9EC1-B7E09CBCE859}" type="sibTrans" cxnId="{256AE10C-B011-4B3D-8BAE-AC5AF6B4FF14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A7663EBF-700D-49F5-911C-011AC54A869E}">
      <dgm:prSet/>
      <dgm:spPr/>
      <dgm:t>
        <a:bodyPr/>
        <a:lstStyle/>
        <a:p>
          <a:pPr algn="l"/>
          <a:r>
            <a:rPr lang="en-CA" dirty="0">
              <a:latin typeface="+mj-lt"/>
            </a:rPr>
            <a:t>collective sense of responsibility, clear understanding of roles and responsibility</a:t>
          </a:r>
        </a:p>
      </dgm:t>
    </dgm:pt>
    <dgm:pt modelId="{BA6A28E1-9B50-4072-A8C7-1BA7E52397D9}" type="parTrans" cxnId="{FACFA798-C6CB-4B57-95FE-ADC10F4852F7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7A057F7A-DAC4-4D08-AF37-EFB4361EA04C}" type="sibTrans" cxnId="{FACFA798-C6CB-4B57-95FE-ADC10F4852F7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5662E66B-6191-4626-A00D-69FF6268BA84}">
      <dgm:prSet/>
      <dgm:spPr/>
      <dgm:t>
        <a:bodyPr/>
        <a:lstStyle/>
        <a:p>
          <a:pPr algn="l"/>
          <a:r>
            <a:rPr lang="en-CA" dirty="0">
              <a:latin typeface="+mj-lt"/>
            </a:rPr>
            <a:t>Information sharing occurs among all organizational partners</a:t>
          </a:r>
        </a:p>
      </dgm:t>
    </dgm:pt>
    <dgm:pt modelId="{9F9F409F-FCE0-4569-B6C9-2E2F8764AC8C}" type="parTrans" cxnId="{89F1D852-0AAE-4A9B-AC57-420102606629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93911ADC-AA03-40A1-A298-91934B25486F}" type="sibTrans" cxnId="{89F1D852-0AAE-4A9B-AC57-420102606629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455DAB10-F2B9-4D00-9FA7-8620D8628CF0}">
      <dgm:prSet/>
      <dgm:spPr/>
      <dgm:t>
        <a:bodyPr/>
        <a:lstStyle/>
        <a:p>
          <a:pPr algn="ctr"/>
          <a:r>
            <a:rPr lang="en-CA" dirty="0">
              <a:latin typeface="+mj-lt"/>
            </a:rPr>
            <a:t>Leadership</a:t>
          </a:r>
        </a:p>
      </dgm:t>
    </dgm:pt>
    <dgm:pt modelId="{E0044D7D-07B3-4F31-BA94-75AB9E6FD2B9}" type="parTrans" cxnId="{56763A5D-CBDF-4ACA-8DF9-324BF6A79A39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40F6FF0A-D7BB-4759-9004-4166CC51A278}" type="sibTrans" cxnId="{56763A5D-CBDF-4ACA-8DF9-324BF6A79A39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2AB22DA0-9764-4126-AB7A-3DE17337838A}">
      <dgm:prSet/>
      <dgm:spPr/>
      <dgm:t>
        <a:bodyPr/>
        <a:lstStyle/>
        <a:p>
          <a:pPr algn="ctr"/>
          <a:r>
            <a:rPr lang="en-CA" dirty="0">
              <a:latin typeface="+mj-lt"/>
            </a:rPr>
            <a:t>Staff &amp; Professional Interaction</a:t>
          </a:r>
        </a:p>
      </dgm:t>
    </dgm:pt>
    <dgm:pt modelId="{AB176A02-BED3-4FAF-A06A-6879E984971C}" type="parTrans" cxnId="{DD6738D0-61AC-4E12-A490-496DBE32417C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822B716F-D500-482D-ACBD-198D84090E9A}" type="sibTrans" cxnId="{DD6738D0-61AC-4E12-A490-496DBE32417C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70742BEC-83E2-4F8C-BD78-7ED1CAF6C766}">
      <dgm:prSet/>
      <dgm:spPr/>
      <dgm:t>
        <a:bodyPr/>
        <a:lstStyle/>
        <a:p>
          <a:pPr algn="l"/>
          <a:r>
            <a:rPr lang="en-CA" dirty="0">
              <a:latin typeface="+mj-lt"/>
            </a:rPr>
            <a:t>Leadership is collaborative amongst all service partners</a:t>
          </a:r>
        </a:p>
      </dgm:t>
    </dgm:pt>
    <dgm:pt modelId="{9A59BBEE-9171-4EBA-9E8A-D9E804670FC6}" type="parTrans" cxnId="{9EA0386D-E311-4981-8EFE-7979183B030D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612323DA-15B5-4D72-89A6-3ADE2E250108}" type="sibTrans" cxnId="{9EA0386D-E311-4981-8EFE-7979183B030D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CAF692B7-E183-4718-B000-03B522B853CA}">
      <dgm:prSet custT="1"/>
      <dgm:spPr/>
      <dgm:t>
        <a:bodyPr/>
        <a:lstStyle/>
        <a:p>
          <a:pPr algn="l"/>
          <a:r>
            <a:rPr lang="en-CA" sz="1000" dirty="0">
              <a:latin typeface="+mj-lt"/>
            </a:rPr>
            <a:t>Interaction between health and social care staff occurs at all levels of the organizations, professionals across the partner organizations are connecting beyond their own professional boundaries</a:t>
          </a:r>
        </a:p>
      </dgm:t>
    </dgm:pt>
    <dgm:pt modelId="{EEB6BF69-F4C5-4AB5-AB8F-7DA3DFA93E69}" type="parTrans" cxnId="{9E742EAD-A3F3-4F30-877E-CC092E18192F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41028236-BB3A-43A7-81D4-22E028521C6A}" type="sibTrans" cxnId="{9E742EAD-A3F3-4F30-877E-CC092E18192F}">
      <dgm:prSet/>
      <dgm:spPr/>
      <dgm:t>
        <a:bodyPr/>
        <a:lstStyle/>
        <a:p>
          <a:pPr algn="ctr"/>
          <a:endParaRPr lang="en-CA">
            <a:latin typeface="+mj-lt"/>
          </a:endParaRPr>
        </a:p>
      </dgm:t>
    </dgm:pt>
    <dgm:pt modelId="{B22E84E1-589F-4AEE-AFD6-D0E362FEA266}" type="pres">
      <dgm:prSet presAssocID="{A6EA62A5-5D0C-4B3D-B85D-3DFDDFF456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E29EECB1-4652-4DBB-9E20-7B28315211B0}" type="pres">
      <dgm:prSet presAssocID="{A9512631-42F4-4E87-BE6E-833E533866B3}" presName="linNode" presStyleCnt="0"/>
      <dgm:spPr/>
      <dgm:t>
        <a:bodyPr/>
        <a:lstStyle/>
        <a:p>
          <a:endParaRPr lang="en-CA"/>
        </a:p>
      </dgm:t>
    </dgm:pt>
    <dgm:pt modelId="{C88BADBA-A070-4E3F-83CC-1B00EED32865}" type="pres">
      <dgm:prSet presAssocID="{A9512631-42F4-4E87-BE6E-833E533866B3}" presName="parentText" presStyleLbl="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7808BD7-6B7C-4A7C-881E-2AEDA489D86F}" type="pres">
      <dgm:prSet presAssocID="{A9512631-42F4-4E87-BE6E-833E533866B3}" presName="descendantText" presStyleLbl="align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3B5C828-85C8-4BE8-ACB7-D12C923F92E8}" type="pres">
      <dgm:prSet presAssocID="{382D1360-3001-4394-A37F-C00475D6499C}" presName="sp" presStyleCnt="0"/>
      <dgm:spPr/>
      <dgm:t>
        <a:bodyPr/>
        <a:lstStyle/>
        <a:p>
          <a:endParaRPr lang="en-CA"/>
        </a:p>
      </dgm:t>
    </dgm:pt>
    <dgm:pt modelId="{06A84914-4151-49B4-8621-EC40131D71C2}" type="pres">
      <dgm:prSet presAssocID="{D315D3B7-FCEB-48A3-903E-8F32B2556855}" presName="linNode" presStyleCnt="0"/>
      <dgm:spPr/>
      <dgm:t>
        <a:bodyPr/>
        <a:lstStyle/>
        <a:p>
          <a:endParaRPr lang="en-CA"/>
        </a:p>
      </dgm:t>
    </dgm:pt>
    <dgm:pt modelId="{81AF0377-AF72-431F-8BA3-A6EC10C7BD16}" type="pres">
      <dgm:prSet presAssocID="{D315D3B7-FCEB-48A3-903E-8F32B2556855}" presName="parentText" presStyleLbl="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D493DB0-4E99-4768-8574-4D9D59EDC7AC}" type="pres">
      <dgm:prSet presAssocID="{D315D3B7-FCEB-48A3-903E-8F32B2556855}" presName="descendantText" presStyleLbl="align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F01E14A-4190-41AB-8EE2-47335CE6694B}" type="pres">
      <dgm:prSet presAssocID="{75100299-BE4B-42EF-9C3F-6037F986BC46}" presName="sp" presStyleCnt="0"/>
      <dgm:spPr/>
      <dgm:t>
        <a:bodyPr/>
        <a:lstStyle/>
        <a:p>
          <a:endParaRPr lang="en-CA"/>
        </a:p>
      </dgm:t>
    </dgm:pt>
    <dgm:pt modelId="{D6322495-83CD-4022-ABE5-FBC3A0B08B81}" type="pres">
      <dgm:prSet presAssocID="{13BCE7F2-45B6-457C-A094-0023D5585632}" presName="linNode" presStyleCnt="0"/>
      <dgm:spPr/>
      <dgm:t>
        <a:bodyPr/>
        <a:lstStyle/>
        <a:p>
          <a:endParaRPr lang="en-CA"/>
        </a:p>
      </dgm:t>
    </dgm:pt>
    <dgm:pt modelId="{1FADF11D-39AE-49C1-9867-8BA0FC5CEF21}" type="pres">
      <dgm:prSet presAssocID="{13BCE7F2-45B6-457C-A094-0023D5585632}" presName="parentText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49310AC-5FF9-42A9-81FD-C2BD121BB7C4}" type="pres">
      <dgm:prSet presAssocID="{13BCE7F2-45B6-457C-A094-0023D5585632}" presName="descendantText" presStyleLbl="align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4BE5E45-5067-44C6-9EEA-6027FDF2FBA4}" type="pres">
      <dgm:prSet presAssocID="{67DC9C4C-8352-4622-9BF2-79AA67BA1EA2}" presName="sp" presStyleCnt="0"/>
      <dgm:spPr/>
      <dgm:t>
        <a:bodyPr/>
        <a:lstStyle/>
        <a:p>
          <a:endParaRPr lang="en-CA"/>
        </a:p>
      </dgm:t>
    </dgm:pt>
    <dgm:pt modelId="{D9C0845B-021C-494C-BC10-7D7E7AE8AD08}" type="pres">
      <dgm:prSet presAssocID="{5C8D53D7-3612-450A-9E84-232CCEAEE29B}" presName="linNode" presStyleCnt="0"/>
      <dgm:spPr/>
      <dgm:t>
        <a:bodyPr/>
        <a:lstStyle/>
        <a:p>
          <a:endParaRPr lang="en-CA"/>
        </a:p>
      </dgm:t>
    </dgm:pt>
    <dgm:pt modelId="{0157BF12-CCDF-44CB-83F6-DB35A8CD1237}" type="pres">
      <dgm:prSet presAssocID="{5C8D53D7-3612-450A-9E84-232CCEAEE29B}" presName="parentText" presStyleLbl="node1" presStyleIdx="3" presStyleCnt="10" custLinFactNeighborY="-3112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2E02BD5-03BC-4EB6-A201-6D6515A4AEAF}" type="pres">
      <dgm:prSet presAssocID="{5C8D53D7-3612-450A-9E84-232CCEAEE29B}" presName="descendantText" presStyleLbl="align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0F362E0-03F3-491B-B913-EA5DDEAFAA26}" type="pres">
      <dgm:prSet presAssocID="{33102D04-5BA5-40B4-BD74-9CDD1A95EC74}" presName="sp" presStyleCnt="0"/>
      <dgm:spPr/>
      <dgm:t>
        <a:bodyPr/>
        <a:lstStyle/>
        <a:p>
          <a:endParaRPr lang="en-CA"/>
        </a:p>
      </dgm:t>
    </dgm:pt>
    <dgm:pt modelId="{AD594D78-2A0C-491D-B84E-AC46D05A8AF8}" type="pres">
      <dgm:prSet presAssocID="{9210F925-98B1-47F9-9B89-DA4A7927CA61}" presName="linNode" presStyleCnt="0"/>
      <dgm:spPr/>
      <dgm:t>
        <a:bodyPr/>
        <a:lstStyle/>
        <a:p>
          <a:endParaRPr lang="en-CA"/>
        </a:p>
      </dgm:t>
    </dgm:pt>
    <dgm:pt modelId="{B9226020-BEA3-4965-A0A2-A045E463608B}" type="pres">
      <dgm:prSet presAssocID="{9210F925-98B1-47F9-9B89-DA4A7927CA61}" presName="parentText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172C601-41B5-4662-B5FE-30882E9D20E7}" type="pres">
      <dgm:prSet presAssocID="{9210F925-98B1-47F9-9B89-DA4A7927CA61}" presName="descendantText" presStyleLbl="align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52B9973-1942-423A-A5BC-22C2D5F822ED}" type="pres">
      <dgm:prSet presAssocID="{A524C9E8-67B1-4ABA-9CFD-9E9783247EC7}" presName="sp" presStyleCnt="0"/>
      <dgm:spPr/>
      <dgm:t>
        <a:bodyPr/>
        <a:lstStyle/>
        <a:p>
          <a:endParaRPr lang="en-CA"/>
        </a:p>
      </dgm:t>
    </dgm:pt>
    <dgm:pt modelId="{73779F7D-F654-4916-B48E-2217343408AB}" type="pres">
      <dgm:prSet presAssocID="{121517E3-99FF-4FF1-9413-4E567BD49DB6}" presName="linNode" presStyleCnt="0"/>
      <dgm:spPr/>
      <dgm:t>
        <a:bodyPr/>
        <a:lstStyle/>
        <a:p>
          <a:endParaRPr lang="en-CA"/>
        </a:p>
      </dgm:t>
    </dgm:pt>
    <dgm:pt modelId="{545706F0-2736-4EA8-AB11-0B1BF295A628}" type="pres">
      <dgm:prSet presAssocID="{121517E3-99FF-4FF1-9413-4E567BD49DB6}" presName="parentText" presStyleLbl="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D1B5DBD-D940-420E-92DA-D6B313821006}" type="pres">
      <dgm:prSet presAssocID="{121517E3-99FF-4FF1-9413-4E567BD49DB6}" presName="descendantText" presStyleLbl="align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D3345A4A-573A-4474-ABC9-4E15610C9909}" type="pres">
      <dgm:prSet presAssocID="{B7654507-279F-4707-AAA7-676F9E6400DF}" presName="sp" presStyleCnt="0"/>
      <dgm:spPr/>
      <dgm:t>
        <a:bodyPr/>
        <a:lstStyle/>
        <a:p>
          <a:endParaRPr lang="en-CA"/>
        </a:p>
      </dgm:t>
    </dgm:pt>
    <dgm:pt modelId="{C0EE662E-4D1D-4337-AF67-423B0C8B4F05}" type="pres">
      <dgm:prSet presAssocID="{F1D45EFE-7DB7-437A-834C-CB2D48809656}" presName="linNode" presStyleCnt="0"/>
      <dgm:spPr/>
      <dgm:t>
        <a:bodyPr/>
        <a:lstStyle/>
        <a:p>
          <a:endParaRPr lang="en-CA"/>
        </a:p>
      </dgm:t>
    </dgm:pt>
    <dgm:pt modelId="{CFCFD028-2056-4F57-BB0A-DB8193765CBF}" type="pres">
      <dgm:prSet presAssocID="{F1D45EFE-7DB7-437A-834C-CB2D48809656}" presName="parentText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95388FC-0464-4C56-BB20-B82180B8D8FA}" type="pres">
      <dgm:prSet presAssocID="{F1D45EFE-7DB7-437A-834C-CB2D48809656}" presName="descendantText" presStyleLbl="alignAccFollow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94CFC25-F8E4-4D2F-8675-8A5AE129D19F}" type="pres">
      <dgm:prSet presAssocID="{1E728D13-C30F-4EB8-AC02-F73CD5BD3FEC}" presName="sp" presStyleCnt="0"/>
      <dgm:spPr/>
      <dgm:t>
        <a:bodyPr/>
        <a:lstStyle/>
        <a:p>
          <a:endParaRPr lang="en-CA"/>
        </a:p>
      </dgm:t>
    </dgm:pt>
    <dgm:pt modelId="{D8DD7B98-474C-4993-B522-83479510CA2C}" type="pres">
      <dgm:prSet presAssocID="{EF4D7D61-4CF6-47A3-8FBC-DDBD0D478A9D}" presName="linNode" presStyleCnt="0"/>
      <dgm:spPr/>
      <dgm:t>
        <a:bodyPr/>
        <a:lstStyle/>
        <a:p>
          <a:endParaRPr lang="en-CA"/>
        </a:p>
      </dgm:t>
    </dgm:pt>
    <dgm:pt modelId="{A155DB39-E18F-4D4E-92C5-11F8C9AD5428}" type="pres">
      <dgm:prSet presAssocID="{EF4D7D61-4CF6-47A3-8FBC-DDBD0D478A9D}" presName="parentText" presStyleLbl="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9EE04C7-1BB8-436B-BC7E-14E6B9A3369E}" type="pres">
      <dgm:prSet presAssocID="{EF4D7D61-4CF6-47A3-8FBC-DDBD0D478A9D}" presName="descendantText" presStyleLbl="alignAccFollow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6E08B08-2889-4832-A81D-4C98DC4431A0}" type="pres">
      <dgm:prSet presAssocID="{253DD028-50E3-4510-A7E1-A1A530CCB2A8}" presName="sp" presStyleCnt="0"/>
      <dgm:spPr/>
      <dgm:t>
        <a:bodyPr/>
        <a:lstStyle/>
        <a:p>
          <a:endParaRPr lang="en-CA"/>
        </a:p>
      </dgm:t>
    </dgm:pt>
    <dgm:pt modelId="{4A7BF3B4-6F91-4791-8B15-9E848BB05E27}" type="pres">
      <dgm:prSet presAssocID="{455DAB10-F2B9-4D00-9FA7-8620D8628CF0}" presName="linNode" presStyleCnt="0"/>
      <dgm:spPr/>
      <dgm:t>
        <a:bodyPr/>
        <a:lstStyle/>
        <a:p>
          <a:endParaRPr lang="en-CA"/>
        </a:p>
      </dgm:t>
    </dgm:pt>
    <dgm:pt modelId="{B308F60B-A539-4031-980C-B445430DCC08}" type="pres">
      <dgm:prSet presAssocID="{455DAB10-F2B9-4D00-9FA7-8620D8628CF0}" presName="parentText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DF93DA82-A1C6-4F31-B8F8-E2B90F9E3DB0}" type="pres">
      <dgm:prSet presAssocID="{455DAB10-F2B9-4D00-9FA7-8620D8628CF0}" presName="descendantText" presStyleLbl="alignAccFollow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8E15B63-7986-49A7-B345-5E33038CA61E}" type="pres">
      <dgm:prSet presAssocID="{40F6FF0A-D7BB-4759-9004-4166CC51A278}" presName="sp" presStyleCnt="0"/>
      <dgm:spPr/>
      <dgm:t>
        <a:bodyPr/>
        <a:lstStyle/>
        <a:p>
          <a:endParaRPr lang="en-CA"/>
        </a:p>
      </dgm:t>
    </dgm:pt>
    <dgm:pt modelId="{01EED2C4-F5C6-46A3-B11F-8A82481DE332}" type="pres">
      <dgm:prSet presAssocID="{2AB22DA0-9764-4126-AB7A-3DE17337838A}" presName="linNode" presStyleCnt="0"/>
      <dgm:spPr/>
      <dgm:t>
        <a:bodyPr/>
        <a:lstStyle/>
        <a:p>
          <a:endParaRPr lang="en-CA"/>
        </a:p>
      </dgm:t>
    </dgm:pt>
    <dgm:pt modelId="{B20E3A6A-9217-4588-B7B0-13EBEDD0A4DE}" type="pres">
      <dgm:prSet presAssocID="{2AB22DA0-9764-4126-AB7A-3DE17337838A}" presName="parentText" presStyleLbl="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82622B7-CEF6-4CA1-B24A-569DD7D11D1F}" type="pres">
      <dgm:prSet presAssocID="{2AB22DA0-9764-4126-AB7A-3DE17337838A}" presName="descendantText" presStyleLbl="alignAccFollow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6DF68473-405A-438E-A8A4-6B2BF78DD672}" srcId="{D315D3B7-FCEB-48A3-903E-8F32B2556855}" destId="{1DC693AC-E2FC-4048-A8D8-6D31A3FE0FE3}" srcOrd="0" destOrd="0" parTransId="{C53F2843-D2DC-4F2C-BA5E-FB6BE00BE387}" sibTransId="{A279A98C-896A-464E-8EBE-3F6B23B97299}"/>
    <dgm:cxn modelId="{1C0E38C9-EA70-44B0-8C56-BE18D59632C9}" type="presOf" srcId="{A7663EBF-700D-49F5-911C-011AC54A869E}" destId="{E172C601-41B5-4662-B5FE-30882E9D20E7}" srcOrd="0" destOrd="0" presId="urn:microsoft.com/office/officeart/2005/8/layout/vList5"/>
    <dgm:cxn modelId="{F1473841-29B1-48AB-B977-4DF73CF8A348}" srcId="{EF4D7D61-4CF6-47A3-8FBC-DDBD0D478A9D}" destId="{30965E5F-8C68-4B96-A5DE-F693E5BEDBC8}" srcOrd="0" destOrd="0" parTransId="{144FCE5D-A10C-43C2-AA66-8B25DD056AD9}" sibTransId="{57A3495C-D327-4E51-9514-7E5731CCE06E}"/>
    <dgm:cxn modelId="{256AE10C-B011-4B3D-8BAE-AC5AF6B4FF14}" srcId="{5C8D53D7-3612-450A-9E84-232CCEAEE29B}" destId="{69D74095-8DDD-4E72-A3D8-6442B249B0C0}" srcOrd="0" destOrd="0" parTransId="{ABE91871-45D0-4CE2-B4C6-3925D1A20033}" sibTransId="{00B0CB54-988F-48C9-9EC1-B7E09CBCE859}"/>
    <dgm:cxn modelId="{56763A5D-CBDF-4ACA-8DF9-324BF6A79A39}" srcId="{A6EA62A5-5D0C-4B3D-B85D-3DFDDFF456EF}" destId="{455DAB10-F2B9-4D00-9FA7-8620D8628CF0}" srcOrd="8" destOrd="0" parTransId="{E0044D7D-07B3-4F31-BA94-75AB9E6FD2B9}" sibTransId="{40F6FF0A-D7BB-4759-9004-4166CC51A278}"/>
    <dgm:cxn modelId="{779EC27A-6D75-4CF3-ABE3-1B0545828CF6}" type="presOf" srcId="{30965E5F-8C68-4B96-A5DE-F693E5BEDBC8}" destId="{19EE04C7-1BB8-436B-BC7E-14E6B9A3369E}" srcOrd="0" destOrd="0" presId="urn:microsoft.com/office/officeart/2005/8/layout/vList5"/>
    <dgm:cxn modelId="{972A2BCF-243F-48D2-B368-BE0B31AD32CE}" srcId="{A9512631-42F4-4E87-BE6E-833E533866B3}" destId="{53E9018A-7550-44CA-9BFB-20D305BF30B5}" srcOrd="0" destOrd="0" parTransId="{DB28671B-5740-4A53-B5FB-8340E849C85E}" sibTransId="{4E439036-588A-465F-AC1F-4F6C835A841D}"/>
    <dgm:cxn modelId="{85F5132F-D7EA-4FC2-AF99-61D1ADCD1BA2}" srcId="{A6EA62A5-5D0C-4B3D-B85D-3DFDDFF456EF}" destId="{13BCE7F2-45B6-457C-A094-0023D5585632}" srcOrd="2" destOrd="0" parTransId="{B3243C76-601A-408D-88E1-58408AF6EDFA}" sibTransId="{67DC9C4C-8352-4622-9BF2-79AA67BA1EA2}"/>
    <dgm:cxn modelId="{082B47F4-AAF4-4B1B-9EFC-49F0E019E429}" type="presOf" srcId="{13BCE7F2-45B6-457C-A094-0023D5585632}" destId="{1FADF11D-39AE-49C1-9867-8BA0FC5CEF21}" srcOrd="0" destOrd="0" presId="urn:microsoft.com/office/officeart/2005/8/layout/vList5"/>
    <dgm:cxn modelId="{B0D63856-77B2-4962-81DB-665331B768D0}" type="presOf" srcId="{EF4D7D61-4CF6-47A3-8FBC-DDBD0D478A9D}" destId="{A155DB39-E18F-4D4E-92C5-11F8C9AD5428}" srcOrd="0" destOrd="0" presId="urn:microsoft.com/office/officeart/2005/8/layout/vList5"/>
    <dgm:cxn modelId="{452A5E00-1DA5-4EB8-A611-102EA032A4B9}" type="presOf" srcId="{69D74095-8DDD-4E72-A3D8-6442B249B0C0}" destId="{C2E02BD5-03BC-4EB6-A201-6D6515A4AEAF}" srcOrd="0" destOrd="0" presId="urn:microsoft.com/office/officeart/2005/8/layout/vList5"/>
    <dgm:cxn modelId="{9E742EAD-A3F3-4F30-877E-CC092E18192F}" srcId="{2AB22DA0-9764-4126-AB7A-3DE17337838A}" destId="{CAF692B7-E183-4718-B000-03B522B853CA}" srcOrd="0" destOrd="0" parTransId="{EEB6BF69-F4C5-4AB5-AB8F-7DA3DFA93E69}" sibTransId="{41028236-BB3A-43A7-81D4-22E028521C6A}"/>
    <dgm:cxn modelId="{424293F6-89A4-429F-8F7A-953AF1A4EEB4}" type="presOf" srcId="{2AB22DA0-9764-4126-AB7A-3DE17337838A}" destId="{B20E3A6A-9217-4588-B7B0-13EBEDD0A4DE}" srcOrd="0" destOrd="0" presId="urn:microsoft.com/office/officeart/2005/8/layout/vList5"/>
    <dgm:cxn modelId="{6F70B53B-0EEC-4AB0-BC3E-83BD5B1AD9CC}" type="presOf" srcId="{33B6993E-2FF7-4EC9-AB3A-458E853687FF}" destId="{895388FC-0464-4C56-BB20-B82180B8D8FA}" srcOrd="0" destOrd="0" presId="urn:microsoft.com/office/officeart/2005/8/layout/vList5"/>
    <dgm:cxn modelId="{6998655D-3C7D-446F-B07C-0B6B5854CBC8}" type="presOf" srcId="{A9512631-42F4-4E87-BE6E-833E533866B3}" destId="{C88BADBA-A070-4E3F-83CC-1B00EED32865}" srcOrd="0" destOrd="0" presId="urn:microsoft.com/office/officeart/2005/8/layout/vList5"/>
    <dgm:cxn modelId="{AC0EF14F-791F-400B-8CDE-B03F8EDD6355}" type="presOf" srcId="{70742BEC-83E2-4F8C-BD78-7ED1CAF6C766}" destId="{DF93DA82-A1C6-4F31-B8F8-E2B90F9E3DB0}" srcOrd="0" destOrd="0" presId="urn:microsoft.com/office/officeart/2005/8/layout/vList5"/>
    <dgm:cxn modelId="{CBEE5032-5F0C-467C-B967-AC15B5A09BF7}" type="presOf" srcId="{5C8D53D7-3612-450A-9E84-232CCEAEE29B}" destId="{0157BF12-CCDF-44CB-83F6-DB35A8CD1237}" srcOrd="0" destOrd="0" presId="urn:microsoft.com/office/officeart/2005/8/layout/vList5"/>
    <dgm:cxn modelId="{A04D597D-CA7E-4E9C-9E9E-89C4529255D9}" type="presOf" srcId="{9210F925-98B1-47F9-9B89-DA4A7927CA61}" destId="{B9226020-BEA3-4965-A0A2-A045E463608B}" srcOrd="0" destOrd="0" presId="urn:microsoft.com/office/officeart/2005/8/layout/vList5"/>
    <dgm:cxn modelId="{D8E53582-67D7-4472-9F22-60C2D81546BA}" srcId="{A6EA62A5-5D0C-4B3D-B85D-3DFDDFF456EF}" destId="{F1D45EFE-7DB7-437A-834C-CB2D48809656}" srcOrd="6" destOrd="0" parTransId="{1DFCED22-754B-4F92-8CEA-52CC75EE5D23}" sibTransId="{1E728D13-C30F-4EB8-AC02-F73CD5BD3FEC}"/>
    <dgm:cxn modelId="{3B8ACB32-6187-4BD9-A201-9EABB7643DD3}" srcId="{A6EA62A5-5D0C-4B3D-B85D-3DFDDFF456EF}" destId="{121517E3-99FF-4FF1-9413-4E567BD49DB6}" srcOrd="5" destOrd="0" parTransId="{4086B094-299F-4A60-A10A-EA53D24498A3}" sibTransId="{B7654507-279F-4707-AAA7-676F9E6400DF}"/>
    <dgm:cxn modelId="{DD6738D0-61AC-4E12-A490-496DBE32417C}" srcId="{A6EA62A5-5D0C-4B3D-B85D-3DFDDFF456EF}" destId="{2AB22DA0-9764-4126-AB7A-3DE17337838A}" srcOrd="9" destOrd="0" parTransId="{AB176A02-BED3-4FAF-A06A-6879E984971C}" sibTransId="{822B716F-D500-482D-ACBD-198D84090E9A}"/>
    <dgm:cxn modelId="{DF361607-248B-4293-9099-EED1FFD7222B}" type="presOf" srcId="{121517E3-99FF-4FF1-9413-4E567BD49DB6}" destId="{545706F0-2736-4EA8-AB11-0B1BF295A628}" srcOrd="0" destOrd="0" presId="urn:microsoft.com/office/officeart/2005/8/layout/vList5"/>
    <dgm:cxn modelId="{5291D4CB-0BA2-4212-9FE0-869EAF28D2F7}" type="presOf" srcId="{A6EA62A5-5D0C-4B3D-B85D-3DFDDFF456EF}" destId="{B22E84E1-589F-4AEE-AFD6-D0E362FEA266}" srcOrd="0" destOrd="0" presId="urn:microsoft.com/office/officeart/2005/8/layout/vList5"/>
    <dgm:cxn modelId="{506E24C5-992E-4487-97ED-1E1D78DEA4C0}" type="presOf" srcId="{5662E66B-6191-4626-A00D-69FF6268BA84}" destId="{0D1B5DBD-D940-420E-92DA-D6B313821006}" srcOrd="0" destOrd="0" presId="urn:microsoft.com/office/officeart/2005/8/layout/vList5"/>
    <dgm:cxn modelId="{82324BAB-5A88-4D0A-A6F3-CC64DB1E6AC6}" type="presOf" srcId="{53E9018A-7550-44CA-9BFB-20D305BF30B5}" destId="{67808BD7-6B7C-4A7C-881E-2AEDA489D86F}" srcOrd="0" destOrd="0" presId="urn:microsoft.com/office/officeart/2005/8/layout/vList5"/>
    <dgm:cxn modelId="{424C9337-E412-49CF-9FD3-E00E4A53507F}" type="presOf" srcId="{CAF692B7-E183-4718-B000-03B522B853CA}" destId="{A82622B7-CEF6-4CA1-B24A-569DD7D11D1F}" srcOrd="0" destOrd="0" presId="urn:microsoft.com/office/officeart/2005/8/layout/vList5"/>
    <dgm:cxn modelId="{F2529DF4-13FF-465C-A059-ED2329A5B38E}" srcId="{13BCE7F2-45B6-457C-A094-0023D5585632}" destId="{F0F8692A-CEE8-4BF0-B70F-35F83E21C630}" srcOrd="0" destOrd="0" parTransId="{12F81DD6-25C4-475A-9252-EAFAC522C041}" sibTransId="{828D46AA-677B-4207-BDBA-494E67EAE0A1}"/>
    <dgm:cxn modelId="{FACFA798-C6CB-4B57-95FE-ADC10F4852F7}" srcId="{9210F925-98B1-47F9-9B89-DA4A7927CA61}" destId="{A7663EBF-700D-49F5-911C-011AC54A869E}" srcOrd="0" destOrd="0" parTransId="{BA6A28E1-9B50-4072-A8C7-1BA7E52397D9}" sibTransId="{7A057F7A-DAC4-4D08-AF37-EFB4361EA04C}"/>
    <dgm:cxn modelId="{EF195D24-FD2E-4221-8949-5FAF5EA91D82}" type="presOf" srcId="{1DC693AC-E2FC-4048-A8D8-6D31A3FE0FE3}" destId="{9D493DB0-4E99-4768-8574-4D9D59EDC7AC}" srcOrd="0" destOrd="0" presId="urn:microsoft.com/office/officeart/2005/8/layout/vList5"/>
    <dgm:cxn modelId="{05CDA331-9CF8-4E57-9700-2B273CB2390F}" srcId="{A6EA62A5-5D0C-4B3D-B85D-3DFDDFF456EF}" destId="{EF4D7D61-4CF6-47A3-8FBC-DDBD0D478A9D}" srcOrd="7" destOrd="0" parTransId="{8C03B86D-A246-4C1C-A1B4-71311B762F01}" sibTransId="{253DD028-50E3-4510-A7E1-A1A530CCB2A8}"/>
    <dgm:cxn modelId="{26525480-C28B-4454-9074-D0ACD2DA85AA}" type="presOf" srcId="{F0F8692A-CEE8-4BF0-B70F-35F83E21C630}" destId="{E49310AC-5FF9-42A9-81FD-C2BD121BB7C4}" srcOrd="0" destOrd="0" presId="urn:microsoft.com/office/officeart/2005/8/layout/vList5"/>
    <dgm:cxn modelId="{0BC63C7A-5A27-4D03-9B97-0DCBF39B6F57}" type="presOf" srcId="{F1D45EFE-7DB7-437A-834C-CB2D48809656}" destId="{CFCFD028-2056-4F57-BB0A-DB8193765CBF}" srcOrd="0" destOrd="0" presId="urn:microsoft.com/office/officeart/2005/8/layout/vList5"/>
    <dgm:cxn modelId="{B3A47902-DE53-4ACC-8368-CA990195F1E9}" type="presOf" srcId="{D315D3B7-FCEB-48A3-903E-8F32B2556855}" destId="{81AF0377-AF72-431F-8BA3-A6EC10C7BD16}" srcOrd="0" destOrd="0" presId="urn:microsoft.com/office/officeart/2005/8/layout/vList5"/>
    <dgm:cxn modelId="{DB48E304-7C4D-4A6A-8076-C926661739FC}" srcId="{A6EA62A5-5D0C-4B3D-B85D-3DFDDFF456EF}" destId="{5C8D53D7-3612-450A-9E84-232CCEAEE29B}" srcOrd="3" destOrd="0" parTransId="{512CD367-5E24-4D8D-8448-B6CF601D9E43}" sibTransId="{33102D04-5BA5-40B4-BD74-9CDD1A95EC74}"/>
    <dgm:cxn modelId="{C06D818B-5E18-495E-8473-272A0FFFBF03}" srcId="{F1D45EFE-7DB7-437A-834C-CB2D48809656}" destId="{33B6993E-2FF7-4EC9-AB3A-458E853687FF}" srcOrd="0" destOrd="0" parTransId="{0C2393FE-1B71-490E-B8A8-AE3A5DB30B9A}" sibTransId="{9CDCCDF2-D264-427D-A4B4-ED82D48BDB21}"/>
    <dgm:cxn modelId="{0C835285-F4EA-4EA3-BADA-A9BF73B4709D}" type="presOf" srcId="{455DAB10-F2B9-4D00-9FA7-8620D8628CF0}" destId="{B308F60B-A539-4031-980C-B445430DCC08}" srcOrd="0" destOrd="0" presId="urn:microsoft.com/office/officeart/2005/8/layout/vList5"/>
    <dgm:cxn modelId="{C3A7CADB-9E5C-426F-9051-338754E72C13}" srcId="{A6EA62A5-5D0C-4B3D-B85D-3DFDDFF456EF}" destId="{D315D3B7-FCEB-48A3-903E-8F32B2556855}" srcOrd="1" destOrd="0" parTransId="{08C10EC7-8573-4A6B-A223-3A68AC90028B}" sibTransId="{75100299-BE4B-42EF-9C3F-6037F986BC46}"/>
    <dgm:cxn modelId="{8DB36937-6CBA-4346-B1DA-09340B0FA09A}" srcId="{A6EA62A5-5D0C-4B3D-B85D-3DFDDFF456EF}" destId="{A9512631-42F4-4E87-BE6E-833E533866B3}" srcOrd="0" destOrd="0" parTransId="{E758AC89-C4D3-44D4-A7CC-D57838334A9E}" sibTransId="{382D1360-3001-4394-A37F-C00475D6499C}"/>
    <dgm:cxn modelId="{613B2A71-9E8D-4F80-9CE6-06492A8CC026}" srcId="{A6EA62A5-5D0C-4B3D-B85D-3DFDDFF456EF}" destId="{9210F925-98B1-47F9-9B89-DA4A7927CA61}" srcOrd="4" destOrd="0" parTransId="{2BCA87DB-A669-4AF4-AB4F-3DC82C52C371}" sibTransId="{A524C9E8-67B1-4ABA-9CFD-9E9783247EC7}"/>
    <dgm:cxn modelId="{9EA0386D-E311-4981-8EFE-7979183B030D}" srcId="{455DAB10-F2B9-4D00-9FA7-8620D8628CF0}" destId="{70742BEC-83E2-4F8C-BD78-7ED1CAF6C766}" srcOrd="0" destOrd="0" parTransId="{9A59BBEE-9171-4EBA-9E8A-D9E804670FC6}" sibTransId="{612323DA-15B5-4D72-89A6-3ADE2E250108}"/>
    <dgm:cxn modelId="{89F1D852-0AAE-4A9B-AC57-420102606629}" srcId="{121517E3-99FF-4FF1-9413-4E567BD49DB6}" destId="{5662E66B-6191-4626-A00D-69FF6268BA84}" srcOrd="0" destOrd="0" parTransId="{9F9F409F-FCE0-4569-B6C9-2E2F8764AC8C}" sibTransId="{93911ADC-AA03-40A1-A298-91934B25486F}"/>
    <dgm:cxn modelId="{60D1896C-C7AE-48DD-A170-019F628CADA8}" type="presParOf" srcId="{B22E84E1-589F-4AEE-AFD6-D0E362FEA266}" destId="{E29EECB1-4652-4DBB-9E20-7B28315211B0}" srcOrd="0" destOrd="0" presId="urn:microsoft.com/office/officeart/2005/8/layout/vList5"/>
    <dgm:cxn modelId="{A4C2DFFE-9614-4294-AB75-D055DA0AC989}" type="presParOf" srcId="{E29EECB1-4652-4DBB-9E20-7B28315211B0}" destId="{C88BADBA-A070-4E3F-83CC-1B00EED32865}" srcOrd="0" destOrd="0" presId="urn:microsoft.com/office/officeart/2005/8/layout/vList5"/>
    <dgm:cxn modelId="{6D0DB272-FC3F-4816-BADC-35B42BFA2162}" type="presParOf" srcId="{E29EECB1-4652-4DBB-9E20-7B28315211B0}" destId="{67808BD7-6B7C-4A7C-881E-2AEDA489D86F}" srcOrd="1" destOrd="0" presId="urn:microsoft.com/office/officeart/2005/8/layout/vList5"/>
    <dgm:cxn modelId="{E221D2DC-D3C7-4814-B79B-8F62B9A71720}" type="presParOf" srcId="{B22E84E1-589F-4AEE-AFD6-D0E362FEA266}" destId="{A3B5C828-85C8-4BE8-ACB7-D12C923F92E8}" srcOrd="1" destOrd="0" presId="urn:microsoft.com/office/officeart/2005/8/layout/vList5"/>
    <dgm:cxn modelId="{92E27A63-B82C-4816-A779-E1773E74204C}" type="presParOf" srcId="{B22E84E1-589F-4AEE-AFD6-D0E362FEA266}" destId="{06A84914-4151-49B4-8621-EC40131D71C2}" srcOrd="2" destOrd="0" presId="urn:microsoft.com/office/officeart/2005/8/layout/vList5"/>
    <dgm:cxn modelId="{F9F28249-D54A-4797-BC18-434B4F1C5F48}" type="presParOf" srcId="{06A84914-4151-49B4-8621-EC40131D71C2}" destId="{81AF0377-AF72-431F-8BA3-A6EC10C7BD16}" srcOrd="0" destOrd="0" presId="urn:microsoft.com/office/officeart/2005/8/layout/vList5"/>
    <dgm:cxn modelId="{F6447F3D-81E7-4375-ACD7-643F7AC86894}" type="presParOf" srcId="{06A84914-4151-49B4-8621-EC40131D71C2}" destId="{9D493DB0-4E99-4768-8574-4D9D59EDC7AC}" srcOrd="1" destOrd="0" presId="urn:microsoft.com/office/officeart/2005/8/layout/vList5"/>
    <dgm:cxn modelId="{B16A72A4-172E-4D09-908C-DE658AC0632E}" type="presParOf" srcId="{B22E84E1-589F-4AEE-AFD6-D0E362FEA266}" destId="{EF01E14A-4190-41AB-8EE2-47335CE6694B}" srcOrd="3" destOrd="0" presId="urn:microsoft.com/office/officeart/2005/8/layout/vList5"/>
    <dgm:cxn modelId="{379378AA-127D-456B-A6D2-409854CD1F50}" type="presParOf" srcId="{B22E84E1-589F-4AEE-AFD6-D0E362FEA266}" destId="{D6322495-83CD-4022-ABE5-FBC3A0B08B81}" srcOrd="4" destOrd="0" presId="urn:microsoft.com/office/officeart/2005/8/layout/vList5"/>
    <dgm:cxn modelId="{C28A9BEF-A351-4912-889F-C22F38AF65B1}" type="presParOf" srcId="{D6322495-83CD-4022-ABE5-FBC3A0B08B81}" destId="{1FADF11D-39AE-49C1-9867-8BA0FC5CEF21}" srcOrd="0" destOrd="0" presId="urn:microsoft.com/office/officeart/2005/8/layout/vList5"/>
    <dgm:cxn modelId="{9B5589CE-7D0C-4714-B6AB-F61F454029C1}" type="presParOf" srcId="{D6322495-83CD-4022-ABE5-FBC3A0B08B81}" destId="{E49310AC-5FF9-42A9-81FD-C2BD121BB7C4}" srcOrd="1" destOrd="0" presId="urn:microsoft.com/office/officeart/2005/8/layout/vList5"/>
    <dgm:cxn modelId="{ABDA4BD2-C2E7-4E18-9100-14B7A65117EC}" type="presParOf" srcId="{B22E84E1-589F-4AEE-AFD6-D0E362FEA266}" destId="{14BE5E45-5067-44C6-9EEA-6027FDF2FBA4}" srcOrd="5" destOrd="0" presId="urn:microsoft.com/office/officeart/2005/8/layout/vList5"/>
    <dgm:cxn modelId="{978A535D-516D-46F5-AD3D-9FB0717DE950}" type="presParOf" srcId="{B22E84E1-589F-4AEE-AFD6-D0E362FEA266}" destId="{D9C0845B-021C-494C-BC10-7D7E7AE8AD08}" srcOrd="6" destOrd="0" presId="urn:microsoft.com/office/officeart/2005/8/layout/vList5"/>
    <dgm:cxn modelId="{0F143C93-2ABD-495B-85BB-FBC233712FB3}" type="presParOf" srcId="{D9C0845B-021C-494C-BC10-7D7E7AE8AD08}" destId="{0157BF12-CCDF-44CB-83F6-DB35A8CD1237}" srcOrd="0" destOrd="0" presId="urn:microsoft.com/office/officeart/2005/8/layout/vList5"/>
    <dgm:cxn modelId="{DF55F752-4D6D-4CCA-9CBA-E3E691DA421F}" type="presParOf" srcId="{D9C0845B-021C-494C-BC10-7D7E7AE8AD08}" destId="{C2E02BD5-03BC-4EB6-A201-6D6515A4AEAF}" srcOrd="1" destOrd="0" presId="urn:microsoft.com/office/officeart/2005/8/layout/vList5"/>
    <dgm:cxn modelId="{74A895FD-296A-4013-8980-7695E4C280D1}" type="presParOf" srcId="{B22E84E1-589F-4AEE-AFD6-D0E362FEA266}" destId="{90F362E0-03F3-491B-B913-EA5DDEAFAA26}" srcOrd="7" destOrd="0" presId="urn:microsoft.com/office/officeart/2005/8/layout/vList5"/>
    <dgm:cxn modelId="{70468769-F670-4AF3-B0F0-1DD054713811}" type="presParOf" srcId="{B22E84E1-589F-4AEE-AFD6-D0E362FEA266}" destId="{AD594D78-2A0C-491D-B84E-AC46D05A8AF8}" srcOrd="8" destOrd="0" presId="urn:microsoft.com/office/officeart/2005/8/layout/vList5"/>
    <dgm:cxn modelId="{B7520186-6BAD-4E8F-A857-0F1494E7F933}" type="presParOf" srcId="{AD594D78-2A0C-491D-B84E-AC46D05A8AF8}" destId="{B9226020-BEA3-4965-A0A2-A045E463608B}" srcOrd="0" destOrd="0" presId="urn:microsoft.com/office/officeart/2005/8/layout/vList5"/>
    <dgm:cxn modelId="{A717AE25-FDB9-4F4C-ACDC-37EAB1DBE7C8}" type="presParOf" srcId="{AD594D78-2A0C-491D-B84E-AC46D05A8AF8}" destId="{E172C601-41B5-4662-B5FE-30882E9D20E7}" srcOrd="1" destOrd="0" presId="urn:microsoft.com/office/officeart/2005/8/layout/vList5"/>
    <dgm:cxn modelId="{40992FA0-DF5A-4ECE-A94C-71F0B5C92BF4}" type="presParOf" srcId="{B22E84E1-589F-4AEE-AFD6-D0E362FEA266}" destId="{452B9973-1942-423A-A5BC-22C2D5F822ED}" srcOrd="9" destOrd="0" presId="urn:microsoft.com/office/officeart/2005/8/layout/vList5"/>
    <dgm:cxn modelId="{6767F0FD-F971-4E87-9A1D-4D1FA0965BDE}" type="presParOf" srcId="{B22E84E1-589F-4AEE-AFD6-D0E362FEA266}" destId="{73779F7D-F654-4916-B48E-2217343408AB}" srcOrd="10" destOrd="0" presId="urn:microsoft.com/office/officeart/2005/8/layout/vList5"/>
    <dgm:cxn modelId="{60C4B0A4-9E33-4E01-887A-D28242B63B41}" type="presParOf" srcId="{73779F7D-F654-4916-B48E-2217343408AB}" destId="{545706F0-2736-4EA8-AB11-0B1BF295A628}" srcOrd="0" destOrd="0" presId="urn:microsoft.com/office/officeart/2005/8/layout/vList5"/>
    <dgm:cxn modelId="{75F1EA8A-5AB2-4A35-B772-6B097A13AA10}" type="presParOf" srcId="{73779F7D-F654-4916-B48E-2217343408AB}" destId="{0D1B5DBD-D940-420E-92DA-D6B313821006}" srcOrd="1" destOrd="0" presId="urn:microsoft.com/office/officeart/2005/8/layout/vList5"/>
    <dgm:cxn modelId="{84212AA4-21A9-4DBD-A788-F73F73D0BF2F}" type="presParOf" srcId="{B22E84E1-589F-4AEE-AFD6-D0E362FEA266}" destId="{D3345A4A-573A-4474-ABC9-4E15610C9909}" srcOrd="11" destOrd="0" presId="urn:microsoft.com/office/officeart/2005/8/layout/vList5"/>
    <dgm:cxn modelId="{132B7896-44AA-41E3-BE22-0C93B352AE40}" type="presParOf" srcId="{B22E84E1-589F-4AEE-AFD6-D0E362FEA266}" destId="{C0EE662E-4D1D-4337-AF67-423B0C8B4F05}" srcOrd="12" destOrd="0" presId="urn:microsoft.com/office/officeart/2005/8/layout/vList5"/>
    <dgm:cxn modelId="{3958855A-371C-4441-8DD8-A48051623CEE}" type="presParOf" srcId="{C0EE662E-4D1D-4337-AF67-423B0C8B4F05}" destId="{CFCFD028-2056-4F57-BB0A-DB8193765CBF}" srcOrd="0" destOrd="0" presId="urn:microsoft.com/office/officeart/2005/8/layout/vList5"/>
    <dgm:cxn modelId="{F09F8493-74BB-43F4-8465-6270DA9EF77F}" type="presParOf" srcId="{C0EE662E-4D1D-4337-AF67-423B0C8B4F05}" destId="{895388FC-0464-4C56-BB20-B82180B8D8FA}" srcOrd="1" destOrd="0" presId="urn:microsoft.com/office/officeart/2005/8/layout/vList5"/>
    <dgm:cxn modelId="{DF2412C6-56A5-46E5-9F19-09A5571050EF}" type="presParOf" srcId="{B22E84E1-589F-4AEE-AFD6-D0E362FEA266}" destId="{894CFC25-F8E4-4D2F-8675-8A5AE129D19F}" srcOrd="13" destOrd="0" presId="urn:microsoft.com/office/officeart/2005/8/layout/vList5"/>
    <dgm:cxn modelId="{FEC0F0D7-2BEE-48C4-B8C8-1846E122D0C0}" type="presParOf" srcId="{B22E84E1-589F-4AEE-AFD6-D0E362FEA266}" destId="{D8DD7B98-474C-4993-B522-83479510CA2C}" srcOrd="14" destOrd="0" presId="urn:microsoft.com/office/officeart/2005/8/layout/vList5"/>
    <dgm:cxn modelId="{F9A815DB-5E38-4775-9110-C32CBD26506E}" type="presParOf" srcId="{D8DD7B98-474C-4993-B522-83479510CA2C}" destId="{A155DB39-E18F-4D4E-92C5-11F8C9AD5428}" srcOrd="0" destOrd="0" presId="urn:microsoft.com/office/officeart/2005/8/layout/vList5"/>
    <dgm:cxn modelId="{C5290C0E-66A7-4E91-B01F-20DA83DE58D7}" type="presParOf" srcId="{D8DD7B98-474C-4993-B522-83479510CA2C}" destId="{19EE04C7-1BB8-436B-BC7E-14E6B9A3369E}" srcOrd="1" destOrd="0" presId="urn:microsoft.com/office/officeart/2005/8/layout/vList5"/>
    <dgm:cxn modelId="{386078E5-3663-4093-940E-853B6404B4E5}" type="presParOf" srcId="{B22E84E1-589F-4AEE-AFD6-D0E362FEA266}" destId="{96E08B08-2889-4832-A81D-4C98DC4431A0}" srcOrd="15" destOrd="0" presId="urn:microsoft.com/office/officeart/2005/8/layout/vList5"/>
    <dgm:cxn modelId="{323E3D82-59E0-4A77-990A-0113E106D6A8}" type="presParOf" srcId="{B22E84E1-589F-4AEE-AFD6-D0E362FEA266}" destId="{4A7BF3B4-6F91-4791-8B15-9E848BB05E27}" srcOrd="16" destOrd="0" presId="urn:microsoft.com/office/officeart/2005/8/layout/vList5"/>
    <dgm:cxn modelId="{2CEEF67D-E5ED-4AEE-9AC2-56139E9AE783}" type="presParOf" srcId="{4A7BF3B4-6F91-4791-8B15-9E848BB05E27}" destId="{B308F60B-A539-4031-980C-B445430DCC08}" srcOrd="0" destOrd="0" presId="urn:microsoft.com/office/officeart/2005/8/layout/vList5"/>
    <dgm:cxn modelId="{569C6B61-A3F4-44C7-9DCF-2548B4C8D3AB}" type="presParOf" srcId="{4A7BF3B4-6F91-4791-8B15-9E848BB05E27}" destId="{DF93DA82-A1C6-4F31-B8F8-E2B90F9E3DB0}" srcOrd="1" destOrd="0" presId="urn:microsoft.com/office/officeart/2005/8/layout/vList5"/>
    <dgm:cxn modelId="{FDD650E6-AFBD-4F80-A3B5-1679563281AC}" type="presParOf" srcId="{B22E84E1-589F-4AEE-AFD6-D0E362FEA266}" destId="{98E15B63-7986-49A7-B345-5E33038CA61E}" srcOrd="17" destOrd="0" presId="urn:microsoft.com/office/officeart/2005/8/layout/vList5"/>
    <dgm:cxn modelId="{96D38305-E370-4E4D-A4A8-D68C2803210A}" type="presParOf" srcId="{B22E84E1-589F-4AEE-AFD6-D0E362FEA266}" destId="{01EED2C4-F5C6-46A3-B11F-8A82481DE332}" srcOrd="18" destOrd="0" presId="urn:microsoft.com/office/officeart/2005/8/layout/vList5"/>
    <dgm:cxn modelId="{B11DA9EE-43CD-468F-A6D0-CBD916B40483}" type="presParOf" srcId="{01EED2C4-F5C6-46A3-B11F-8A82481DE332}" destId="{B20E3A6A-9217-4588-B7B0-13EBEDD0A4DE}" srcOrd="0" destOrd="0" presId="urn:microsoft.com/office/officeart/2005/8/layout/vList5"/>
    <dgm:cxn modelId="{E56C9043-AA32-4F9D-8CFD-A7D8AD061B2C}" type="presParOf" srcId="{01EED2C4-F5C6-46A3-B11F-8A82481DE332}" destId="{A82622B7-CEF6-4CA1-B24A-569DD7D11D1F}" srcOrd="1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2BB589-C2F5-46AC-9BD3-7B7D28AD540B}">
      <dsp:nvSpPr>
        <dsp:cNvPr id="0" name=""/>
        <dsp:cNvSpPr/>
      </dsp:nvSpPr>
      <dsp:spPr>
        <a:xfrm rot="10800000">
          <a:off x="2008169" y="734"/>
          <a:ext cx="6379432" cy="1605280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88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400" kern="1200" dirty="0" smtClean="0">
              <a:latin typeface="+mj-lt"/>
            </a:rPr>
            <a:t>75% of seniors have 1 or more chronic diseases.</a:t>
          </a:r>
          <a:endParaRPr lang="en-CA" sz="3400" kern="1200" dirty="0">
            <a:latin typeface="+mj-lt"/>
          </a:endParaRPr>
        </a:p>
      </dsp:txBody>
      <dsp:txXfrm rot="10800000">
        <a:off x="2008169" y="734"/>
        <a:ext cx="6379432" cy="1605280"/>
      </dsp:txXfrm>
    </dsp:sp>
    <dsp:sp modelId="{42B65C07-0ABA-486C-B3CD-68C50E5F5AF3}">
      <dsp:nvSpPr>
        <dsp:cNvPr id="0" name=""/>
        <dsp:cNvSpPr/>
      </dsp:nvSpPr>
      <dsp:spPr>
        <a:xfrm>
          <a:off x="1205529" y="734"/>
          <a:ext cx="1605280" cy="160528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1C310B-0E76-423A-AE7F-8747B4ED9FFF}">
      <dsp:nvSpPr>
        <dsp:cNvPr id="0" name=""/>
        <dsp:cNvSpPr/>
      </dsp:nvSpPr>
      <dsp:spPr>
        <a:xfrm rot="10800000">
          <a:off x="2008169" y="2085203"/>
          <a:ext cx="6379432" cy="1605280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327049"/>
                <a:satOff val="-44859"/>
                <a:lumOff val="2246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27049"/>
                <a:satOff val="-44859"/>
                <a:lumOff val="2246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27049"/>
                <a:satOff val="-44859"/>
                <a:lumOff val="224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88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400" kern="1200" dirty="0" smtClean="0">
              <a:latin typeface="+mj-lt"/>
            </a:rPr>
            <a:t>Top 5% make up 55% of healthcare spending.</a:t>
          </a:r>
          <a:endParaRPr lang="en-CA" sz="3400" kern="1200" dirty="0">
            <a:latin typeface="+mj-lt"/>
          </a:endParaRPr>
        </a:p>
      </dsp:txBody>
      <dsp:txXfrm rot="10800000">
        <a:off x="2008169" y="2085203"/>
        <a:ext cx="6379432" cy="1605280"/>
      </dsp:txXfrm>
    </dsp:sp>
    <dsp:sp modelId="{BDA5D43E-04C7-4CDC-8109-8B0276B088DB}">
      <dsp:nvSpPr>
        <dsp:cNvPr id="0" name=""/>
        <dsp:cNvSpPr/>
      </dsp:nvSpPr>
      <dsp:spPr>
        <a:xfrm>
          <a:off x="1205529" y="2085203"/>
          <a:ext cx="1605280" cy="160528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5DCB31-B642-4E0D-8B86-7F2531569B16}">
      <dsp:nvSpPr>
        <dsp:cNvPr id="0" name=""/>
        <dsp:cNvSpPr/>
      </dsp:nvSpPr>
      <dsp:spPr>
        <a:xfrm rot="10800000">
          <a:off x="2008169" y="4169671"/>
          <a:ext cx="6379432" cy="1605280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654099"/>
                <a:satOff val="-89717"/>
                <a:lumOff val="4493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654099"/>
                <a:satOff val="-89717"/>
                <a:lumOff val="4493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654099"/>
                <a:satOff val="-89717"/>
                <a:lumOff val="449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7884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400" kern="1200" dirty="0" smtClean="0">
              <a:latin typeface="+mj-lt"/>
            </a:rPr>
            <a:t>By 2036, 26% of population will be 65 and older.</a:t>
          </a:r>
          <a:endParaRPr lang="en-CA" sz="3400" kern="1200" dirty="0">
            <a:latin typeface="+mj-lt"/>
          </a:endParaRPr>
        </a:p>
      </dsp:txBody>
      <dsp:txXfrm rot="10800000">
        <a:off x="2008169" y="4169671"/>
        <a:ext cx="6379432" cy="1605280"/>
      </dsp:txXfrm>
    </dsp:sp>
    <dsp:sp modelId="{81FA72E1-2BEE-4D25-937E-E86FF347C994}">
      <dsp:nvSpPr>
        <dsp:cNvPr id="0" name=""/>
        <dsp:cNvSpPr/>
      </dsp:nvSpPr>
      <dsp:spPr>
        <a:xfrm>
          <a:off x="1205529" y="4169671"/>
          <a:ext cx="1605280" cy="160528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808BD7-6B7C-4A7C-881E-2AEDA489D86F}">
      <dsp:nvSpPr>
        <dsp:cNvPr id="0" name=""/>
        <dsp:cNvSpPr/>
      </dsp:nvSpPr>
      <dsp:spPr>
        <a:xfrm rot="5400000">
          <a:off x="5671662" y="-2500078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health and social care service access is streamlined, oversight of the shared client / patient groups, client/patient-centered, whole-person centered, patient care voice, patient navigation</a:t>
          </a:r>
        </a:p>
      </dsp:txBody>
      <dsp:txXfrm rot="5400000">
        <a:off x="5671662" y="-2500078"/>
        <a:ext cx="425101" cy="5538083"/>
      </dsp:txXfrm>
    </dsp:sp>
    <dsp:sp modelId="{C88BADBA-A070-4E3F-83CC-1B00EED32865}">
      <dsp:nvSpPr>
        <dsp:cNvPr id="0" name=""/>
        <dsp:cNvSpPr/>
      </dsp:nvSpPr>
      <dsp:spPr>
        <a:xfrm>
          <a:off x="0" y="3274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Patient-Care</a:t>
          </a:r>
        </a:p>
      </dsp:txBody>
      <dsp:txXfrm>
        <a:off x="0" y="3274"/>
        <a:ext cx="3115171" cy="531377"/>
      </dsp:txXfrm>
    </dsp:sp>
    <dsp:sp modelId="{9D493DB0-4E99-4768-8574-4D9D59EDC7AC}">
      <dsp:nvSpPr>
        <dsp:cNvPr id="0" name=""/>
        <dsp:cNvSpPr/>
      </dsp:nvSpPr>
      <dsp:spPr>
        <a:xfrm rot="5400000">
          <a:off x="5671662" y="-1942132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common 'aims', goals and objectives are universally understood and are clear and concrete, patient and social care outcomes orientation</a:t>
          </a:r>
        </a:p>
      </dsp:txBody>
      <dsp:txXfrm rot="5400000">
        <a:off x="5671662" y="-1942132"/>
        <a:ext cx="425101" cy="5538083"/>
      </dsp:txXfrm>
    </dsp:sp>
    <dsp:sp modelId="{81AF0377-AF72-431F-8BA3-A6EC10C7BD16}">
      <dsp:nvSpPr>
        <dsp:cNvPr id="0" name=""/>
        <dsp:cNvSpPr/>
      </dsp:nvSpPr>
      <dsp:spPr>
        <a:xfrm>
          <a:off x="0" y="561220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2678"/>
                <a:satOff val="-9969"/>
                <a:lumOff val="4992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2678"/>
                <a:satOff val="-9969"/>
                <a:lumOff val="4992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2678"/>
                <a:satOff val="-9969"/>
                <a:lumOff val="49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Program Goals</a:t>
          </a:r>
        </a:p>
      </dsp:txBody>
      <dsp:txXfrm>
        <a:off x="0" y="561220"/>
        <a:ext cx="3115171" cy="531377"/>
      </dsp:txXfrm>
    </dsp:sp>
    <dsp:sp modelId="{E49310AC-5FF9-42A9-81FD-C2BD121BB7C4}">
      <dsp:nvSpPr>
        <dsp:cNvPr id="0" name=""/>
        <dsp:cNvSpPr/>
      </dsp:nvSpPr>
      <dsp:spPr>
        <a:xfrm rot="5400000">
          <a:off x="5671662" y="-1384186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can monitor progress and results </a:t>
          </a:r>
        </a:p>
      </dsp:txBody>
      <dsp:txXfrm rot="5400000">
        <a:off x="5671662" y="-1384186"/>
        <a:ext cx="425101" cy="5538083"/>
      </dsp:txXfrm>
    </dsp:sp>
    <dsp:sp modelId="{1FADF11D-39AE-49C1-9867-8BA0FC5CEF21}">
      <dsp:nvSpPr>
        <dsp:cNvPr id="0" name=""/>
        <dsp:cNvSpPr/>
      </dsp:nvSpPr>
      <dsp:spPr>
        <a:xfrm>
          <a:off x="0" y="1119166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45355"/>
                <a:satOff val="-19937"/>
                <a:lumOff val="9984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45355"/>
                <a:satOff val="-19937"/>
                <a:lumOff val="9984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45355"/>
                <a:satOff val="-19937"/>
                <a:lumOff val="99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Measurement</a:t>
          </a:r>
        </a:p>
      </dsp:txBody>
      <dsp:txXfrm>
        <a:off x="0" y="1119166"/>
        <a:ext cx="3115171" cy="531377"/>
      </dsp:txXfrm>
    </dsp:sp>
    <dsp:sp modelId="{C2E02BD5-03BC-4EB6-A201-6D6515A4AEAF}">
      <dsp:nvSpPr>
        <dsp:cNvPr id="0" name=""/>
        <dsp:cNvSpPr/>
      </dsp:nvSpPr>
      <dsp:spPr>
        <a:xfrm rot="5400000">
          <a:off x="5671662" y="-826240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quality is a key goal for integrated initiatives and staff driven </a:t>
          </a:r>
        </a:p>
      </dsp:txBody>
      <dsp:txXfrm rot="5400000">
        <a:off x="5671662" y="-826240"/>
        <a:ext cx="425101" cy="5538083"/>
      </dsp:txXfrm>
    </dsp:sp>
    <dsp:sp modelId="{0157BF12-CCDF-44CB-83F6-DB35A8CD1237}">
      <dsp:nvSpPr>
        <dsp:cNvPr id="0" name=""/>
        <dsp:cNvSpPr/>
      </dsp:nvSpPr>
      <dsp:spPr>
        <a:xfrm>
          <a:off x="0" y="1660575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18033"/>
                <a:satOff val="-29906"/>
                <a:lumOff val="149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18033"/>
                <a:satOff val="-29906"/>
                <a:lumOff val="149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18033"/>
                <a:satOff val="-29906"/>
                <a:lumOff val="149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Quality</a:t>
          </a:r>
        </a:p>
      </dsp:txBody>
      <dsp:txXfrm>
        <a:off x="0" y="1660575"/>
        <a:ext cx="3115171" cy="531377"/>
      </dsp:txXfrm>
    </dsp:sp>
    <dsp:sp modelId="{E172C601-41B5-4662-B5FE-30882E9D20E7}">
      <dsp:nvSpPr>
        <dsp:cNvPr id="0" name=""/>
        <dsp:cNvSpPr/>
      </dsp:nvSpPr>
      <dsp:spPr>
        <a:xfrm rot="5400000">
          <a:off x="5671662" y="-268295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collective sense of responsibility, clear understanding of roles and responsibility</a:t>
          </a:r>
        </a:p>
      </dsp:txBody>
      <dsp:txXfrm rot="5400000">
        <a:off x="5671662" y="-268295"/>
        <a:ext cx="425101" cy="5538083"/>
      </dsp:txXfrm>
    </dsp:sp>
    <dsp:sp modelId="{B9226020-BEA3-4965-A0A2-A045E463608B}">
      <dsp:nvSpPr>
        <dsp:cNvPr id="0" name=""/>
        <dsp:cNvSpPr/>
      </dsp:nvSpPr>
      <dsp:spPr>
        <a:xfrm>
          <a:off x="0" y="2235058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90710"/>
                <a:satOff val="-39874"/>
                <a:lumOff val="1996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90710"/>
                <a:satOff val="-39874"/>
                <a:lumOff val="1996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90710"/>
                <a:satOff val="-39874"/>
                <a:lumOff val="199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Accountability &amp; Responsibility</a:t>
          </a:r>
        </a:p>
      </dsp:txBody>
      <dsp:txXfrm>
        <a:off x="0" y="2235058"/>
        <a:ext cx="3115171" cy="531377"/>
      </dsp:txXfrm>
    </dsp:sp>
    <dsp:sp modelId="{0D1B5DBD-D940-420E-92DA-D6B313821006}">
      <dsp:nvSpPr>
        <dsp:cNvPr id="0" name=""/>
        <dsp:cNvSpPr/>
      </dsp:nvSpPr>
      <dsp:spPr>
        <a:xfrm rot="5400000">
          <a:off x="5671662" y="289650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Information sharing occurs among all organizational partners</a:t>
          </a:r>
        </a:p>
      </dsp:txBody>
      <dsp:txXfrm rot="5400000">
        <a:off x="5671662" y="289650"/>
        <a:ext cx="425101" cy="5538083"/>
      </dsp:txXfrm>
    </dsp:sp>
    <dsp:sp modelId="{545706F0-2736-4EA8-AB11-0B1BF295A628}">
      <dsp:nvSpPr>
        <dsp:cNvPr id="0" name=""/>
        <dsp:cNvSpPr/>
      </dsp:nvSpPr>
      <dsp:spPr>
        <a:xfrm>
          <a:off x="0" y="2793003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63388"/>
                <a:satOff val="-49843"/>
                <a:lumOff val="2496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63388"/>
                <a:satOff val="-49843"/>
                <a:lumOff val="2496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63388"/>
                <a:satOff val="-49843"/>
                <a:lumOff val="249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Information Sharing</a:t>
          </a:r>
        </a:p>
      </dsp:txBody>
      <dsp:txXfrm>
        <a:off x="0" y="2793003"/>
        <a:ext cx="3115171" cy="531377"/>
      </dsp:txXfrm>
    </dsp:sp>
    <dsp:sp modelId="{895388FC-0464-4C56-BB20-B82180B8D8FA}">
      <dsp:nvSpPr>
        <dsp:cNvPr id="0" name=""/>
        <dsp:cNvSpPr/>
      </dsp:nvSpPr>
      <dsp:spPr>
        <a:xfrm rot="5400000">
          <a:off x="5671662" y="847596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devolved to front-line, decision on quality improvement and service delivery were delegated to front-line, common decision-making among all partner organizations</a:t>
          </a:r>
        </a:p>
      </dsp:txBody>
      <dsp:txXfrm rot="5400000">
        <a:off x="5671662" y="847596"/>
        <a:ext cx="425101" cy="5538083"/>
      </dsp:txXfrm>
    </dsp:sp>
    <dsp:sp modelId="{CFCFD028-2056-4F57-BB0A-DB8193765CBF}">
      <dsp:nvSpPr>
        <dsp:cNvPr id="0" name=""/>
        <dsp:cNvSpPr/>
      </dsp:nvSpPr>
      <dsp:spPr>
        <a:xfrm>
          <a:off x="0" y="3350949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436066"/>
                <a:satOff val="-59811"/>
                <a:lumOff val="29953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436066"/>
                <a:satOff val="-59811"/>
                <a:lumOff val="29953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436066"/>
                <a:satOff val="-59811"/>
                <a:lumOff val="299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Decision-making &amp; Problem-solving</a:t>
          </a:r>
        </a:p>
      </dsp:txBody>
      <dsp:txXfrm>
        <a:off x="0" y="3350949"/>
        <a:ext cx="3115171" cy="531377"/>
      </dsp:txXfrm>
    </dsp:sp>
    <dsp:sp modelId="{19EE04C7-1BB8-436B-BC7E-14E6B9A3369E}">
      <dsp:nvSpPr>
        <dsp:cNvPr id="0" name=""/>
        <dsp:cNvSpPr/>
      </dsp:nvSpPr>
      <dsp:spPr>
        <a:xfrm rot="5400000">
          <a:off x="5671662" y="1405542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shared culture among organizational partners</a:t>
          </a:r>
        </a:p>
      </dsp:txBody>
      <dsp:txXfrm rot="5400000">
        <a:off x="5671662" y="1405542"/>
        <a:ext cx="425101" cy="5538083"/>
      </dsp:txXfrm>
    </dsp:sp>
    <dsp:sp modelId="{A155DB39-E18F-4D4E-92C5-11F8C9AD5428}">
      <dsp:nvSpPr>
        <dsp:cNvPr id="0" name=""/>
        <dsp:cNvSpPr/>
      </dsp:nvSpPr>
      <dsp:spPr>
        <a:xfrm>
          <a:off x="0" y="3908895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508743"/>
                <a:satOff val="-69780"/>
                <a:lumOff val="34946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508743"/>
                <a:satOff val="-69780"/>
                <a:lumOff val="34946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508743"/>
                <a:satOff val="-69780"/>
                <a:lumOff val="349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Culture</a:t>
          </a:r>
        </a:p>
      </dsp:txBody>
      <dsp:txXfrm>
        <a:off x="0" y="3908895"/>
        <a:ext cx="3115171" cy="531377"/>
      </dsp:txXfrm>
    </dsp:sp>
    <dsp:sp modelId="{DF93DA82-A1C6-4F31-B8F8-E2B90F9E3DB0}">
      <dsp:nvSpPr>
        <dsp:cNvPr id="0" name=""/>
        <dsp:cNvSpPr/>
      </dsp:nvSpPr>
      <dsp:spPr>
        <a:xfrm rot="5400000">
          <a:off x="5671662" y="1963488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Leadership is collaborative amongst all service partners</a:t>
          </a:r>
        </a:p>
      </dsp:txBody>
      <dsp:txXfrm rot="5400000">
        <a:off x="5671662" y="1963488"/>
        <a:ext cx="425101" cy="5538083"/>
      </dsp:txXfrm>
    </dsp:sp>
    <dsp:sp modelId="{B308F60B-A539-4031-980C-B445430DCC08}">
      <dsp:nvSpPr>
        <dsp:cNvPr id="0" name=""/>
        <dsp:cNvSpPr/>
      </dsp:nvSpPr>
      <dsp:spPr>
        <a:xfrm>
          <a:off x="0" y="4466841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581421"/>
                <a:satOff val="-79748"/>
                <a:lumOff val="399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581421"/>
                <a:satOff val="-79748"/>
                <a:lumOff val="399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581421"/>
                <a:satOff val="-79748"/>
                <a:lumOff val="399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Leadership</a:t>
          </a:r>
        </a:p>
      </dsp:txBody>
      <dsp:txXfrm>
        <a:off x="0" y="4466841"/>
        <a:ext cx="3115171" cy="531377"/>
      </dsp:txXfrm>
    </dsp:sp>
    <dsp:sp modelId="{A82622B7-CEF6-4CA1-B24A-569DD7D11D1F}">
      <dsp:nvSpPr>
        <dsp:cNvPr id="0" name=""/>
        <dsp:cNvSpPr/>
      </dsp:nvSpPr>
      <dsp:spPr>
        <a:xfrm rot="5400000">
          <a:off x="5671662" y="2521434"/>
          <a:ext cx="425101" cy="55380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000" kern="1200" dirty="0">
              <a:latin typeface="+mj-lt"/>
            </a:rPr>
            <a:t>Interaction between health and social care staff occurs at all levels of the organizations, professionals across the partner organizations are connecting beyond their own professional boundaries</a:t>
          </a:r>
        </a:p>
      </dsp:txBody>
      <dsp:txXfrm rot="5400000">
        <a:off x="5671662" y="2521434"/>
        <a:ext cx="425101" cy="5538083"/>
      </dsp:txXfrm>
    </dsp:sp>
    <dsp:sp modelId="{B20E3A6A-9217-4588-B7B0-13EBEDD0A4DE}">
      <dsp:nvSpPr>
        <dsp:cNvPr id="0" name=""/>
        <dsp:cNvSpPr/>
      </dsp:nvSpPr>
      <dsp:spPr>
        <a:xfrm>
          <a:off x="0" y="5024787"/>
          <a:ext cx="3115171" cy="53137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654099"/>
                <a:satOff val="-89717"/>
                <a:lumOff val="4493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654099"/>
                <a:satOff val="-89717"/>
                <a:lumOff val="4493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654099"/>
                <a:satOff val="-89717"/>
                <a:lumOff val="449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>
              <a:latin typeface="+mj-lt"/>
            </a:rPr>
            <a:t>Staff &amp; Professional Interaction</a:t>
          </a:r>
        </a:p>
      </dsp:txBody>
      <dsp:txXfrm>
        <a:off x="0" y="5024787"/>
        <a:ext cx="3115171" cy="531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27D47C-56AB-D640-9B17-AAED43BB044D}" type="datetime1">
              <a:rPr lang="en-CA" smtClean="0"/>
              <a:pPr/>
              <a:t>2018-09-16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4E487DC-B16F-864E-8478-5A3841A8E7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42315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720886C-4F01-C94F-A2D6-4788DD63E257}" type="datetime1">
              <a:rPr lang="en-CA" smtClean="0"/>
              <a:pPr/>
              <a:t>2018-09-16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F338372-CF29-40A2-B068-973AB56E999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29591514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14E5-DA0A-4656-B3A0-FE3779CC307D}" type="slidenum">
              <a:rPr lang="en-CA" smtClean="0"/>
              <a:pPr/>
              <a:t>2</a:t>
            </a:fld>
            <a:endParaRPr lang="en-C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14E5-DA0A-4656-B3A0-FE3779CC307D}" type="slidenum">
              <a:rPr lang="en-CA" smtClean="0"/>
              <a:pPr/>
              <a:t>3</a:t>
            </a:fld>
            <a:endParaRPr lang="en-CA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C942C-E1F3-4F41-8E95-22EE66F8679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36068"/>
            <a:ext cx="9143999" cy="362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11803" y="588362"/>
            <a:ext cx="7117676" cy="2988919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rgbClr val="000000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 bwMode="gray">
          <a:xfrm>
            <a:off x="711803" y="3584813"/>
            <a:ext cx="7117676" cy="2362029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rgbClr val="000000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265345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44716" y="4237089"/>
            <a:ext cx="4947741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44716" y="5859440"/>
            <a:ext cx="2146484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6275910" y="6155267"/>
            <a:ext cx="2072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321D2AE1-B685-45A1-8C17-19D6BB8C161E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128000" y="6155267"/>
            <a:ext cx="675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1497D35-93D5-5047-9160-8F9C97C9D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1535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vertical img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397354" y="1465537"/>
            <a:ext cx="3746646" cy="5392463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icon to           place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67" y="1472184"/>
            <a:ext cx="4783746" cy="421263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032493" y="6155267"/>
            <a:ext cx="231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C64B3BD0-F30B-4573-BE55-881D3F207823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243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horizontal img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804114" y="1465320"/>
            <a:ext cx="5339886" cy="4229423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icon to           place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68" y="1472184"/>
            <a:ext cx="3117135" cy="422256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5873743" y="6155267"/>
            <a:ext cx="2474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3D0BB221-354A-484A-903F-3F013EC2DF92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039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1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1152" y="-7340"/>
            <a:ext cx="9155151" cy="5726459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80010 w 9144000"/>
              <a:gd name="connsiteY0" fmla="*/ 800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80010 w 9144000"/>
              <a:gd name="connsiteY4" fmla="*/ 80010 h 6858000"/>
              <a:gd name="connsiteX0" fmla="*/ 0 w 9144000"/>
              <a:gd name="connsiteY0" fmla="*/ 38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3810 h 6858000"/>
              <a:gd name="connsiteX0" fmla="*/ 0 w 9144000"/>
              <a:gd name="connsiteY0" fmla="*/ 38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3810 h 6858000"/>
              <a:gd name="connsiteX0" fmla="*/ 0 w 9144000"/>
              <a:gd name="connsiteY0" fmla="*/ 38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3810 h 6858000"/>
              <a:gd name="connsiteX0" fmla="*/ 0 w 9155151"/>
              <a:gd name="connsiteY0" fmla="*/ 0 h 6865341"/>
              <a:gd name="connsiteX1" fmla="*/ 9155151 w 9155151"/>
              <a:gd name="connsiteY1" fmla="*/ 7341 h 6865341"/>
              <a:gd name="connsiteX2" fmla="*/ 9155151 w 9155151"/>
              <a:gd name="connsiteY2" fmla="*/ 6865341 h 6865341"/>
              <a:gd name="connsiteX3" fmla="*/ 11151 w 9155151"/>
              <a:gd name="connsiteY3" fmla="*/ 6865341 h 6865341"/>
              <a:gd name="connsiteX4" fmla="*/ 0 w 9155151"/>
              <a:gd name="connsiteY4" fmla="*/ 0 h 6865341"/>
              <a:gd name="connsiteX0" fmla="*/ 0 w 9155151"/>
              <a:gd name="connsiteY0" fmla="*/ 0 h 6865341"/>
              <a:gd name="connsiteX1" fmla="*/ 9155151 w 9155151"/>
              <a:gd name="connsiteY1" fmla="*/ 7341 h 6865341"/>
              <a:gd name="connsiteX2" fmla="*/ 9155151 w 9155151"/>
              <a:gd name="connsiteY2" fmla="*/ 6865341 h 6865341"/>
              <a:gd name="connsiteX3" fmla="*/ 11151 w 9155151"/>
              <a:gd name="connsiteY3" fmla="*/ 6865341 h 6865341"/>
              <a:gd name="connsiteX4" fmla="*/ 0 w 9155151"/>
              <a:gd name="connsiteY4" fmla="*/ 0 h 6865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151" h="6865341">
                <a:moveTo>
                  <a:pt x="0" y="0"/>
                </a:moveTo>
                <a:lnTo>
                  <a:pt x="9155151" y="7341"/>
                </a:lnTo>
                <a:lnTo>
                  <a:pt x="9155151" y="6865341"/>
                </a:lnTo>
                <a:lnTo>
                  <a:pt x="11151" y="68653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algn="ctr">
              <a:buNone/>
              <a:defRPr sz="1500" b="0" i="0" baseline="0">
                <a:solidFill>
                  <a:srgbClr val="646464"/>
                </a:solidFill>
                <a:latin typeface="+mn-lt"/>
                <a:cs typeface="DIN Offc Pro"/>
              </a:defRPr>
            </a:lvl1pPr>
          </a:lstStyle>
          <a:p>
            <a:r>
              <a:rPr lang="en-US" dirty="0"/>
              <a:t>Click icon to                 place image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5725577" y="6155267"/>
            <a:ext cx="2622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C16F859B-D459-498F-A8B6-46F0A2E32664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0879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2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2897109" y="845779"/>
            <a:ext cx="6246892" cy="6012221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3512247" cy="5488880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515600" y="5909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6021910" y="6155267"/>
            <a:ext cx="2326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7CAF51A4-9E3F-43A3-A9B5-095BCD2248C4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05809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3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5923198" cy="5627857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921116" y="0"/>
            <a:ext cx="4222883" cy="2906899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038093" y="3214455"/>
            <a:ext cx="5105905" cy="3643545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043077" y="6155267"/>
            <a:ext cx="230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BB508BD7-8B53-4CE3-A3FA-0E10F2E34F65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2996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ection slide 1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73264" y="719668"/>
            <a:ext cx="8103469" cy="5145816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3" name="Date Placeholder 4">
            <a:extLst>
              <a:ext uri="{FF2B5EF4-FFF2-40B4-BE49-F238E27FC236}">
                <a16:creationId xmlns="" xmlns:a16="http://schemas.microsoft.com/office/drawing/2014/main" id="{D7BCC4F1-CC22-409C-98A9-A75F084CE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43077" y="6155267"/>
            <a:ext cx="230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A87E2521-8D4C-43D8-8050-E9383E9BB2E8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6E18C63-3011-475B-8262-12F4E424E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86958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ection slide 3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73264" y="719668"/>
            <a:ext cx="8103469" cy="5145816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="" xmlns:a16="http://schemas.microsoft.com/office/drawing/2014/main" id="{C3E29EF0-C0D0-4973-9147-4ED9508C1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43077" y="6155267"/>
            <a:ext cx="230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D4AEE69C-DD59-4C49-AB9C-4AC5CAC95A94}" type="datetime4">
              <a:rPr lang="en-US" smtClean="0"/>
              <a:pPr/>
              <a:t>September 16, 2018</a:t>
            </a:fld>
            <a:r>
              <a:rPr lang="en-CA"/>
              <a:t>     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66AF7EDB-4664-4AC1-B985-01E6B30AE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86958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/Section slide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73264" y="719668"/>
            <a:ext cx="8103469" cy="1711475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="" xmlns:a16="http://schemas.microsoft.com/office/drawing/2014/main" id="{5125D806-AFBC-4C80-A00C-194EC173C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43077" y="6155267"/>
            <a:ext cx="230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6CD0797B-E785-42B9-8E26-0DD9535302B8}" type="datetime4">
              <a:rPr lang="en-US" smtClean="0"/>
              <a:pPr/>
              <a:t>September 16, 2018</a:t>
            </a:fld>
            <a:r>
              <a:rPr lang="en-CA"/>
              <a:t>     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C8BC27F-BC0F-4324-A43D-0000BBBC4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1803" y="588362"/>
            <a:ext cx="7117676" cy="2988919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11803" y="3584814"/>
            <a:ext cx="7117676" cy="115141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885843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/Section slide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73264" y="719668"/>
            <a:ext cx="8103469" cy="1711475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="" xmlns:a16="http://schemas.microsoft.com/office/drawing/2014/main" id="{6A27DA5A-D0E8-4588-97B4-FE0384038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43077" y="6155267"/>
            <a:ext cx="230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bg1"/>
                </a:solidFill>
              </a:defRPr>
            </a:lvl1pPr>
          </a:lstStyle>
          <a:p>
            <a:fld id="{FBFEF9DD-5E9E-4AEE-83E3-8A85EDB2E09D}" type="datetime4">
              <a:rPr lang="en-US" smtClean="0"/>
              <a:pPr/>
              <a:t>September 16, 2018</a:t>
            </a:fld>
            <a:r>
              <a:rPr lang="en-CA"/>
              <a:t>     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3C705BC-257C-4CE1-AC22-06E6DE524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bg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/Section slide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="" xmlns:a16="http://schemas.microsoft.com/office/drawing/2014/main" id="{54B118B1-9773-497D-B290-116540DC3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43077" y="6155267"/>
            <a:ext cx="230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9B6E9601-C3ED-4E51-A2DA-94B062F90893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8EA02D00-1767-4CA8-8CE6-00DDE4278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73264" y="404484"/>
            <a:ext cx="7866403" cy="4709383"/>
          </a:xfrm>
        </p:spPr>
        <p:txBody>
          <a:bodyPr wrap="square" anchor="t">
            <a:noAutofit/>
          </a:bodyPr>
          <a:lstStyle>
            <a:lvl1pPr indent="0" algn="l">
              <a:lnSpc>
                <a:spcPts val="5100"/>
              </a:lnSpc>
              <a:spcAft>
                <a:spcPts val="0"/>
              </a:spcAft>
              <a:defRPr sz="4800" b="1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closing message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="" xmlns:a16="http://schemas.microsoft.com/office/drawing/2014/main" id="{47E42ABD-81B0-4352-8EA2-AA1F67F7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43077" y="6155267"/>
            <a:ext cx="2305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A7E99A24-F02C-4FD0-8541-33EF0C918890}" type="datetime4">
              <a:rPr lang="en-US" smtClean="0"/>
              <a:pPr/>
              <a:t>September 16, 2018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FEAF3BB-E405-48E8-87E3-FDCAD16E2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49167" y="6155266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86958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31B9-1D0D-4E76-912A-D37FF40432A9}" type="datetimeFigureOut">
              <a:rPr lang="en-CA" smtClean="0"/>
              <a:pPr/>
              <a:t>2018-09-16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B9127-DE0A-4C42-A1B0-02259A47760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9002" y="396621"/>
            <a:ext cx="3220541" cy="2981242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58831" y="3589015"/>
            <a:ext cx="2146484" cy="107233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88584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956774" y="4296434"/>
            <a:ext cx="5252541" cy="1262538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</a:t>
            </a:r>
            <a:r>
              <a:rPr lang="en-US"/>
              <a:t>document title</a:t>
            </a:r>
            <a:endParaRPr lang="en-C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6774" y="5769428"/>
            <a:ext cx="2146484" cy="56907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39059" y="4276751"/>
            <a:ext cx="5252541" cy="1262538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739059" y="5787823"/>
            <a:ext cx="2146484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4030" y="517551"/>
            <a:ext cx="3438255" cy="2639306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54030" y="3588909"/>
            <a:ext cx="2146484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4030" y="1189089"/>
            <a:ext cx="4947741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54030" y="3059137"/>
            <a:ext cx="2146484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44716" y="4237089"/>
            <a:ext cx="4947741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44716" y="5859440"/>
            <a:ext cx="2146484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44716" y="4237089"/>
            <a:ext cx="4947741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44716" y="5859440"/>
            <a:ext cx="2146484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568" y="392415"/>
            <a:ext cx="8444818" cy="10698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568" y="1472184"/>
            <a:ext cx="8444818" cy="4212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736167" y="6155267"/>
            <a:ext cx="24002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C767B4DC-1D97-4108-8537-8CF37A3E3692}" type="datetime4">
              <a:rPr lang="en-US" smtClean="0"/>
              <a:pPr/>
              <a:t>September 16, 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128000" y="6155267"/>
            <a:ext cx="675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1497D35-93D5-5047-9160-8F9C97C9D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148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4" r:id="rId4"/>
    <p:sldLayoutId id="2147483666" r:id="rId5"/>
    <p:sldLayoutId id="2147483667" r:id="rId6"/>
    <p:sldLayoutId id="2147483669" r:id="rId7"/>
    <p:sldLayoutId id="2147483671" r:id="rId8"/>
    <p:sldLayoutId id="2147483673" r:id="rId9"/>
    <p:sldLayoutId id="2147483674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76" r:id="rId19"/>
    <p:sldLayoutId id="2147483678" r:id="rId20"/>
    <p:sldLayoutId id="2147483680" r:id="rId21"/>
    <p:sldLayoutId id="2147483661" r:id="rId22"/>
    <p:sldLayoutId id="2147483662" r:id="rId23"/>
    <p:sldLayoutId id="2147483681" r:id="rId24"/>
  </p:sldLayoutIdLst>
  <p:hf hdr="0" ftr="0"/>
  <p:txStyles>
    <p:titleStyle>
      <a:lvl1pPr indent="-347472" algn="l" defTabSz="914400" rtl="0" eaLnBrk="1" latinLnBrk="0" hangingPunct="1">
        <a:lnSpc>
          <a:spcPts val="2660"/>
        </a:lnSpc>
        <a:spcBef>
          <a:spcPct val="0"/>
        </a:spcBef>
        <a:buNone/>
        <a:defRPr sz="28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400" algn="l" defTabSz="914400" rtl="0" eaLnBrk="1" latinLnBrk="0" hangingPunct="1">
        <a:spcBef>
          <a:spcPts val="672"/>
        </a:spcBef>
        <a:buClr>
          <a:schemeClr val="tx1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100000"/>
        </a:lnSpc>
        <a:spcBef>
          <a:spcPts val="576"/>
        </a:spcBef>
        <a:buClr>
          <a:schemeClr val="tx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400" algn="l" defTabSz="914400" rtl="0" eaLnBrk="1" latinLnBrk="0" hangingPunct="1">
        <a:lnSpc>
          <a:spcPct val="100000"/>
        </a:lnSpc>
        <a:spcBef>
          <a:spcPts val="480"/>
        </a:spcBef>
        <a:buClr>
          <a:schemeClr val="tx1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ts val="2100"/>
        </a:lnSpc>
        <a:spcBef>
          <a:spcPts val="0"/>
        </a:spcBef>
        <a:buClr>
          <a:srgbClr val="3CA9E0"/>
        </a:buClr>
        <a:buFont typeface="Arial" pitchFamily="34" charset="0"/>
        <a:buChar char="•"/>
        <a:defRPr sz="15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263" y="263207"/>
            <a:ext cx="8078346" cy="1984980"/>
          </a:xfrm>
        </p:spPr>
        <p:txBody>
          <a:bodyPr/>
          <a:lstStyle/>
          <a:p>
            <a:r>
              <a:rPr lang="en-CA" sz="3800" dirty="0" smtClean="0"/>
              <a:t>Health Policy, Programming &amp; Practice: Senior’s Health &amp; Aging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297" y="1831025"/>
            <a:ext cx="8243938" cy="2445342"/>
          </a:xfrm>
        </p:spPr>
        <p:txBody>
          <a:bodyPr/>
          <a:lstStyle/>
          <a:p>
            <a:r>
              <a:rPr lang="en-CA" sz="1800" dirty="0" smtClean="0">
                <a:latin typeface="+mj-lt"/>
              </a:rPr>
              <a:t>Moderator: </a:t>
            </a:r>
            <a:r>
              <a:rPr lang="en-CA" sz="1800" b="1" dirty="0" err="1" smtClean="0">
                <a:latin typeface="+mj-lt"/>
              </a:rPr>
              <a:t>Siu</a:t>
            </a:r>
            <a:r>
              <a:rPr lang="en-CA" sz="1800" b="1" dirty="0" smtClean="0">
                <a:latin typeface="+mj-lt"/>
              </a:rPr>
              <a:t> </a:t>
            </a:r>
            <a:r>
              <a:rPr lang="en-CA" sz="1800" b="1" dirty="0" err="1" smtClean="0">
                <a:latin typeface="+mj-lt"/>
              </a:rPr>
              <a:t>Mee</a:t>
            </a:r>
            <a:r>
              <a:rPr lang="en-CA" sz="1800" b="1" dirty="0" smtClean="0">
                <a:latin typeface="+mj-lt"/>
              </a:rPr>
              <a:t> Cheng</a:t>
            </a:r>
            <a:r>
              <a:rPr lang="en-CA" sz="1800" dirty="0" smtClean="0">
                <a:latin typeface="+mj-lt"/>
              </a:rPr>
              <a:t>, PhD ABD, Ryerson University &amp; Executive Director, Canadian Centre for Accreditation</a:t>
            </a:r>
          </a:p>
          <a:p>
            <a:r>
              <a:rPr lang="en-CA" sz="1800" dirty="0" smtClean="0">
                <a:latin typeface="+mj-lt"/>
              </a:rPr>
              <a:t>Speaker: </a:t>
            </a:r>
            <a:r>
              <a:rPr lang="en-CA" sz="1800" b="1" dirty="0" smtClean="0">
                <a:latin typeface="+mj-lt"/>
              </a:rPr>
              <a:t>Christina </a:t>
            </a:r>
            <a:r>
              <a:rPr lang="en-CA" sz="1800" b="1" dirty="0" err="1" smtClean="0">
                <a:latin typeface="+mj-lt"/>
              </a:rPr>
              <a:t>Bisanz</a:t>
            </a:r>
            <a:r>
              <a:rPr lang="en-CA" sz="1800" b="1" dirty="0" smtClean="0">
                <a:latin typeface="+mj-lt"/>
              </a:rPr>
              <a:t>, CEO, CHATS</a:t>
            </a:r>
          </a:p>
          <a:p>
            <a:r>
              <a:rPr lang="en-US" sz="1800" dirty="0" err="1" smtClean="0">
                <a:latin typeface="+mj-lt"/>
              </a:rPr>
              <a:t>Speaer</a:t>
            </a:r>
            <a:r>
              <a:rPr lang="en-US" sz="1800" dirty="0" smtClean="0">
                <a:latin typeface="+mj-lt"/>
              </a:rPr>
              <a:t>: </a:t>
            </a:r>
            <a:r>
              <a:rPr lang="en-US" sz="1800" b="1" dirty="0" err="1" smtClean="0">
                <a:latin typeface="+mj-lt"/>
              </a:rPr>
              <a:t>Sujata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Ganguli</a:t>
            </a:r>
            <a:r>
              <a:rPr lang="en-US" sz="1800" b="1" dirty="0" smtClean="0">
                <a:latin typeface="+mj-lt"/>
              </a:rPr>
              <a:t>, Senior Director of Community Services, Reconnect Community Health </a:t>
            </a:r>
            <a:r>
              <a:rPr lang="en-US" sz="1800" b="1" dirty="0" smtClean="0">
                <a:latin typeface="+mj-lt"/>
              </a:rPr>
              <a:t>Services</a:t>
            </a:r>
          </a:p>
          <a:p>
            <a:endParaRPr lang="en-US" sz="1800" b="1" dirty="0" smtClean="0">
              <a:latin typeface="+mj-lt"/>
            </a:endParaRPr>
          </a:p>
          <a:p>
            <a:r>
              <a:rPr lang="en-CA" sz="1800" b="1" dirty="0" smtClean="0">
                <a:latin typeface="+mj-lt"/>
              </a:rPr>
              <a:t>September </a:t>
            </a:r>
            <a:r>
              <a:rPr lang="en-CA" sz="1800" b="1" dirty="0" smtClean="0">
                <a:latin typeface="+mj-lt"/>
              </a:rPr>
              <a:t>19, 2018, </a:t>
            </a:r>
            <a:endParaRPr lang="en-US" sz="1800" b="1" dirty="0" smtClean="0">
              <a:latin typeface="+mj-lt"/>
            </a:endParaRPr>
          </a:p>
          <a:p>
            <a:r>
              <a:rPr lang="en-CA" sz="1800" b="1" dirty="0" smtClean="0">
                <a:latin typeface="+mj-lt"/>
              </a:rPr>
              <a:t>Ryerson University</a:t>
            </a:r>
          </a:p>
          <a:p>
            <a:r>
              <a:rPr lang="en-CA" sz="1800" b="1" dirty="0" smtClean="0">
                <a:latin typeface="+mj-lt"/>
              </a:rPr>
              <a:t>Tweet @</a:t>
            </a:r>
            <a:r>
              <a:rPr lang="en-CA" sz="1800" b="1" dirty="0" err="1" smtClean="0">
                <a:latin typeface="+mj-lt"/>
              </a:rPr>
              <a:t>policystudiesRy</a:t>
            </a:r>
            <a:r>
              <a:rPr lang="en-CA" sz="1800" b="1" smtClean="0">
                <a:latin typeface="+mj-lt"/>
              </a:rPr>
              <a:t> #HP32018</a:t>
            </a:r>
            <a:endParaRPr lang="en-CA" sz="1800" b="1" dirty="0" smtClean="0">
              <a:latin typeface="+mj-lt"/>
            </a:endParaRPr>
          </a:p>
          <a:p>
            <a:endParaRPr lang="en-US" sz="1800" b="1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247425" y="248769"/>
          <a:ext cx="9593132" cy="5775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uMee\Documents\Siu Mee PC Sep2014\Siu Mee memory stick files\clip art\Map globes\cracked-globe-earth-broken-d-planet-cracking-dried-fractured-isolated-white-metaphor-end-world-damaged-ecology-523964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3730" t="8010" r="6534" b="14058"/>
          <a:stretch>
            <a:fillRect/>
          </a:stretch>
        </p:blipFill>
        <p:spPr bwMode="auto">
          <a:xfrm rot="1262555">
            <a:off x="5097700" y="2351569"/>
            <a:ext cx="4080799" cy="37893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492" y="436971"/>
            <a:ext cx="8639092" cy="693751"/>
          </a:xfrm>
        </p:spPr>
        <p:txBody>
          <a:bodyPr/>
          <a:lstStyle/>
          <a:p>
            <a:pPr algn="ctr"/>
            <a:r>
              <a:rPr lang="en-CA" sz="2800" dirty="0" smtClean="0">
                <a:latin typeface="+mj-lt"/>
              </a:rPr>
              <a:t>Fragmented Healthcare &amp; Social Services Systems</a:t>
            </a:r>
            <a:endParaRPr lang="en-CA" sz="28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21674" y="1216621"/>
            <a:ext cx="5181600" cy="5176300"/>
          </a:xfrm>
        </p:spPr>
        <p:txBody>
          <a:bodyPr>
            <a:noAutofit/>
          </a:bodyPr>
          <a:lstStyle/>
          <a:p>
            <a:r>
              <a:rPr lang="en-CA" sz="2500" dirty="0" smtClean="0">
                <a:latin typeface="+mj-lt"/>
              </a:rPr>
              <a:t>Healthcare and Social services systems are </a:t>
            </a:r>
            <a:r>
              <a:rPr lang="en-CA" sz="2500" b="1" dirty="0" smtClean="0">
                <a:latin typeface="+mj-lt"/>
              </a:rPr>
              <a:t>fragmented &amp; siloed.</a:t>
            </a:r>
          </a:p>
          <a:p>
            <a:r>
              <a:rPr lang="en-CA" sz="2500" dirty="0" smtClean="0">
                <a:latin typeface="+mj-lt"/>
              </a:rPr>
              <a:t>Patients learn to navigate or fall through the cracks.</a:t>
            </a:r>
          </a:p>
          <a:p>
            <a:r>
              <a:rPr lang="en-CA" sz="2500" dirty="0" smtClean="0">
                <a:latin typeface="+mj-lt"/>
              </a:rPr>
              <a:t>Services being used inappropriately.</a:t>
            </a:r>
          </a:p>
          <a:p>
            <a:r>
              <a:rPr lang="en-CA" sz="2500" dirty="0" smtClean="0">
                <a:latin typeface="+mj-lt"/>
              </a:rPr>
              <a:t>Stress is on the healthcare system</a:t>
            </a:r>
            <a:r>
              <a:rPr lang="en-CA" sz="2500" dirty="0" smtClean="0">
                <a:latin typeface="+mj-lt"/>
              </a:rPr>
              <a:t>.</a:t>
            </a:r>
          </a:p>
          <a:p>
            <a:r>
              <a:rPr lang="en-CA" sz="2500" dirty="0" smtClean="0">
                <a:latin typeface="+mj-lt"/>
              </a:rPr>
              <a:t>No whole-of-person focus</a:t>
            </a:r>
            <a:endParaRPr lang="en-CA" sz="2500" dirty="0" smtClean="0">
              <a:latin typeface="+mj-lt"/>
            </a:endParaRPr>
          </a:p>
          <a:p>
            <a:r>
              <a:rPr lang="en-CA" sz="2500" dirty="0" smtClean="0">
                <a:latin typeface="+mj-lt"/>
              </a:rPr>
              <a:t>Concerns over sustainability of healthcare and social services systems.</a:t>
            </a:r>
            <a:endParaRPr lang="en-CA" sz="2500" dirty="0"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65" y="228600"/>
            <a:ext cx="8639735" cy="824136"/>
          </a:xfrm>
        </p:spPr>
        <p:txBody>
          <a:bodyPr/>
          <a:lstStyle/>
          <a:p>
            <a:pPr algn="ctr"/>
            <a:r>
              <a:rPr lang="en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</a:t>
            </a:r>
            <a:r>
              <a:rPr lang="en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Health &amp; Social Care Initiatives for Seniors</a:t>
            </a:r>
            <a:endParaRPr lang="en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3241" y="1154545"/>
          <a:ext cx="8653255" cy="5559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43800" y="6248400"/>
            <a:ext cx="1295400" cy="457200"/>
          </a:xfrm>
          <a:prstGeom prst="rect">
            <a:avLst/>
          </a:prstGeom>
        </p:spPr>
        <p:txBody>
          <a:bodyPr/>
          <a:lstStyle/>
          <a:p>
            <a:fld id="{8A0424E6-5727-4C58-9C0B-001A6113A8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2582" y="759056"/>
            <a:ext cx="869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/>
              <a:t>(</a:t>
            </a:r>
            <a:r>
              <a:rPr lang="en-CA" sz="1400" i="1" dirty="0" smtClean="0"/>
              <a:t>Cheng &amp; </a:t>
            </a:r>
            <a:r>
              <a:rPr lang="en-CA" sz="1400" i="1" dirty="0" err="1" smtClean="0"/>
              <a:t>Catallo</a:t>
            </a:r>
            <a:r>
              <a:rPr lang="en-CA" sz="1400" i="1" dirty="0" smtClean="0"/>
              <a:t>, 2017, </a:t>
            </a:r>
            <a:r>
              <a:rPr lang="en-CA" sz="1400" i="1" dirty="0" err="1" smtClean="0"/>
              <a:t>n.p</a:t>
            </a:r>
            <a:r>
              <a:rPr lang="en-CA" sz="1400" i="1" dirty="0" smtClean="0"/>
              <a:t>.)</a:t>
            </a:r>
            <a:endParaRPr lang="en-CA" sz="14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yersonUniversity_MasterTemplate v1">
  <a:themeElements>
    <a:clrScheme name="Ryerson University">
      <a:dk1>
        <a:srgbClr val="000000"/>
      </a:dk1>
      <a:lt1>
        <a:srgbClr val="FFFFFF"/>
      </a:lt1>
      <a:dk2>
        <a:srgbClr val="004C9B"/>
      </a:dk2>
      <a:lt2>
        <a:srgbClr val="FFDC00"/>
      </a:lt2>
      <a:accent1>
        <a:srgbClr val="011E5E"/>
      </a:accent1>
      <a:accent2>
        <a:srgbClr val="1297EB"/>
      </a:accent2>
      <a:accent3>
        <a:srgbClr val="4CB4F1"/>
      </a:accent3>
      <a:accent4>
        <a:srgbClr val="FD9208"/>
      </a:accent4>
      <a:accent5>
        <a:srgbClr val="FEBC0D"/>
      </a:accent5>
      <a:accent6>
        <a:srgbClr val="FFEE0A"/>
      </a:accent6>
      <a:hlink>
        <a:srgbClr val="878787"/>
      </a:hlink>
      <a:folHlink>
        <a:srgbClr val="D0D0D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U Powerpoint Template STANDARD-2" id="{E4CFBEC6-3E8E-5945-8736-99F9812C87AC}" vid="{CE6ADFF2-644B-6C4B-B06A-D679022860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 Powerpoint Template STANDARD-Brand2.0</Template>
  <TotalTime>0</TotalTime>
  <Words>338</Words>
  <Application>Microsoft Office PowerPoint</Application>
  <PresentationFormat>On-screen Show (4:3)</PresentationFormat>
  <Paragraphs>44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RyersonUniversity_MasterTemplate v1</vt:lpstr>
      <vt:lpstr>Health Policy, Programming &amp; Practice: Senior’s Health &amp; Aging</vt:lpstr>
      <vt:lpstr>Slide 2</vt:lpstr>
      <vt:lpstr>Slide 3</vt:lpstr>
      <vt:lpstr>Characteristics of Integrated Health &amp; Social Care Initiatives for Seniors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2017-11-20T16:23:43Z</dcterms:created>
  <dcterms:modified xsi:type="dcterms:W3CDTF">2018-09-19T01:08:55Z</dcterms:modified>
</cp:coreProperties>
</file>