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8" r:id="rId4"/>
    <p:sldId id="259" r:id="rId5"/>
    <p:sldId id="257" r:id="rId6"/>
    <p:sldId id="269" r:id="rId7"/>
    <p:sldId id="262" r:id="rId8"/>
    <p:sldId id="270" r:id="rId9"/>
    <p:sldId id="271" r:id="rId10"/>
    <p:sldId id="272" r:id="rId11"/>
    <p:sldId id="261" r:id="rId12"/>
    <p:sldId id="279" r:id="rId13"/>
    <p:sldId id="278" r:id="rId14"/>
    <p:sldId id="276" r:id="rId15"/>
    <p:sldId id="275" r:id="rId16"/>
    <p:sldId id="282" r:id="rId17"/>
    <p:sldId id="265" r:id="rId18"/>
    <p:sldId id="283" r:id="rId19"/>
    <p:sldId id="284" r:id="rId20"/>
    <p:sldId id="285" r:id="rId21"/>
    <p:sldId id="281" r:id="rId22"/>
    <p:sldId id="277" r:id="rId23"/>
    <p:sldId id="260" r:id="rId24"/>
    <p:sldId id="280" r:id="rId25"/>
    <p:sldId id="26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06"/>
    <p:restoredTop sz="94599"/>
  </p:normalViewPr>
  <p:slideViewPr>
    <p:cSldViewPr snapToGrid="0" snapToObjects="1">
      <p:cViewPr varScale="1">
        <p:scale>
          <a:sx n="83" d="100"/>
          <a:sy n="83" d="100"/>
        </p:scale>
        <p:origin x="-62" y="-79"/>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9/18/2018</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pPr/>
              <a:t>9/18/2018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pPr/>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pPr/>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pPr/>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pPr/>
              <a:t>9/18/2018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pPr/>
              <a:t>9/18/2018</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pPr/>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pPr/>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pPr/>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pPr/>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pPr/>
              <a:t>9/18/2018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pPr/>
              <a:t>9/18/2018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pPr/>
              <a:t>9/18/2018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pPr/>
              <a:t>9/18/2018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pPr/>
              <a:t>9/18/2018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pPr/>
              <a:t>9/18/2018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pPr/>
              <a:t>9/18/2018</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twitter.com/hashtag/WelcomeToCanada?src=hash"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4334A0-3090-C74F-AF18-AD7627B7C9B6}"/>
              </a:ext>
            </a:extLst>
          </p:cNvPr>
          <p:cNvSpPr>
            <a:spLocks noGrp="1"/>
          </p:cNvSpPr>
          <p:nvPr>
            <p:ph type="ctrTitle"/>
          </p:nvPr>
        </p:nvSpPr>
        <p:spPr/>
        <p:txBody>
          <a:bodyPr/>
          <a:lstStyle/>
          <a:p>
            <a:r>
              <a:rPr lang="en-US" dirty="0"/>
              <a:t>The Canadian Centre for Refugee and Immigrant Health Care </a:t>
            </a:r>
          </a:p>
        </p:txBody>
      </p:sp>
      <p:sp>
        <p:nvSpPr>
          <p:cNvPr id="3" name="Subtitle 2">
            <a:extLst>
              <a:ext uri="{FF2B5EF4-FFF2-40B4-BE49-F238E27FC236}">
                <a16:creationId xmlns:a16="http://schemas.microsoft.com/office/drawing/2014/main" xmlns="" id="{DDDE2967-D1C2-1A4B-BEF4-41B1D2954437}"/>
              </a:ext>
            </a:extLst>
          </p:cNvPr>
          <p:cNvSpPr>
            <a:spLocks noGrp="1"/>
          </p:cNvSpPr>
          <p:nvPr>
            <p:ph type="subTitle" idx="1"/>
          </p:nvPr>
        </p:nvSpPr>
        <p:spPr/>
        <p:txBody>
          <a:bodyPr/>
          <a:lstStyle/>
          <a:p>
            <a:r>
              <a:rPr lang="en-US" dirty="0"/>
              <a:t>WHERE CARE MATTERS MORE THAN A CARD </a:t>
            </a:r>
          </a:p>
        </p:txBody>
      </p:sp>
      <p:pic>
        <p:nvPicPr>
          <p:cNvPr id="4" name="Picture 3" descr="C:\Users\hp\Desktop\Untitled-2.png">
            <a:extLst>
              <a:ext uri="{FF2B5EF4-FFF2-40B4-BE49-F238E27FC236}">
                <a16:creationId xmlns:a16="http://schemas.microsoft.com/office/drawing/2014/main" xmlns="" id="{B3C40368-1CD8-5941-9B0C-10517FAA9AF3}"/>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92800" y="3862979"/>
            <a:ext cx="914400" cy="914400"/>
          </a:xfrm>
          <a:prstGeom prst="rect">
            <a:avLst/>
          </a:prstGeom>
          <a:noFill/>
          <a:ln>
            <a:noFill/>
          </a:ln>
        </p:spPr>
      </p:pic>
    </p:spTree>
    <p:extLst>
      <p:ext uri="{BB962C8B-B14F-4D97-AF65-F5344CB8AC3E}">
        <p14:creationId xmlns:p14="http://schemas.microsoft.com/office/powerpoint/2010/main" xmlns="" val="3596280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683249-3BF3-874F-9EB8-63AA869316E0}"/>
              </a:ext>
            </a:extLst>
          </p:cNvPr>
          <p:cNvSpPr>
            <a:spLocks noGrp="1"/>
          </p:cNvSpPr>
          <p:nvPr>
            <p:ph type="title"/>
          </p:nvPr>
        </p:nvSpPr>
        <p:spPr/>
        <p:txBody>
          <a:bodyPr/>
          <a:lstStyle/>
          <a:p>
            <a:r>
              <a:rPr lang="en-US" dirty="0"/>
              <a:t>CANADA and POLICY</a:t>
            </a:r>
          </a:p>
        </p:txBody>
      </p:sp>
      <p:sp>
        <p:nvSpPr>
          <p:cNvPr id="3" name="Content Placeholder 2">
            <a:extLst>
              <a:ext uri="{FF2B5EF4-FFF2-40B4-BE49-F238E27FC236}">
                <a16:creationId xmlns:a16="http://schemas.microsoft.com/office/drawing/2014/main" xmlns="" id="{2C96DE8A-4ACF-F34B-ABCC-B1195DD0598F}"/>
              </a:ext>
            </a:extLst>
          </p:cNvPr>
          <p:cNvSpPr>
            <a:spLocks noGrp="1"/>
          </p:cNvSpPr>
          <p:nvPr>
            <p:ph idx="1"/>
          </p:nvPr>
        </p:nvSpPr>
        <p:spPr/>
        <p:txBody>
          <a:bodyPr/>
          <a:lstStyle/>
          <a:p>
            <a:pPr marL="0" indent="0">
              <a:buNone/>
            </a:pPr>
            <a:endParaRPr lang="en-US" dirty="0"/>
          </a:p>
          <a:p>
            <a:pPr marL="0" indent="0">
              <a:buNone/>
            </a:pPr>
            <a:r>
              <a:rPr lang="en-US" sz="2200" b="1" dirty="0"/>
              <a:t>Prime Minister Justin Trudeau January 28, 2017 in response to the Trump immigration bans and populace rhetoric :</a:t>
            </a:r>
            <a:endParaRPr lang="en-CA" sz="2200" b="1" dirty="0"/>
          </a:p>
          <a:p>
            <a:pPr marL="0" indent="0">
              <a:buNone/>
            </a:pPr>
            <a:endParaRPr lang="en-US" sz="2200" b="1" i="1" dirty="0"/>
          </a:p>
          <a:p>
            <a:pPr marL="0" indent="0">
              <a:buNone/>
            </a:pPr>
            <a:r>
              <a:rPr lang="en-US" sz="2400" b="1" i="1" dirty="0"/>
              <a:t>“To those fleeing persecution, terror &amp; war,  Canadians will welcome you, regardless of your faith.</a:t>
            </a:r>
            <a:r>
              <a:rPr lang="en-CA" sz="2400" b="1" dirty="0"/>
              <a:t> </a:t>
            </a:r>
            <a:r>
              <a:rPr lang="en-CA" sz="2400" b="1" i="1" dirty="0"/>
              <a:t>D</a:t>
            </a:r>
            <a:r>
              <a:rPr lang="en-US" sz="2400" b="1" i="1" dirty="0" err="1"/>
              <a:t>iversity</a:t>
            </a:r>
            <a:r>
              <a:rPr lang="en-US" sz="2400" b="1" i="1" dirty="0"/>
              <a:t> is our strength”</a:t>
            </a:r>
            <a:endParaRPr lang="en-CA" sz="2400" b="1" dirty="0"/>
          </a:p>
          <a:p>
            <a:pPr marL="0" indent="0">
              <a:buNone/>
            </a:pPr>
            <a:r>
              <a:rPr lang="en-US" sz="2400" b="1" i="1" dirty="0">
                <a:solidFill>
                  <a:schemeClr val="tx1"/>
                </a:solidFill>
              </a:rPr>
              <a:t> </a:t>
            </a:r>
            <a:r>
              <a:rPr lang="en-US" sz="2400" b="1" i="1" u="sng" dirty="0">
                <a:solidFill>
                  <a:schemeClr val="tx1"/>
                </a:solidFill>
                <a:hlinkClick r:id="rId2"/>
              </a:rPr>
              <a:t>#WelcomeToCanada</a:t>
            </a:r>
            <a:endParaRPr lang="en-CA" sz="2400" b="1" dirty="0">
              <a:solidFill>
                <a:schemeClr val="tx1"/>
              </a:solidFill>
            </a:endParaRPr>
          </a:p>
          <a:p>
            <a:endParaRPr lang="en-US" dirty="0"/>
          </a:p>
        </p:txBody>
      </p:sp>
    </p:spTree>
    <p:extLst>
      <p:ext uri="{BB962C8B-B14F-4D97-AF65-F5344CB8AC3E}">
        <p14:creationId xmlns:p14="http://schemas.microsoft.com/office/powerpoint/2010/main" xmlns="" val="199320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AC158B-1F3A-6740-9F52-D57BD47D758A}"/>
              </a:ext>
            </a:extLst>
          </p:cNvPr>
          <p:cNvSpPr>
            <a:spLocks noGrp="1"/>
          </p:cNvSpPr>
          <p:nvPr>
            <p:ph type="title"/>
          </p:nvPr>
        </p:nvSpPr>
        <p:spPr/>
        <p:txBody>
          <a:bodyPr/>
          <a:lstStyle/>
          <a:p>
            <a:r>
              <a:rPr lang="en-US" dirty="0"/>
              <a:t>THEY LISTENED ( over 40,000 in 2 years)</a:t>
            </a:r>
          </a:p>
        </p:txBody>
      </p:sp>
      <p:pic>
        <p:nvPicPr>
          <p:cNvPr id="4" name="Content Placeholder 6" descr="images.jpeg">
            <a:extLst>
              <a:ext uri="{FF2B5EF4-FFF2-40B4-BE49-F238E27FC236}">
                <a16:creationId xmlns:a16="http://schemas.microsoft.com/office/drawing/2014/main" xmlns="" id="{E59DD659-62AE-4241-B10D-8DDAE1B4ADF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91922" y="2298933"/>
            <a:ext cx="5204078" cy="2914282"/>
          </a:xfrm>
          <a:prstGeom prst="rect">
            <a:avLst/>
          </a:prstGeom>
        </p:spPr>
      </p:pic>
      <p:pic>
        <p:nvPicPr>
          <p:cNvPr id="5" name="Content Placeholder 7" descr="web-folio-refugees-numbers01nw1a.jpg">
            <a:extLst>
              <a:ext uri="{FF2B5EF4-FFF2-40B4-BE49-F238E27FC236}">
                <a16:creationId xmlns:a16="http://schemas.microsoft.com/office/drawing/2014/main" xmlns="" id="{A427E963-8C49-9149-9A8C-8F6BCF04AF27}"/>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905500" y="2896199"/>
            <a:ext cx="5181600" cy="3451614"/>
          </a:xfrm>
          <a:prstGeom prst="rect">
            <a:avLst/>
          </a:prstGeom>
        </p:spPr>
      </p:pic>
      <p:sp>
        <p:nvSpPr>
          <p:cNvPr id="6" name="TextBox 5">
            <a:extLst>
              <a:ext uri="{FF2B5EF4-FFF2-40B4-BE49-F238E27FC236}">
                <a16:creationId xmlns:a16="http://schemas.microsoft.com/office/drawing/2014/main" xmlns="" id="{183DD6CE-8535-6548-8923-7FC9FE568AD6}"/>
              </a:ext>
            </a:extLst>
          </p:cNvPr>
          <p:cNvSpPr txBox="1"/>
          <p:nvPr/>
        </p:nvSpPr>
        <p:spPr>
          <a:xfrm>
            <a:off x="445477" y="5213215"/>
            <a:ext cx="5460023" cy="1477328"/>
          </a:xfrm>
          <a:prstGeom prst="rect">
            <a:avLst/>
          </a:prstGeom>
          <a:noFill/>
        </p:spPr>
        <p:txBody>
          <a:bodyPr wrap="square" rtlCol="0">
            <a:spAutoFit/>
          </a:bodyPr>
          <a:lstStyle/>
          <a:p>
            <a:endParaRPr lang="en-US" b="1" dirty="0"/>
          </a:p>
          <a:p>
            <a:r>
              <a:rPr lang="en-US" b="1" dirty="0"/>
              <a:t>THOUSANDS WALKED ACROSS OR HID IN TRUCK</a:t>
            </a:r>
            <a:r>
              <a:rPr lang="en-US" dirty="0"/>
              <a:t>S</a:t>
            </a:r>
          </a:p>
          <a:p>
            <a:r>
              <a:rPr lang="en-US" dirty="0"/>
              <a:t>	AFRICA, HAITIAN, CONGO, EAST AFRICA </a:t>
            </a:r>
          </a:p>
          <a:p>
            <a:r>
              <a:rPr lang="en-US" dirty="0"/>
              <a:t> </a:t>
            </a:r>
          </a:p>
          <a:p>
            <a:pPr marL="285750" indent="-285750">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xmlns="" id="{F96AF542-FFE9-6049-8B1A-3E99A0CEE1C6}"/>
              </a:ext>
            </a:extLst>
          </p:cNvPr>
          <p:cNvSpPr txBox="1"/>
          <p:nvPr/>
        </p:nvSpPr>
        <p:spPr>
          <a:xfrm>
            <a:off x="6248400" y="2391508"/>
            <a:ext cx="5861538" cy="369332"/>
          </a:xfrm>
          <a:prstGeom prst="rect">
            <a:avLst/>
          </a:prstGeom>
          <a:noFill/>
        </p:spPr>
        <p:txBody>
          <a:bodyPr wrap="square" rtlCol="0">
            <a:spAutoFit/>
          </a:bodyPr>
          <a:lstStyle/>
          <a:p>
            <a:r>
              <a:rPr lang="en-US" b="1" dirty="0"/>
              <a:t>THEY TOOK CANADA’S PROMISE AT FACE VALUE</a:t>
            </a:r>
          </a:p>
        </p:txBody>
      </p:sp>
    </p:spTree>
    <p:extLst>
      <p:ext uri="{BB962C8B-B14F-4D97-AF65-F5344CB8AC3E}">
        <p14:creationId xmlns:p14="http://schemas.microsoft.com/office/powerpoint/2010/main" xmlns="" val="2340354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F55902-49EA-BC4F-BB87-A41FDF5F619C}"/>
              </a:ext>
            </a:extLst>
          </p:cNvPr>
          <p:cNvSpPr>
            <a:spLocks noGrp="1"/>
          </p:cNvSpPr>
          <p:nvPr>
            <p:ph type="title"/>
          </p:nvPr>
        </p:nvSpPr>
        <p:spPr/>
        <p:txBody>
          <a:bodyPr/>
          <a:lstStyle/>
          <a:p>
            <a:r>
              <a:rPr lang="en-US" dirty="0"/>
              <a:t>INVITATION MEETS POLTICAL REALITY</a:t>
            </a:r>
            <a:br>
              <a:rPr lang="en-US" dirty="0"/>
            </a:br>
            <a:r>
              <a:rPr lang="en-US" dirty="0"/>
              <a:t>Canadian Policy….. </a:t>
            </a:r>
          </a:p>
        </p:txBody>
      </p:sp>
      <p:sp>
        <p:nvSpPr>
          <p:cNvPr id="3" name="Content Placeholder 2">
            <a:extLst>
              <a:ext uri="{FF2B5EF4-FFF2-40B4-BE49-F238E27FC236}">
                <a16:creationId xmlns:a16="http://schemas.microsoft.com/office/drawing/2014/main" xmlns="" id="{E8A35D12-FF9A-4B4F-B7F9-ED8D0B75B484}"/>
              </a:ext>
            </a:extLst>
          </p:cNvPr>
          <p:cNvSpPr>
            <a:spLocks noGrp="1"/>
          </p:cNvSpPr>
          <p:nvPr>
            <p:ph idx="1"/>
          </p:nvPr>
        </p:nvSpPr>
        <p:spPr/>
        <p:txBody>
          <a:bodyPr/>
          <a:lstStyle/>
          <a:p>
            <a:pPr marL="0" indent="0">
              <a:lnSpc>
                <a:spcPct val="150000"/>
              </a:lnSpc>
              <a:buNone/>
            </a:pPr>
            <a:r>
              <a:rPr lang="en-US" sz="2400" b="1" dirty="0"/>
              <a:t>All</a:t>
            </a:r>
            <a:r>
              <a:rPr lang="en-CA" sz="2400" b="1" dirty="0"/>
              <a:t>though the human right to health has been set out in the 1948 Constitution of the World Health Organization as well as in subsequent international legal documents, in practice migrants and refugees often face formal and informal barriers in accessing healthcare and social services</a:t>
            </a:r>
          </a:p>
          <a:p>
            <a:endParaRPr lang="en-US" dirty="0"/>
          </a:p>
        </p:txBody>
      </p:sp>
    </p:spTree>
    <p:extLst>
      <p:ext uri="{BB962C8B-B14F-4D97-AF65-F5344CB8AC3E}">
        <p14:creationId xmlns:p14="http://schemas.microsoft.com/office/powerpoint/2010/main" xmlns="" val="1863386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0EB094-E587-EA40-943A-E632BF793D21}"/>
              </a:ext>
            </a:extLst>
          </p:cNvPr>
          <p:cNvSpPr>
            <a:spLocks noGrp="1"/>
          </p:cNvSpPr>
          <p:nvPr>
            <p:ph type="title"/>
          </p:nvPr>
        </p:nvSpPr>
        <p:spPr>
          <a:xfrm>
            <a:off x="673768" y="973668"/>
            <a:ext cx="9242599" cy="706964"/>
          </a:xfrm>
        </p:spPr>
        <p:txBody>
          <a:bodyPr/>
          <a:lstStyle/>
          <a:p>
            <a:r>
              <a:rPr lang="en-US" dirty="0"/>
              <a:t>INVITATION MEETS POLTICAL REALITY</a:t>
            </a:r>
            <a:br>
              <a:rPr lang="en-US" dirty="0"/>
            </a:br>
            <a:r>
              <a:rPr lang="en-US" dirty="0"/>
              <a:t>Canadian Policy….. </a:t>
            </a:r>
            <a:endParaRPr lang="en-US" b="1" u="sng" dirty="0"/>
          </a:p>
        </p:txBody>
      </p:sp>
      <p:sp>
        <p:nvSpPr>
          <p:cNvPr id="3" name="Content Placeholder 2">
            <a:extLst>
              <a:ext uri="{FF2B5EF4-FFF2-40B4-BE49-F238E27FC236}">
                <a16:creationId xmlns:a16="http://schemas.microsoft.com/office/drawing/2014/main" xmlns="" id="{AA9275C1-95FB-DA4D-A8E9-F922A0EFBB91}"/>
              </a:ext>
            </a:extLst>
          </p:cNvPr>
          <p:cNvSpPr>
            <a:spLocks noGrp="1"/>
          </p:cNvSpPr>
          <p:nvPr>
            <p:ph idx="1"/>
          </p:nvPr>
        </p:nvSpPr>
        <p:spPr>
          <a:xfrm>
            <a:off x="844061" y="2603500"/>
            <a:ext cx="10492154" cy="3416300"/>
          </a:xfrm>
        </p:spPr>
        <p:txBody>
          <a:bodyPr>
            <a:normAutofit fontScale="92500"/>
          </a:bodyPr>
          <a:lstStyle/>
          <a:p>
            <a:pPr marL="0" indent="0">
              <a:buNone/>
            </a:pPr>
            <a:r>
              <a:rPr lang="en-US" b="1" dirty="0"/>
              <a:t>	</a:t>
            </a:r>
          </a:p>
          <a:p>
            <a:pPr marL="0" indent="0">
              <a:buNone/>
            </a:pPr>
            <a:r>
              <a:rPr lang="en-US" sz="2200" b="1" dirty="0"/>
              <a:t>IMMIGRATION AND REFUGEE BOARD NOW REJECTING 45% OF NIGERIAN, AFRICAN REFUGEE CLAIMS</a:t>
            </a:r>
          </a:p>
          <a:p>
            <a:pPr marL="0" indent="0">
              <a:buNone/>
            </a:pPr>
            <a:endParaRPr lang="en-US" sz="2200" b="1" dirty="0"/>
          </a:p>
          <a:p>
            <a:pPr marL="0" indent="0">
              <a:buNone/>
            </a:pPr>
            <a:r>
              <a:rPr lang="en-US" sz="2200" b="1" dirty="0"/>
              <a:t>REJECTING 90% OF HATIANS CLAIMS  </a:t>
            </a:r>
          </a:p>
          <a:p>
            <a:pPr marL="0" indent="0">
              <a:buNone/>
            </a:pPr>
            <a:endParaRPr lang="en-US" sz="2200" b="1" dirty="0"/>
          </a:p>
          <a:p>
            <a:pPr marL="0" indent="0">
              <a:buNone/>
            </a:pPr>
            <a:r>
              <a:rPr lang="en-US" sz="2200" b="1" dirty="0"/>
              <a:t>ACCESS TO CANADIAN PUBLIC HEALTHCARE DELAYED MONTHS, YEARS FOR MANY</a:t>
            </a:r>
          </a:p>
          <a:p>
            <a:pPr marL="0" indent="0">
              <a:buNone/>
            </a:pPr>
            <a:r>
              <a:rPr lang="en-US" sz="2200" b="1" dirty="0"/>
              <a:t>	- INCLUDING INFANTS, CHILDREN AND PREGNANT WOMEN </a:t>
            </a:r>
          </a:p>
        </p:txBody>
      </p:sp>
    </p:spTree>
    <p:extLst>
      <p:ext uri="{BB962C8B-B14F-4D97-AF65-F5344CB8AC3E}">
        <p14:creationId xmlns:p14="http://schemas.microsoft.com/office/powerpoint/2010/main" xmlns="" val="2621072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514CBF-2307-424E-91CC-310DE05CC27B}"/>
              </a:ext>
            </a:extLst>
          </p:cNvPr>
          <p:cNvSpPr>
            <a:spLocks noGrp="1"/>
          </p:cNvSpPr>
          <p:nvPr>
            <p:ph type="title"/>
          </p:nvPr>
        </p:nvSpPr>
        <p:spPr/>
        <p:txBody>
          <a:bodyPr/>
          <a:lstStyle/>
          <a:p>
            <a:r>
              <a:rPr lang="en-US" b="1" dirty="0"/>
              <a:t>THE PRESS, POLITICIANS AND POLICY….</a:t>
            </a:r>
          </a:p>
        </p:txBody>
      </p:sp>
      <p:sp>
        <p:nvSpPr>
          <p:cNvPr id="3" name="Content Placeholder 2">
            <a:extLst>
              <a:ext uri="{FF2B5EF4-FFF2-40B4-BE49-F238E27FC236}">
                <a16:creationId xmlns:a16="http://schemas.microsoft.com/office/drawing/2014/main" xmlns="" id="{54A0A56A-AEC8-A44F-A96C-24E9AD984B6A}"/>
              </a:ext>
            </a:extLst>
          </p:cNvPr>
          <p:cNvSpPr>
            <a:spLocks noGrp="1"/>
          </p:cNvSpPr>
          <p:nvPr>
            <p:ph idx="1"/>
          </p:nvPr>
        </p:nvSpPr>
        <p:spPr>
          <a:xfrm>
            <a:off x="561474" y="2603500"/>
            <a:ext cx="10796337" cy="3416300"/>
          </a:xfrm>
        </p:spPr>
        <p:txBody>
          <a:bodyPr/>
          <a:lstStyle/>
          <a:p>
            <a:pPr marL="0" indent="0">
              <a:buNone/>
            </a:pPr>
            <a:endParaRPr lang="en-US" dirty="0"/>
          </a:p>
          <a:p>
            <a:pPr marL="0" indent="0">
              <a:buNone/>
            </a:pPr>
            <a:r>
              <a:rPr lang="en-US" sz="2000" b="1" dirty="0"/>
              <a:t>WHY ARE THESE ILLEGAL BORDER CROSSERS BEING ALLOWED IN ANYWAY?</a:t>
            </a:r>
          </a:p>
          <a:p>
            <a:pPr marL="0" indent="0">
              <a:buNone/>
            </a:pPr>
            <a:endParaRPr lang="en-US" sz="2000" b="1" dirty="0"/>
          </a:p>
          <a:p>
            <a:pPr marL="0" indent="0">
              <a:buNone/>
            </a:pPr>
            <a:r>
              <a:rPr lang="en-US" sz="2000" b="1" dirty="0"/>
              <a:t>THIS IS A CRISIS! </a:t>
            </a:r>
            <a:endParaRPr lang="en-US" sz="2000" dirty="0"/>
          </a:p>
          <a:p>
            <a:pPr marL="0" indent="0">
              <a:buNone/>
            </a:pPr>
            <a:endParaRPr lang="en-US" sz="2000" dirty="0"/>
          </a:p>
          <a:p>
            <a:pPr marL="0" indent="0">
              <a:buNone/>
            </a:pPr>
            <a:r>
              <a:rPr lang="en-US" sz="2000" b="1" dirty="0"/>
              <a:t>WHO IS ILLEGAL – WHO IS LEGAL – WHAT HAS LEGALITY TO DO WITH ACCESS TO BASIC HUMAN RIGHTS? </a:t>
            </a:r>
          </a:p>
          <a:p>
            <a:endParaRPr lang="en-US" dirty="0"/>
          </a:p>
        </p:txBody>
      </p:sp>
    </p:spTree>
    <p:extLst>
      <p:ext uri="{BB962C8B-B14F-4D97-AF65-F5344CB8AC3E}">
        <p14:creationId xmlns:p14="http://schemas.microsoft.com/office/powerpoint/2010/main" xmlns="" val="2468157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1E7344-A72A-FD4A-8C3D-17DFF5B57777}"/>
              </a:ext>
            </a:extLst>
          </p:cNvPr>
          <p:cNvSpPr>
            <a:spLocks noGrp="1"/>
          </p:cNvSpPr>
          <p:nvPr>
            <p:ph type="title"/>
          </p:nvPr>
        </p:nvSpPr>
        <p:spPr>
          <a:xfrm>
            <a:off x="625642" y="973668"/>
            <a:ext cx="9689432" cy="706964"/>
          </a:xfrm>
        </p:spPr>
        <p:txBody>
          <a:bodyPr/>
          <a:lstStyle/>
          <a:p>
            <a:r>
              <a:rPr lang="en-US" dirty="0"/>
              <a:t>CANADIAN POLICIES THREATENING THE MORAL FOUNDATIONS OF MEDICAL CARE  </a:t>
            </a:r>
          </a:p>
        </p:txBody>
      </p:sp>
      <p:sp>
        <p:nvSpPr>
          <p:cNvPr id="3" name="Content Placeholder 2">
            <a:extLst>
              <a:ext uri="{FF2B5EF4-FFF2-40B4-BE49-F238E27FC236}">
                <a16:creationId xmlns:a16="http://schemas.microsoft.com/office/drawing/2014/main" xmlns="" id="{BE2B8DB9-3F79-7A44-B418-023997A0908C}"/>
              </a:ext>
            </a:extLst>
          </p:cNvPr>
          <p:cNvSpPr>
            <a:spLocks noGrp="1"/>
          </p:cNvSpPr>
          <p:nvPr>
            <p:ph idx="1"/>
          </p:nvPr>
        </p:nvSpPr>
        <p:spPr>
          <a:xfrm>
            <a:off x="625643" y="2165683"/>
            <a:ext cx="11165304" cy="4010528"/>
          </a:xfrm>
        </p:spPr>
        <p:txBody>
          <a:bodyPr>
            <a:normAutofit fontScale="32500" lnSpcReduction="20000"/>
          </a:bodyPr>
          <a:lstStyle/>
          <a:p>
            <a:endParaRPr lang="en-US" dirty="0"/>
          </a:p>
          <a:p>
            <a:pPr marL="0" indent="0">
              <a:buNone/>
            </a:pPr>
            <a:r>
              <a:rPr lang="en-US" sz="7200" b="1" dirty="0"/>
              <a:t>A DISORGANIZED, DISCONNECTED, RIGID MISH MASH OF HARD TO UNDERSTANTD, COMPLEX MACRO LEVEL POLICIES, GENERATED AT ALL LEVELS OF GOVERNMENT CONSPIRE TO DENY ACCESS TO ESSENTIAL BASIC HEALTH CARE AND SOCIAL SERVICES TO THOSE NEWCOMERS WHO NEED THEM MOST</a:t>
            </a:r>
          </a:p>
          <a:p>
            <a:pPr marL="0" indent="0">
              <a:buNone/>
            </a:pPr>
            <a:endParaRPr lang="en-US" sz="7200" dirty="0"/>
          </a:p>
          <a:p>
            <a:pPr marL="0" indent="0">
              <a:buNone/>
            </a:pPr>
            <a:r>
              <a:rPr lang="en-US" sz="7200" b="1" dirty="0"/>
              <a:t>A LACK OF CLEAR, CONSISTENTLY APPLIED HEALT POLICY AT THE ACCESS LEVEL 	</a:t>
            </a:r>
          </a:p>
          <a:p>
            <a:pPr marL="0" indent="0">
              <a:buNone/>
            </a:pPr>
            <a:r>
              <a:rPr lang="en-US" sz="7200" b="1" dirty="0"/>
              <a:t>WHAT IS AN EMERGENCY? WHY ARE CHILDREN TURNED AWAY?</a:t>
            </a:r>
          </a:p>
          <a:p>
            <a:pPr lvl="1">
              <a:buFont typeface="Wingdings" pitchFamily="2" charset="2"/>
              <a:buChar char="Ø"/>
            </a:pPr>
            <a:r>
              <a:rPr lang="en-US" sz="6200" b="1" dirty="0"/>
              <a:t>HOSPITAL ERs ROUTINELY TURN UNINSURED AWAY</a:t>
            </a:r>
          </a:p>
          <a:p>
            <a:pPr lvl="1">
              <a:buFont typeface="Wingdings" pitchFamily="2" charset="2"/>
              <a:buChar char="Ø"/>
            </a:pPr>
            <a:r>
              <a:rPr lang="en-US" sz="6200" b="1" dirty="0"/>
              <a:t>DEATH RATES HIGHER</a:t>
            </a:r>
          </a:p>
          <a:p>
            <a:pPr lvl="1">
              <a:buFont typeface="Wingdings" pitchFamily="2" charset="2"/>
              <a:buChar char="Ø"/>
            </a:pPr>
            <a:r>
              <a:rPr lang="en-US" sz="6200" b="1" dirty="0"/>
              <a:t>AS DO WALK IN CLINICS AND MANY FAMILY DOCTORS – INCLUDING REFUGEES WITH IFHP COVERAGE</a:t>
            </a:r>
          </a:p>
          <a:p>
            <a:pPr marL="0" indent="0">
              <a:buNone/>
            </a:pPr>
            <a:endParaRPr lang="en-US" sz="4500" b="1" dirty="0"/>
          </a:p>
          <a:p>
            <a:pPr marL="0" indent="0">
              <a:buNone/>
            </a:pPr>
            <a:endParaRPr lang="en-US" sz="4500" b="1" dirty="0"/>
          </a:p>
          <a:p>
            <a:pPr marL="0" indent="0">
              <a:buNone/>
            </a:pPr>
            <a:endParaRPr lang="en-US" sz="4500" b="1" dirty="0"/>
          </a:p>
          <a:p>
            <a:pPr marL="0" indent="0">
              <a:buNone/>
            </a:pPr>
            <a:endParaRPr lang="en-US" sz="4500" dirty="0"/>
          </a:p>
        </p:txBody>
      </p:sp>
    </p:spTree>
    <p:extLst>
      <p:ext uri="{BB962C8B-B14F-4D97-AF65-F5344CB8AC3E}">
        <p14:creationId xmlns:p14="http://schemas.microsoft.com/office/powerpoint/2010/main" xmlns="" val="1191294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66051E-5E9C-E048-85BF-714BDFE41CCD}"/>
              </a:ext>
            </a:extLst>
          </p:cNvPr>
          <p:cNvSpPr>
            <a:spLocks noGrp="1"/>
          </p:cNvSpPr>
          <p:nvPr>
            <p:ph type="title"/>
          </p:nvPr>
        </p:nvSpPr>
        <p:spPr/>
        <p:txBody>
          <a:bodyPr/>
          <a:lstStyle/>
          <a:p>
            <a:r>
              <a:rPr lang="en-US" dirty="0"/>
              <a:t>WHO ARE DENIED – IFHP and Refugee Claim Examples</a:t>
            </a:r>
          </a:p>
        </p:txBody>
      </p:sp>
      <p:sp>
        <p:nvSpPr>
          <p:cNvPr id="3" name="Content Placeholder 2">
            <a:extLst>
              <a:ext uri="{FF2B5EF4-FFF2-40B4-BE49-F238E27FC236}">
                <a16:creationId xmlns:a16="http://schemas.microsoft.com/office/drawing/2014/main" xmlns="" id="{B8541DEC-4C9B-D14D-B038-60C05C7A83FF}"/>
              </a:ext>
            </a:extLst>
          </p:cNvPr>
          <p:cNvSpPr>
            <a:spLocks noGrp="1"/>
          </p:cNvSpPr>
          <p:nvPr>
            <p:ph idx="1"/>
          </p:nvPr>
        </p:nvSpPr>
        <p:spPr/>
        <p:txBody>
          <a:bodyPr/>
          <a:lstStyle/>
          <a:p>
            <a:pPr marL="0" indent="0">
              <a:buNone/>
            </a:pPr>
            <a:endParaRPr lang="en-US" dirty="0"/>
          </a:p>
          <a:p>
            <a:r>
              <a:rPr lang="en-US" sz="2400" b="1" dirty="0"/>
              <a:t>THE CONGO. – Jonny, age 21    2015 -2018</a:t>
            </a:r>
          </a:p>
          <a:p>
            <a:endParaRPr lang="en-US" sz="2400" b="1" dirty="0"/>
          </a:p>
          <a:p>
            <a:pPr marL="0" indent="0">
              <a:buNone/>
            </a:pPr>
            <a:endParaRPr lang="en-US" sz="2400" b="1" dirty="0"/>
          </a:p>
          <a:p>
            <a:r>
              <a:rPr lang="en-US" sz="2400" b="1" dirty="0"/>
              <a:t>GUATEMALA – Rose, Jorge and Julian.    2008 - 2018 </a:t>
            </a:r>
          </a:p>
        </p:txBody>
      </p:sp>
    </p:spTree>
    <p:extLst>
      <p:ext uri="{BB962C8B-B14F-4D97-AF65-F5344CB8AC3E}">
        <p14:creationId xmlns:p14="http://schemas.microsoft.com/office/powerpoint/2010/main" xmlns="" val="883506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E36A5A-59C0-2E40-AA59-2B72D89F10DC}"/>
              </a:ext>
            </a:extLst>
          </p:cNvPr>
          <p:cNvSpPr>
            <a:spLocks noGrp="1"/>
          </p:cNvSpPr>
          <p:nvPr>
            <p:ph type="title"/>
          </p:nvPr>
        </p:nvSpPr>
        <p:spPr/>
        <p:txBody>
          <a:bodyPr/>
          <a:lstStyle/>
          <a:p>
            <a:r>
              <a:rPr lang="en-US" dirty="0"/>
              <a:t>HEALTHCARE POLICY CLINICAL CASE STUDIES (CCRIHC clinics) </a:t>
            </a:r>
          </a:p>
        </p:txBody>
      </p:sp>
      <p:sp>
        <p:nvSpPr>
          <p:cNvPr id="3" name="Content Placeholder 2">
            <a:extLst>
              <a:ext uri="{FF2B5EF4-FFF2-40B4-BE49-F238E27FC236}">
                <a16:creationId xmlns:a16="http://schemas.microsoft.com/office/drawing/2014/main" xmlns="" id="{2FA9C688-2E06-3545-95E8-3E42FD0B263A}"/>
              </a:ext>
            </a:extLst>
          </p:cNvPr>
          <p:cNvSpPr>
            <a:spLocks noGrp="1"/>
          </p:cNvSpPr>
          <p:nvPr>
            <p:ph idx="1"/>
          </p:nvPr>
        </p:nvSpPr>
        <p:spPr>
          <a:xfrm>
            <a:off x="802105" y="2406315"/>
            <a:ext cx="10459453" cy="4203031"/>
          </a:xfrm>
        </p:spPr>
        <p:txBody>
          <a:bodyPr>
            <a:normAutofit lnSpcReduction="10000"/>
          </a:bodyPr>
          <a:lstStyle/>
          <a:p>
            <a:pPr marL="0" indent="0">
              <a:buNone/>
            </a:pPr>
            <a:endParaRPr lang="en-US" dirty="0"/>
          </a:p>
          <a:p>
            <a:r>
              <a:rPr lang="en-US" b="1" dirty="0"/>
              <a:t>DENIED, DELAYED, CANCELLED INTERIM FEDERAL HEALTH PLANS (FHP)  – </a:t>
            </a:r>
          </a:p>
          <a:p>
            <a:r>
              <a:rPr lang="en-US" b="1" dirty="0"/>
              <a:t>PHYSICIANS REFUSING IFHP – CHARGING REFUGEES UP FRONT - COMMON </a:t>
            </a:r>
          </a:p>
          <a:p>
            <a:r>
              <a:rPr lang="en-US" b="1" dirty="0"/>
              <a:t>OHIP - REFUGEE CLAIMANTS OHIP INELLIGIBLE; PRs, RETURNING CANADIANS WAIT 3 MONTHS – SAMI, OHIP 1 WEEK BEFORE – BREECH – RIGID INTRANSIGENT POLICY</a:t>
            </a:r>
          </a:p>
          <a:p>
            <a:r>
              <a:rPr lang="en-US" b="1" dirty="0"/>
              <a:t>HUMANITARIAN APPLICATIONS – NO ELIGIBILITY, DENIED</a:t>
            </a:r>
          </a:p>
          <a:p>
            <a:r>
              <a:rPr lang="en-US" b="1" dirty="0"/>
              <a:t>UNDOCUMENTED MIGRANTS (OVER 200,000 – DENIED, NO ELGIBILITY</a:t>
            </a:r>
          </a:p>
          <a:p>
            <a:r>
              <a:rPr lang="en-US" b="1" dirty="0"/>
              <a:t>SANCTUARY CITIES – a few public health clinics</a:t>
            </a:r>
          </a:p>
          <a:p>
            <a:r>
              <a:rPr lang="en-US" b="1" dirty="0"/>
              <a:t>CHCs  </a:t>
            </a:r>
          </a:p>
          <a:p>
            <a:r>
              <a:rPr lang="en-US" b="1" dirty="0"/>
              <a:t>OTHERS – “VISA” STUDENTS, INJURED TEMP FOREIGN WORKERS  </a:t>
            </a:r>
          </a:p>
          <a:p>
            <a:r>
              <a:rPr lang="en-US" b="1" dirty="0"/>
              <a:t>PRIVATE HEALTHCARE REALITIES</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xmlns="" val="1545205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A34E91-71A1-594D-91DC-A4120466D9C5}"/>
              </a:ext>
            </a:extLst>
          </p:cNvPr>
          <p:cNvSpPr>
            <a:spLocks noGrp="1"/>
          </p:cNvSpPr>
          <p:nvPr>
            <p:ph type="title"/>
          </p:nvPr>
        </p:nvSpPr>
        <p:spPr/>
        <p:txBody>
          <a:bodyPr/>
          <a:lstStyle/>
          <a:p>
            <a:r>
              <a:rPr lang="en-US" dirty="0"/>
              <a:t>IFHP “POLICY”</a:t>
            </a:r>
          </a:p>
        </p:txBody>
      </p:sp>
      <p:sp>
        <p:nvSpPr>
          <p:cNvPr id="3" name="Content Placeholder 2">
            <a:extLst>
              <a:ext uri="{FF2B5EF4-FFF2-40B4-BE49-F238E27FC236}">
                <a16:creationId xmlns:a16="http://schemas.microsoft.com/office/drawing/2014/main" xmlns="" id="{EBB1D457-EA0A-FA40-A21D-D10CD98687CF}"/>
              </a:ext>
            </a:extLst>
          </p:cNvPr>
          <p:cNvSpPr>
            <a:spLocks noGrp="1"/>
          </p:cNvSpPr>
          <p:nvPr>
            <p:ph idx="1"/>
          </p:nvPr>
        </p:nvSpPr>
        <p:spPr/>
        <p:txBody>
          <a:bodyPr/>
          <a:lstStyle/>
          <a:p>
            <a:pPr marL="0" indent="0">
              <a:buNone/>
            </a:pPr>
            <a:endParaRPr lang="en-US" b="1" dirty="0"/>
          </a:p>
          <a:p>
            <a:r>
              <a:rPr lang="en-US" b="1" dirty="0"/>
              <a:t>SYRIA – Haya, age 74    2013 – 2018</a:t>
            </a:r>
          </a:p>
          <a:p>
            <a:endParaRPr lang="en-US" b="1" dirty="0"/>
          </a:p>
          <a:p>
            <a:pPr marL="0" indent="0">
              <a:buNone/>
            </a:pPr>
            <a:endParaRPr lang="en-US" b="1" dirty="0"/>
          </a:p>
          <a:p>
            <a:r>
              <a:rPr lang="en-US" b="1" dirty="0"/>
              <a:t>ETHIOPIA – Mariam, age 12    2016</a:t>
            </a:r>
          </a:p>
          <a:p>
            <a:pPr marL="0" indent="0">
              <a:buNone/>
            </a:pPr>
            <a:endParaRPr lang="en-US" b="1" dirty="0"/>
          </a:p>
          <a:p>
            <a:pPr marL="0" indent="0">
              <a:buNone/>
            </a:pPr>
            <a:endParaRPr lang="en-US" b="1" dirty="0"/>
          </a:p>
          <a:p>
            <a:r>
              <a:rPr lang="en-US" b="1" dirty="0"/>
              <a:t>AFRICA – HOPE, age 31 	2018 </a:t>
            </a:r>
          </a:p>
          <a:p>
            <a:endParaRPr lang="en-US" dirty="0"/>
          </a:p>
        </p:txBody>
      </p:sp>
    </p:spTree>
    <p:extLst>
      <p:ext uri="{BB962C8B-B14F-4D97-AF65-F5344CB8AC3E}">
        <p14:creationId xmlns:p14="http://schemas.microsoft.com/office/powerpoint/2010/main" xmlns="" val="3957857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8F3CA3-E437-EB49-B195-FFA5F9044FE6}"/>
              </a:ext>
            </a:extLst>
          </p:cNvPr>
          <p:cNvSpPr>
            <a:spLocks noGrp="1"/>
          </p:cNvSpPr>
          <p:nvPr>
            <p:ph type="title"/>
          </p:nvPr>
        </p:nvSpPr>
        <p:spPr/>
        <p:txBody>
          <a:bodyPr/>
          <a:lstStyle/>
          <a:p>
            <a:r>
              <a:rPr lang="en-US" dirty="0"/>
              <a:t>			 </a:t>
            </a:r>
            <a:r>
              <a:rPr lang="en-US" sz="3800" b="1" dirty="0"/>
              <a:t>CANADA’S  “DREAMERS”</a:t>
            </a:r>
            <a:br>
              <a:rPr lang="en-US" sz="3800" b="1" dirty="0"/>
            </a:br>
            <a:r>
              <a:rPr lang="en-US" sz="3800" b="1" dirty="0"/>
              <a:t>		NEVER CANADIAN ENOUGH?</a:t>
            </a:r>
          </a:p>
        </p:txBody>
      </p:sp>
    </p:spTree>
    <p:extLst>
      <p:ext uri="{BB962C8B-B14F-4D97-AF65-F5344CB8AC3E}">
        <p14:creationId xmlns:p14="http://schemas.microsoft.com/office/powerpoint/2010/main" xmlns="" val="3520332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A243A2C-484F-0D46-9394-31DF90CEE5B2}"/>
              </a:ext>
            </a:extLst>
          </p:cNvPr>
          <p:cNvSpPr txBox="1"/>
          <p:nvPr/>
        </p:nvSpPr>
        <p:spPr>
          <a:xfrm>
            <a:off x="1584601" y="1100380"/>
            <a:ext cx="4042475" cy="923330"/>
          </a:xfrm>
          <a:prstGeom prst="rect">
            <a:avLst/>
          </a:prstGeom>
          <a:noFill/>
        </p:spPr>
        <p:txBody>
          <a:bodyPr wrap="square" rtlCol="0">
            <a:spAutoFit/>
          </a:bodyPr>
          <a:lstStyle/>
          <a:p>
            <a:r>
              <a:rPr lang="en-US" dirty="0"/>
              <a:t>PICTURE OF THE CENTRE – DESCRIBE THE CENTRE AND WHAT WE DO</a:t>
            </a:r>
          </a:p>
        </p:txBody>
      </p:sp>
      <p:pic>
        <p:nvPicPr>
          <p:cNvPr id="4" name="Picture 3">
            <a:extLst>
              <a:ext uri="{FF2B5EF4-FFF2-40B4-BE49-F238E27FC236}">
                <a16:creationId xmlns:a16="http://schemas.microsoft.com/office/drawing/2014/main" xmlns="" id="{8728C24F-FA87-AF40-A754-2AD3F978141C}"/>
              </a:ext>
            </a:extLst>
          </p:cNvPr>
          <p:cNvPicPr>
            <a:picLocks noChangeAspect="1"/>
          </p:cNvPicPr>
          <p:nvPr/>
        </p:nvPicPr>
        <p:blipFill>
          <a:blip r:embed="rId2"/>
          <a:stretch>
            <a:fillRect/>
          </a:stretch>
        </p:blipFill>
        <p:spPr>
          <a:xfrm>
            <a:off x="954095" y="0"/>
            <a:ext cx="10283810" cy="6858000"/>
          </a:xfrm>
          <a:prstGeom prst="rect">
            <a:avLst/>
          </a:prstGeom>
        </p:spPr>
      </p:pic>
    </p:spTree>
    <p:extLst>
      <p:ext uri="{BB962C8B-B14F-4D97-AF65-F5344CB8AC3E}">
        <p14:creationId xmlns:p14="http://schemas.microsoft.com/office/powerpoint/2010/main" xmlns="" val="1447688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E102E7-97C7-2542-A8D4-8142ECF4A956}"/>
              </a:ext>
            </a:extLst>
          </p:cNvPr>
          <p:cNvSpPr>
            <a:spLocks noGrp="1"/>
          </p:cNvSpPr>
          <p:nvPr>
            <p:ph type="title"/>
          </p:nvPr>
        </p:nvSpPr>
        <p:spPr/>
        <p:txBody>
          <a:bodyPr/>
          <a:lstStyle/>
          <a:p>
            <a:r>
              <a:rPr lang="en-US" b="1" dirty="0"/>
              <a:t>MEDICALLY UNINSURED INFANTS AND CHILDREN NEW TO CANADA</a:t>
            </a:r>
          </a:p>
        </p:txBody>
      </p:sp>
      <p:sp>
        <p:nvSpPr>
          <p:cNvPr id="3" name="Content Placeholder 2">
            <a:extLst>
              <a:ext uri="{FF2B5EF4-FFF2-40B4-BE49-F238E27FC236}">
                <a16:creationId xmlns:a16="http://schemas.microsoft.com/office/drawing/2014/main" xmlns="" id="{22C8C026-67F8-FD4D-B732-748E129DAB8C}"/>
              </a:ext>
            </a:extLst>
          </p:cNvPr>
          <p:cNvSpPr>
            <a:spLocks noGrp="1"/>
          </p:cNvSpPr>
          <p:nvPr>
            <p:ph idx="1"/>
          </p:nvPr>
        </p:nvSpPr>
        <p:spPr>
          <a:xfrm>
            <a:off x="1267249" y="2342147"/>
            <a:ext cx="8983656" cy="3898231"/>
          </a:xfrm>
        </p:spPr>
        <p:txBody>
          <a:bodyPr>
            <a:normAutofit lnSpcReduction="10000"/>
          </a:bodyPr>
          <a:lstStyle/>
          <a:p>
            <a:endParaRPr lang="en-US" sz="2200" b="1" dirty="0"/>
          </a:p>
          <a:p>
            <a:r>
              <a:rPr lang="en-US" sz="2200" b="1" dirty="0"/>
              <a:t>DENIED ACCESS TO OHIP OR INTERIM FEDERAL HEALTH PROGRAM</a:t>
            </a:r>
          </a:p>
          <a:p>
            <a:pPr marL="0" indent="0">
              <a:buNone/>
            </a:pPr>
            <a:endParaRPr lang="en-US" sz="2200" b="1" dirty="0"/>
          </a:p>
          <a:p>
            <a:r>
              <a:rPr lang="en-US" sz="2200" b="1" dirty="0"/>
              <a:t>32% OF THOSE WE TREAT IN OUR GTA VOLUNTEER CLINIC</a:t>
            </a:r>
          </a:p>
          <a:p>
            <a:pPr marL="0" indent="0">
              <a:buNone/>
            </a:pPr>
            <a:endParaRPr lang="en-US" sz="2200" b="1" dirty="0"/>
          </a:p>
          <a:p>
            <a:r>
              <a:rPr lang="en-US" sz="2200" b="1" dirty="0"/>
              <a:t>FASTEST GROWING DEMOGRAPHIC SEEKING OUR CARE</a:t>
            </a:r>
          </a:p>
          <a:p>
            <a:pPr marL="0" indent="0">
              <a:buNone/>
            </a:pPr>
            <a:endParaRPr lang="en-US" sz="2200" b="1" dirty="0"/>
          </a:p>
          <a:p>
            <a:r>
              <a:rPr lang="en-US" sz="2200" b="1" dirty="0"/>
              <a:t>12% 1 YEAR AND YOUNGER</a:t>
            </a:r>
          </a:p>
          <a:p>
            <a:endParaRPr lang="en-US" sz="2200" b="1" dirty="0"/>
          </a:p>
          <a:p>
            <a:endParaRPr lang="en-US" dirty="0"/>
          </a:p>
          <a:p>
            <a:endParaRPr lang="en-US" dirty="0"/>
          </a:p>
        </p:txBody>
      </p:sp>
    </p:spTree>
    <p:extLst>
      <p:ext uri="{BB962C8B-B14F-4D97-AF65-F5344CB8AC3E}">
        <p14:creationId xmlns:p14="http://schemas.microsoft.com/office/powerpoint/2010/main" xmlns="" val="2375867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681361-A041-C547-AAFF-43D0D54AC3B0}"/>
              </a:ext>
            </a:extLst>
          </p:cNvPr>
          <p:cNvSpPr>
            <a:spLocks noGrp="1"/>
          </p:cNvSpPr>
          <p:nvPr>
            <p:ph type="ctrTitle"/>
          </p:nvPr>
        </p:nvSpPr>
        <p:spPr>
          <a:xfrm>
            <a:off x="737938" y="882316"/>
            <a:ext cx="10684042" cy="4989095"/>
          </a:xfrm>
        </p:spPr>
        <p:txBody>
          <a:bodyPr/>
          <a:lstStyle/>
          <a:p>
            <a:r>
              <a:rPr lang="en-US" b="1" u="sng" dirty="0"/>
              <a:t/>
            </a:r>
            <a:br>
              <a:rPr lang="en-US" b="1" u="sng" dirty="0"/>
            </a:br>
            <a:r>
              <a:rPr lang="en-US" b="1" u="sng" dirty="0"/>
              <a:t/>
            </a:r>
            <a:br>
              <a:rPr lang="en-US" b="1" u="sng" dirty="0"/>
            </a:br>
            <a:r>
              <a:rPr lang="en-US" b="1" u="sng" dirty="0"/>
              <a:t/>
            </a:r>
            <a:br>
              <a:rPr lang="en-US" b="1" u="sng" dirty="0"/>
            </a:br>
            <a:r>
              <a:rPr lang="en-US" b="1" u="sng" dirty="0"/>
              <a:t>HOW PRUDENTIAL IS THIS?</a:t>
            </a:r>
            <a:br>
              <a:rPr lang="en-US" b="1" u="sng" dirty="0"/>
            </a:br>
            <a:r>
              <a:rPr lang="en-US" b="1" u="sng" dirty="0"/>
              <a:t/>
            </a:r>
            <a:br>
              <a:rPr lang="en-US" b="1" u="sng" dirty="0"/>
            </a:br>
            <a:r>
              <a:rPr lang="en-US" b="1" u="sng" dirty="0"/>
              <a:t/>
            </a:r>
            <a:br>
              <a:rPr lang="en-US" b="1" u="sng" dirty="0"/>
            </a:br>
            <a:r>
              <a:rPr lang="en-US" b="1" u="sng" dirty="0"/>
              <a:t>HOW ETHICAL, HUMANITARIAN? </a:t>
            </a:r>
            <a:br>
              <a:rPr lang="en-US" b="1" u="sng" dirty="0"/>
            </a:br>
            <a:endParaRPr lang="en-US" dirty="0"/>
          </a:p>
        </p:txBody>
      </p:sp>
    </p:spTree>
    <p:extLst>
      <p:ext uri="{BB962C8B-B14F-4D97-AF65-F5344CB8AC3E}">
        <p14:creationId xmlns:p14="http://schemas.microsoft.com/office/powerpoint/2010/main" xmlns="" val="3552573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E95538-51A5-194F-85EF-C140209A6EE4}"/>
              </a:ext>
            </a:extLst>
          </p:cNvPr>
          <p:cNvSpPr>
            <a:spLocks noGrp="1"/>
          </p:cNvSpPr>
          <p:nvPr>
            <p:ph type="title"/>
          </p:nvPr>
        </p:nvSpPr>
        <p:spPr>
          <a:xfrm>
            <a:off x="529389" y="973668"/>
            <a:ext cx="9833811" cy="706964"/>
          </a:xfrm>
        </p:spPr>
        <p:txBody>
          <a:bodyPr/>
          <a:lstStyle/>
          <a:p>
            <a:r>
              <a:rPr lang="en-US" b="1" dirty="0"/>
              <a:t>HOW PRUDENT? HOW HUMANITARIAN, FAIR?</a:t>
            </a:r>
          </a:p>
        </p:txBody>
      </p:sp>
      <p:sp>
        <p:nvSpPr>
          <p:cNvPr id="3" name="Content Placeholder 2">
            <a:extLst>
              <a:ext uri="{FF2B5EF4-FFF2-40B4-BE49-F238E27FC236}">
                <a16:creationId xmlns:a16="http://schemas.microsoft.com/office/drawing/2014/main" xmlns="" id="{A8519DFA-1735-A848-BF54-0A1AE6D173E7}"/>
              </a:ext>
            </a:extLst>
          </p:cNvPr>
          <p:cNvSpPr>
            <a:spLocks noGrp="1"/>
          </p:cNvSpPr>
          <p:nvPr>
            <p:ph idx="1"/>
          </p:nvPr>
        </p:nvSpPr>
        <p:spPr>
          <a:xfrm>
            <a:off x="770021" y="2603499"/>
            <a:ext cx="11053011" cy="4021889"/>
          </a:xfrm>
        </p:spPr>
        <p:txBody>
          <a:bodyPr>
            <a:normAutofit lnSpcReduction="10000"/>
          </a:bodyPr>
          <a:lstStyle/>
          <a:p>
            <a:r>
              <a:rPr lang="en-US" sz="2200" b="1" dirty="0"/>
              <a:t>PHPS: SARS / EBOLA NO SCREENING – CAME TO OUR VULUNTEER CLINIC</a:t>
            </a:r>
          </a:p>
          <a:p>
            <a:r>
              <a:rPr lang="en-US" sz="2200" b="1" dirty="0"/>
              <a:t>LONGER STAYS IN HOSPITAL  </a:t>
            </a:r>
          </a:p>
          <a:p>
            <a:pPr>
              <a:lnSpc>
                <a:spcPct val="150000"/>
              </a:lnSpc>
            </a:pPr>
            <a:r>
              <a:rPr lang="en-US" sz="2200" b="1" dirty="0"/>
              <a:t>HIGHER DEATH RATES</a:t>
            </a:r>
          </a:p>
          <a:p>
            <a:pPr>
              <a:lnSpc>
                <a:spcPct val="150000"/>
              </a:lnSpc>
            </a:pPr>
            <a:r>
              <a:rPr lang="en-US" sz="2200" b="1" dirty="0"/>
              <a:t>HIGHER MORBIDITY RATES – EG TURNING PREGNANCY INTO AN EMERGENCY</a:t>
            </a:r>
          </a:p>
          <a:p>
            <a:pPr>
              <a:lnSpc>
                <a:spcPct val="150000"/>
              </a:lnSpc>
            </a:pPr>
            <a:r>
              <a:rPr lang="en-US" sz="2200" b="1" dirty="0"/>
              <a:t>ALLOWING TREATABLE DISEASE AND PAIN TO WORSEN  ? TORTURE</a:t>
            </a:r>
          </a:p>
          <a:p>
            <a:pPr>
              <a:lnSpc>
                <a:spcPct val="150000"/>
              </a:lnSpc>
            </a:pPr>
            <a:r>
              <a:rPr lang="en-US" sz="2200" b="1" dirty="0"/>
              <a:t>PUSHING COSTS DOWN THE LINE TO OTHERS; INCREASING HOSPITAL COSTS</a:t>
            </a:r>
          </a:p>
          <a:p>
            <a:pPr>
              <a:lnSpc>
                <a:spcPct val="150000"/>
              </a:lnSpc>
            </a:pPr>
            <a:r>
              <a:rPr lang="en-US" sz="2200" b="1" dirty="0"/>
              <a:t>WORK OF THE GRID – CONSTRUCTION, CLEANERS, GTA GARMENT SWEAT SHOPS</a:t>
            </a:r>
          </a:p>
          <a:p>
            <a:endParaRPr lang="en-US" dirty="0"/>
          </a:p>
        </p:txBody>
      </p:sp>
    </p:spTree>
    <p:extLst>
      <p:ext uri="{BB962C8B-B14F-4D97-AF65-F5344CB8AC3E}">
        <p14:creationId xmlns:p14="http://schemas.microsoft.com/office/powerpoint/2010/main" xmlns="" val="3478812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765702-3D74-B745-A4E2-D44C5D4061EE}"/>
              </a:ext>
            </a:extLst>
          </p:cNvPr>
          <p:cNvSpPr>
            <a:spLocks noGrp="1"/>
          </p:cNvSpPr>
          <p:nvPr>
            <p:ph type="title"/>
          </p:nvPr>
        </p:nvSpPr>
        <p:spPr>
          <a:xfrm>
            <a:off x="961292" y="973668"/>
            <a:ext cx="9019321" cy="706964"/>
          </a:xfrm>
        </p:spPr>
        <p:txBody>
          <a:bodyPr/>
          <a:lstStyle/>
          <a:p>
            <a:r>
              <a:rPr lang="en-US" dirty="0"/>
              <a:t/>
            </a:r>
            <a:br>
              <a:rPr lang="en-US" dirty="0"/>
            </a:br>
            <a:r>
              <a:rPr lang="en-US" dirty="0"/>
              <a:t>CANADA</a:t>
            </a:r>
            <a:br>
              <a:rPr lang="en-US" dirty="0"/>
            </a:br>
            <a:endParaRPr lang="en-US" dirty="0"/>
          </a:p>
        </p:txBody>
      </p:sp>
      <p:sp>
        <p:nvSpPr>
          <p:cNvPr id="3" name="Content Placeholder 2">
            <a:extLst>
              <a:ext uri="{FF2B5EF4-FFF2-40B4-BE49-F238E27FC236}">
                <a16:creationId xmlns:a16="http://schemas.microsoft.com/office/drawing/2014/main" xmlns="" id="{9DAB4DE7-DCB7-C04E-AE46-5E71663ED69D}"/>
              </a:ext>
            </a:extLst>
          </p:cNvPr>
          <p:cNvSpPr>
            <a:spLocks noGrp="1"/>
          </p:cNvSpPr>
          <p:nvPr>
            <p:ph idx="1"/>
          </p:nvPr>
        </p:nvSpPr>
        <p:spPr>
          <a:xfrm>
            <a:off x="1467470" y="2209961"/>
            <a:ext cx="8825659" cy="4132966"/>
          </a:xfrm>
        </p:spPr>
        <p:txBody>
          <a:bodyPr>
            <a:normAutofit/>
          </a:bodyPr>
          <a:lstStyle/>
          <a:p>
            <a:pPr marL="0" indent="0">
              <a:buNone/>
            </a:pPr>
            <a:endParaRPr lang="en-US" dirty="0"/>
          </a:p>
          <a:p>
            <a:pPr marL="0" indent="0">
              <a:lnSpc>
                <a:spcPct val="200000"/>
              </a:lnSpc>
              <a:buNone/>
            </a:pPr>
            <a:r>
              <a:rPr lang="en-US" sz="2200" b="1" dirty="0"/>
              <a:t>OUR POPULATION GREW 78 TIMES IN THE PAST 200 YEARS</a:t>
            </a:r>
          </a:p>
          <a:p>
            <a:pPr marL="0" indent="0">
              <a:lnSpc>
                <a:spcPct val="200000"/>
              </a:lnSpc>
              <a:buNone/>
            </a:pPr>
            <a:r>
              <a:rPr lang="en-US" sz="2200" b="1" dirty="0"/>
              <a:t>WE ARE ALL FROM DIFFERENT PLACES. IT IS WHAT DEFINES US</a:t>
            </a:r>
          </a:p>
          <a:p>
            <a:pPr marL="0" indent="0">
              <a:lnSpc>
                <a:spcPct val="200000"/>
              </a:lnSpc>
              <a:buNone/>
            </a:pPr>
            <a:r>
              <a:rPr lang="en-US" sz="2200" b="1" dirty="0"/>
              <a:t>MOST ADMIRED NATION . 5</a:t>
            </a:r>
            <a:r>
              <a:rPr lang="en-US" sz="2200" b="1" baseline="30000" dirty="0"/>
              <a:t>TH</a:t>
            </a:r>
            <a:r>
              <a:rPr lang="en-US" sz="2200" b="1" dirty="0"/>
              <a:t> MOST PROSPEROUS </a:t>
            </a:r>
          </a:p>
          <a:p>
            <a:pPr marL="0" indent="0">
              <a:lnSpc>
                <a:spcPct val="200000"/>
              </a:lnSpc>
              <a:buNone/>
            </a:pPr>
            <a:r>
              <a:rPr lang="en-US" sz="2200" b="1" dirty="0"/>
              <a:t>4/5 FUTURE YOUTH AND WORKERS MUST COME FROM AWAY </a:t>
            </a:r>
          </a:p>
          <a:p>
            <a:pPr marL="0" indent="0">
              <a:buNone/>
            </a:pPr>
            <a:endParaRPr lang="en-US" dirty="0"/>
          </a:p>
          <a:p>
            <a:pPr marL="0" indent="0">
              <a:lnSpc>
                <a:spcPct val="200000"/>
              </a:lnSpc>
              <a:buNone/>
            </a:pPr>
            <a:endParaRPr lang="en-US" dirty="0"/>
          </a:p>
        </p:txBody>
      </p:sp>
    </p:spTree>
    <p:extLst>
      <p:ext uri="{BB962C8B-B14F-4D97-AF65-F5344CB8AC3E}">
        <p14:creationId xmlns:p14="http://schemas.microsoft.com/office/powerpoint/2010/main" xmlns="" val="472488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41C74F-8D7C-B94E-A3B3-8310256FAFAA}"/>
              </a:ext>
            </a:extLst>
          </p:cNvPr>
          <p:cNvSpPr>
            <a:spLocks noGrp="1"/>
          </p:cNvSpPr>
          <p:nvPr>
            <p:ph type="title"/>
          </p:nvPr>
        </p:nvSpPr>
        <p:spPr>
          <a:xfrm>
            <a:off x="609600" y="625642"/>
            <a:ext cx="9593179" cy="1095560"/>
          </a:xfrm>
        </p:spPr>
        <p:txBody>
          <a:bodyPr/>
          <a:lstStyle/>
          <a:p>
            <a:r>
              <a:rPr lang="en-US" b="1" dirty="0"/>
              <a:t>HEALTHCARE ACCESS DENIED</a:t>
            </a:r>
            <a:br>
              <a:rPr lang="en-US" b="1" dirty="0"/>
            </a:br>
            <a:r>
              <a:rPr lang="en-US" b="1" dirty="0"/>
              <a:t>         ……Is this what defines us now?</a:t>
            </a:r>
          </a:p>
        </p:txBody>
      </p:sp>
      <p:pic>
        <p:nvPicPr>
          <p:cNvPr id="7" name="Content Placeholder 6">
            <a:extLst>
              <a:ext uri="{FF2B5EF4-FFF2-40B4-BE49-F238E27FC236}">
                <a16:creationId xmlns:a16="http://schemas.microsoft.com/office/drawing/2014/main" xmlns="" id="{9D3086B4-2852-AD49-A3A9-A77DC0CEA290}"/>
              </a:ext>
            </a:extLst>
          </p:cNvPr>
          <p:cNvPicPr>
            <a:picLocks noGrp="1" noChangeAspect="1"/>
          </p:cNvPicPr>
          <p:nvPr>
            <p:ph sz="half" idx="2"/>
          </p:nvPr>
        </p:nvPicPr>
        <p:blipFill>
          <a:blip r:embed="rId2"/>
          <a:stretch>
            <a:fillRect/>
          </a:stretch>
        </p:blipFill>
        <p:spPr>
          <a:xfrm>
            <a:off x="6441714" y="1721202"/>
            <a:ext cx="4596551" cy="5616000"/>
          </a:xfrm>
        </p:spPr>
      </p:pic>
      <p:pic>
        <p:nvPicPr>
          <p:cNvPr id="5" name="Content Placeholder 4" descr="IMG_1118 (1).jpg">
            <a:extLst>
              <a:ext uri="{FF2B5EF4-FFF2-40B4-BE49-F238E27FC236}">
                <a16:creationId xmlns:a16="http://schemas.microsoft.com/office/drawing/2014/main" xmlns="" id="{326066FD-663D-C744-B1F9-8C1F6D428D6E}"/>
              </a:ext>
            </a:extLst>
          </p:cNvPr>
          <p:cNvPicPr>
            <a:picLocks noGrp="1" noChangeAspect="1"/>
          </p:cNvPicPr>
          <p:nvPr>
            <p:ph sz="half" idx="1"/>
          </p:nvPr>
        </p:nvPicPr>
        <p:blipFill>
          <a:blip r:embed="rId3">
            <a:extLst>
              <a:ext uri="{28A0092B-C50C-407E-A947-70E740481C1C}">
                <a14:useLocalDpi xmlns:a14="http://schemas.microsoft.com/office/drawing/2010/main" xmlns="" val="0"/>
              </a:ext>
            </a:extLst>
          </a:blip>
          <a:stretch>
            <a:fillRect/>
          </a:stretch>
        </p:blipFill>
        <p:spPr>
          <a:xfrm>
            <a:off x="1154956" y="1721202"/>
            <a:ext cx="4437396" cy="5616000"/>
          </a:xfrm>
          <a:prstGeom prst="rect">
            <a:avLst/>
          </a:prstGeom>
        </p:spPr>
      </p:pic>
    </p:spTree>
    <p:extLst>
      <p:ext uri="{BB962C8B-B14F-4D97-AF65-F5344CB8AC3E}">
        <p14:creationId xmlns:p14="http://schemas.microsoft.com/office/powerpoint/2010/main" xmlns="" val="4226814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BC2D83-967D-4F4E-8694-ED6A89734719}"/>
              </a:ext>
            </a:extLst>
          </p:cNvPr>
          <p:cNvSpPr>
            <a:spLocks noGrp="1"/>
          </p:cNvSpPr>
          <p:nvPr>
            <p:ph type="title"/>
          </p:nvPr>
        </p:nvSpPr>
        <p:spPr>
          <a:xfrm>
            <a:off x="1336431" y="867508"/>
            <a:ext cx="8897814" cy="813124"/>
          </a:xfrm>
        </p:spPr>
        <p:txBody>
          <a:bodyPr/>
          <a:lstStyle/>
          <a:p>
            <a:r>
              <a:rPr lang="en-US" dirty="0"/>
              <a:t/>
            </a:r>
            <a:br>
              <a:rPr lang="en-US" dirty="0"/>
            </a:br>
            <a:r>
              <a:rPr lang="en-US" dirty="0"/>
              <a:t> </a:t>
            </a:r>
            <a:r>
              <a:rPr lang="en-US" sz="2400" dirty="0"/>
              <a:t>IN 2008 THE LANCET HAD THIS TO SAY ABOUT EUROPEAN COUNTRIES AND THEIR POLICIES ON REFUGEE ACCESS TO HEALTH CARE   </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2339C5D4-7D3C-D14B-A82B-89D60F43CAC1}"/>
              </a:ext>
            </a:extLst>
          </p:cNvPr>
          <p:cNvSpPr>
            <a:spLocks noGrp="1"/>
          </p:cNvSpPr>
          <p:nvPr>
            <p:ph idx="1"/>
          </p:nvPr>
        </p:nvSpPr>
        <p:spPr>
          <a:xfrm>
            <a:off x="1154954" y="2603500"/>
            <a:ext cx="9208246" cy="4053974"/>
          </a:xfrm>
        </p:spPr>
        <p:txBody>
          <a:bodyPr/>
          <a:lstStyle/>
          <a:p>
            <a:pPr marL="0" indent="0">
              <a:buNone/>
            </a:pPr>
            <a:endParaRPr lang="en-CA" b="1" i="1" dirty="0"/>
          </a:p>
          <a:p>
            <a:pPr marL="0" indent="0">
              <a:lnSpc>
                <a:spcPct val="150000"/>
              </a:lnSpc>
              <a:buNone/>
            </a:pPr>
            <a:r>
              <a:rPr lang="en-CA" sz="2200" b="1" i="1" dirty="0"/>
              <a:t>“The current stance of European countries makes a farce of the UN conventions that they have all ratified, which include guaranteeing the right to health care for undocumented migrants. All member states should detach health care from immigration control and take the necessary measures to ensure that access to health care for undocumented migrants is uniformly implemented by national and local authorities. </a:t>
            </a:r>
            <a:r>
              <a:rPr lang="en-CA" sz="2200" i="1" dirty="0"/>
              <a:t> </a:t>
            </a:r>
            <a:endParaRPr lang="en-CA" sz="2200" dirty="0"/>
          </a:p>
          <a:p>
            <a:pPr marL="0" indent="0">
              <a:buNone/>
            </a:pPr>
            <a:endParaRPr lang="en-CA" dirty="0"/>
          </a:p>
          <a:p>
            <a:endParaRPr lang="en-US" dirty="0"/>
          </a:p>
        </p:txBody>
      </p:sp>
    </p:spTree>
    <p:extLst>
      <p:ext uri="{BB962C8B-B14F-4D97-AF65-F5344CB8AC3E}">
        <p14:creationId xmlns:p14="http://schemas.microsoft.com/office/powerpoint/2010/main" xmlns="" val="1280628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E6B9BE-6AB6-A64B-A601-ABA03DFF27CB}"/>
              </a:ext>
            </a:extLst>
          </p:cNvPr>
          <p:cNvSpPr>
            <a:spLocks noGrp="1"/>
          </p:cNvSpPr>
          <p:nvPr>
            <p:ph type="title"/>
          </p:nvPr>
        </p:nvSpPr>
        <p:spPr>
          <a:xfrm>
            <a:off x="457200" y="1006326"/>
            <a:ext cx="9862457" cy="706964"/>
          </a:xfrm>
        </p:spPr>
        <p:txBody>
          <a:bodyPr/>
          <a:lstStyle/>
          <a:p>
            <a:r>
              <a:rPr lang="en-US" b="1" dirty="0"/>
              <a:t>VOLUNTEER DRIVEN MEDICAL DENTAL CARE</a:t>
            </a:r>
          </a:p>
        </p:txBody>
      </p:sp>
      <p:sp>
        <p:nvSpPr>
          <p:cNvPr id="3" name="Content Placeholder 2">
            <a:extLst>
              <a:ext uri="{FF2B5EF4-FFF2-40B4-BE49-F238E27FC236}">
                <a16:creationId xmlns:a16="http://schemas.microsoft.com/office/drawing/2014/main" xmlns="" id="{B33D7B10-E0A9-E84A-80FD-947803415705}"/>
              </a:ext>
            </a:extLst>
          </p:cNvPr>
          <p:cNvSpPr>
            <a:spLocks noGrp="1"/>
          </p:cNvSpPr>
          <p:nvPr>
            <p:ph idx="1"/>
          </p:nvPr>
        </p:nvSpPr>
        <p:spPr>
          <a:xfrm>
            <a:off x="1154954" y="2277979"/>
            <a:ext cx="10170772" cy="4315325"/>
          </a:xfrm>
        </p:spPr>
        <p:txBody>
          <a:bodyPr>
            <a:normAutofit fontScale="25000" lnSpcReduction="20000"/>
          </a:bodyPr>
          <a:lstStyle/>
          <a:p>
            <a:r>
              <a:rPr lang="en-US" sz="8000" b="1" dirty="0"/>
              <a:t>MEDICALLY UNINSURED REFUGEE CLAIMANTS, </a:t>
            </a:r>
          </a:p>
          <a:p>
            <a:endParaRPr lang="en-US" sz="5000" b="1" dirty="0"/>
          </a:p>
          <a:p>
            <a:r>
              <a:rPr lang="en-US" sz="8000" b="1" dirty="0"/>
              <a:t>UNDOCUMENTED MIGRANTS, HUMANITARIAN AND SPONSORED</a:t>
            </a:r>
            <a:endParaRPr lang="en-US" sz="5000" b="1" dirty="0"/>
          </a:p>
          <a:p>
            <a:pPr marL="0" indent="0">
              <a:buNone/>
            </a:pPr>
            <a:endParaRPr lang="en-US" sz="5000" b="1" dirty="0"/>
          </a:p>
          <a:p>
            <a:r>
              <a:rPr lang="en-US" sz="8000" b="1" dirty="0"/>
              <a:t>GOVERNMENT ASSISTED REFUGEES AND REFUGEE CLAIMANTS  WITH INTERIM FEDERAL HEALTH COVERAGE WHO ARE TURNED DOWN FOR CARE BY PHYICIANS</a:t>
            </a:r>
          </a:p>
          <a:p>
            <a:r>
              <a:rPr lang="en-US" sz="8000" b="1" dirty="0"/>
              <a:t>VISA STUDENTS AND TEMP FOREIGN WORKERS</a:t>
            </a:r>
          </a:p>
          <a:p>
            <a:pPr marL="0" indent="0">
              <a:buNone/>
            </a:pPr>
            <a:endParaRPr lang="en-US" sz="8000" b="1" dirty="0"/>
          </a:p>
          <a:p>
            <a:r>
              <a:rPr lang="en-US" sz="8000" b="1" dirty="0"/>
              <a:t>3 MONTH WAIT FOR OHIP </a:t>
            </a:r>
          </a:p>
          <a:p>
            <a:pPr marL="0" indent="0">
              <a:buNone/>
            </a:pPr>
            <a:endParaRPr lang="en-US" sz="5000" b="1" dirty="0"/>
          </a:p>
          <a:p>
            <a:r>
              <a:rPr lang="en-US" sz="8000" b="1" dirty="0"/>
              <a:t>90% ARE WORKING – GENERALLY OFF THE GRID, </a:t>
            </a:r>
          </a:p>
          <a:p>
            <a:pPr lvl="2"/>
            <a:r>
              <a:rPr lang="en-US" sz="8000" b="1" dirty="0"/>
              <a:t>BELOW MINIMUM WAGE</a:t>
            </a:r>
          </a:p>
          <a:p>
            <a:pPr lvl="2"/>
            <a:r>
              <a:rPr lang="en-US" sz="8000" b="1" dirty="0"/>
              <a:t>NO HEALTHCARE ACCESS, INJURY OR OTHER PROTECTIONS  </a:t>
            </a:r>
          </a:p>
          <a:p>
            <a:pPr marL="0" indent="0">
              <a:buNone/>
            </a:pPr>
            <a:r>
              <a:rPr lang="en-US" sz="5000" dirty="0"/>
              <a:t> </a:t>
            </a:r>
          </a:p>
          <a:p>
            <a:endParaRPr lang="en-US" dirty="0"/>
          </a:p>
        </p:txBody>
      </p:sp>
    </p:spTree>
    <p:extLst>
      <p:ext uri="{BB962C8B-B14F-4D97-AF65-F5344CB8AC3E}">
        <p14:creationId xmlns:p14="http://schemas.microsoft.com/office/powerpoint/2010/main" xmlns="" val="1967659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62E1F4-9DCE-C94A-83AA-19AC8BF2A505}"/>
              </a:ext>
            </a:extLst>
          </p:cNvPr>
          <p:cNvSpPr>
            <a:spLocks noGrp="1"/>
          </p:cNvSpPr>
          <p:nvPr>
            <p:ph type="title"/>
          </p:nvPr>
        </p:nvSpPr>
        <p:spPr>
          <a:xfrm>
            <a:off x="673768" y="973668"/>
            <a:ext cx="9496927" cy="706964"/>
          </a:xfrm>
        </p:spPr>
        <p:txBody>
          <a:bodyPr/>
          <a:lstStyle/>
          <a:p>
            <a:r>
              <a:rPr lang="en-US" sz="2600" b="1" dirty="0"/>
              <a:t/>
            </a:r>
            <a:br>
              <a:rPr lang="en-US" sz="2600" b="1" dirty="0"/>
            </a:br>
            <a:r>
              <a:rPr lang="en-US" sz="2600" b="1" dirty="0"/>
              <a:t>			      </a:t>
            </a:r>
            <a:r>
              <a:rPr lang="en-US" sz="3000" b="1" dirty="0"/>
              <a:t>CURRENT WORLD SITUATION</a:t>
            </a:r>
            <a:br>
              <a:rPr lang="en-US" sz="3000" b="1" dirty="0"/>
            </a:br>
            <a:r>
              <a:rPr lang="en-US" sz="3000" b="1" dirty="0"/>
              <a:t>FORCED DISPLACEMENT, MIGRANTS AND REFUGEES</a:t>
            </a:r>
            <a:r>
              <a:rPr lang="en-US" b="1" dirty="0"/>
              <a:t/>
            </a:r>
            <a:br>
              <a:rPr lang="en-US" b="1" dirty="0"/>
            </a:br>
            <a:r>
              <a:rPr lang="en-US" b="1" dirty="0"/>
              <a:t>				 </a:t>
            </a:r>
            <a:endParaRPr lang="en-US" sz="2200" b="1" dirty="0"/>
          </a:p>
        </p:txBody>
      </p:sp>
      <p:sp>
        <p:nvSpPr>
          <p:cNvPr id="3" name="Content Placeholder 2">
            <a:extLst>
              <a:ext uri="{FF2B5EF4-FFF2-40B4-BE49-F238E27FC236}">
                <a16:creationId xmlns:a16="http://schemas.microsoft.com/office/drawing/2014/main" xmlns="" id="{1798BE22-C1D8-A74E-A56A-39309359CEE7}"/>
              </a:ext>
            </a:extLst>
          </p:cNvPr>
          <p:cNvSpPr>
            <a:spLocks noGrp="1"/>
          </p:cNvSpPr>
          <p:nvPr>
            <p:ph idx="1"/>
          </p:nvPr>
        </p:nvSpPr>
        <p:spPr>
          <a:xfrm>
            <a:off x="978568" y="2603500"/>
            <a:ext cx="9657348" cy="3416300"/>
          </a:xfrm>
        </p:spPr>
        <p:txBody>
          <a:bodyPr>
            <a:normAutofit fontScale="85000" lnSpcReduction="20000"/>
          </a:bodyPr>
          <a:lstStyle/>
          <a:p>
            <a:r>
              <a:rPr lang="en-US" sz="2400" b="1" dirty="0"/>
              <a:t>UNPRECEDENTED NUMBERS; ONE IN 25 ON EARTH IS NOW A MIGRANT – FORCED OR OTHERWISE </a:t>
            </a:r>
          </a:p>
          <a:p>
            <a:endParaRPr lang="en-US" sz="2400" b="1" dirty="0"/>
          </a:p>
          <a:p>
            <a:r>
              <a:rPr lang="en-US" sz="2400" b="1" dirty="0"/>
              <a:t>MORE ARE STATELESS AND DISPLACED NOW IN THE WORLD THAN AT THE END OF WW 2</a:t>
            </a:r>
          </a:p>
          <a:p>
            <a:endParaRPr lang="en-US" sz="2400" b="1" dirty="0"/>
          </a:p>
          <a:p>
            <a:r>
              <a:rPr lang="en-US" sz="2400" b="1" dirty="0"/>
              <a:t>WORLD NUMBERS STEADY 2001 to 2011</a:t>
            </a:r>
          </a:p>
          <a:p>
            <a:endParaRPr lang="en-US" sz="2400" b="1" dirty="0"/>
          </a:p>
          <a:p>
            <a:r>
              <a:rPr lang="en-US" sz="2400" b="1" dirty="0"/>
              <a:t>200% INCREASE IN REFUGEES AND DISPLACED PERSONS OF CONCERN FROM 2011 TO 2018 </a:t>
            </a:r>
          </a:p>
          <a:p>
            <a:endParaRPr lang="en-US" dirty="0"/>
          </a:p>
        </p:txBody>
      </p:sp>
    </p:spTree>
    <p:extLst>
      <p:ext uri="{BB962C8B-B14F-4D97-AF65-F5344CB8AC3E}">
        <p14:creationId xmlns:p14="http://schemas.microsoft.com/office/powerpoint/2010/main" xmlns="" val="2973055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48F097-C2E9-5B4F-93B8-A7FFDAAC614D}"/>
              </a:ext>
            </a:extLst>
          </p:cNvPr>
          <p:cNvSpPr>
            <a:spLocks noGrp="1"/>
          </p:cNvSpPr>
          <p:nvPr>
            <p:ph type="title"/>
          </p:nvPr>
        </p:nvSpPr>
        <p:spPr>
          <a:xfrm>
            <a:off x="484339" y="818684"/>
            <a:ext cx="10166888" cy="746644"/>
          </a:xfrm>
        </p:spPr>
        <p:txBody>
          <a:bodyPr/>
          <a:lstStyle/>
          <a:p>
            <a:r>
              <a:rPr lang="en-US" sz="3200" dirty="0"/>
              <a:t/>
            </a:r>
            <a:br>
              <a:rPr lang="en-US" sz="3200" dirty="0"/>
            </a:br>
            <a:r>
              <a:rPr lang="en-US" sz="3200" dirty="0"/>
              <a:t>REFUGEE AND IMMIGRANT POLITICAL FOOTBALL</a:t>
            </a:r>
            <a:br>
              <a:rPr lang="en-US" sz="3200" dirty="0"/>
            </a:br>
            <a:r>
              <a:rPr lang="en-US" sz="3200" dirty="0"/>
              <a:t>            </a:t>
            </a:r>
            <a:br>
              <a:rPr lang="en-US" sz="3200" dirty="0"/>
            </a:br>
            <a:r>
              <a:rPr lang="en-US" sz="3200" dirty="0"/>
              <a:t>              The Good, Bad and the Ugly</a:t>
            </a:r>
            <a:br>
              <a:rPr lang="en-US" sz="3200" dirty="0"/>
            </a:br>
            <a:r>
              <a:rPr lang="en-US" sz="3200" dirty="0"/>
              <a:t> </a:t>
            </a:r>
          </a:p>
        </p:txBody>
      </p:sp>
      <p:sp>
        <p:nvSpPr>
          <p:cNvPr id="3" name="Content Placeholder 2">
            <a:extLst>
              <a:ext uri="{FF2B5EF4-FFF2-40B4-BE49-F238E27FC236}">
                <a16:creationId xmlns:a16="http://schemas.microsoft.com/office/drawing/2014/main" xmlns="" id="{FB355AD4-D4D6-AA4F-A414-4CC3CA202D22}"/>
              </a:ext>
            </a:extLst>
          </p:cNvPr>
          <p:cNvSpPr>
            <a:spLocks noGrp="1"/>
          </p:cNvSpPr>
          <p:nvPr>
            <p:ph idx="1"/>
          </p:nvPr>
        </p:nvSpPr>
        <p:spPr>
          <a:xfrm>
            <a:off x="263471" y="2603499"/>
            <a:ext cx="10920344" cy="3717089"/>
          </a:xfrm>
        </p:spPr>
        <p:txBody>
          <a:bodyPr>
            <a:normAutofit fontScale="70000" lnSpcReduction="20000"/>
          </a:bodyPr>
          <a:lstStyle/>
          <a:p>
            <a:pPr marL="0" indent="0">
              <a:buNone/>
            </a:pPr>
            <a:endParaRPr lang="en-US" dirty="0"/>
          </a:p>
          <a:p>
            <a:pPr marL="0" indent="0">
              <a:buNone/>
            </a:pPr>
            <a:r>
              <a:rPr lang="en-US" sz="2900" b="1" dirty="0"/>
              <a:t>ARE DEVELOPED WESTERN RECEIVING NATIONS WITH HEALTH CARE SYSTEMS HARDENING THEIR REFUGEE RECEPTION AND TREATMENT “POLICIES”? </a:t>
            </a:r>
          </a:p>
          <a:p>
            <a:pPr marL="0" indent="0">
              <a:buNone/>
            </a:pPr>
            <a:endParaRPr lang="en-US" sz="2900" b="1" dirty="0"/>
          </a:p>
          <a:p>
            <a:pPr marL="0" indent="0">
              <a:buNone/>
            </a:pPr>
            <a:endParaRPr lang="en-US" sz="2900" b="1" dirty="0"/>
          </a:p>
          <a:p>
            <a:pPr marL="0" indent="0">
              <a:buNone/>
            </a:pPr>
            <a:r>
              <a:rPr lang="en-US" sz="2900" b="1" dirty="0"/>
              <a:t>HOW WELL ARE THEY MEETING THEIR SIGNATORY COMMITMENTS AND SOCIAL, ETHICAL RESPONSIBILITY TO THE CURRENT MIGRATION CRISIS?</a:t>
            </a:r>
          </a:p>
          <a:p>
            <a:pPr marL="0" indent="0">
              <a:buNone/>
            </a:pPr>
            <a:endParaRPr lang="en-US" sz="2900" b="1" dirty="0"/>
          </a:p>
          <a:p>
            <a:pPr marL="0" indent="0">
              <a:buNone/>
            </a:pPr>
            <a:r>
              <a:rPr lang="en-US" sz="2900" b="1" dirty="0"/>
              <a:t>HOW IS CANADA FARING –EG. HEALTH CARE ACCESS EQUITY?</a:t>
            </a:r>
          </a:p>
          <a:p>
            <a:pPr marL="0" indent="0">
              <a:buNone/>
            </a:pPr>
            <a:endParaRPr lang="en-US" sz="2400" b="1" dirty="0"/>
          </a:p>
          <a:p>
            <a:pPr marL="0" indent="0">
              <a:buNone/>
            </a:pPr>
            <a:r>
              <a:rPr lang="en-US" sz="2400" b="1" dirty="0"/>
              <a:t> </a:t>
            </a:r>
          </a:p>
          <a:p>
            <a:endParaRPr lang="en-US" dirty="0"/>
          </a:p>
        </p:txBody>
      </p:sp>
    </p:spTree>
    <p:extLst>
      <p:ext uri="{BB962C8B-B14F-4D97-AF65-F5344CB8AC3E}">
        <p14:creationId xmlns:p14="http://schemas.microsoft.com/office/powerpoint/2010/main" xmlns="" val="3999040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C0EE5E3-0D1B-EF4D-AD61-F58D911855F6}"/>
              </a:ext>
            </a:extLst>
          </p:cNvPr>
          <p:cNvSpPr>
            <a:spLocks noGrp="1"/>
          </p:cNvSpPr>
          <p:nvPr>
            <p:ph idx="1"/>
          </p:nvPr>
        </p:nvSpPr>
        <p:spPr/>
        <p:txBody>
          <a:bodyPr/>
          <a:lstStyle/>
          <a:p>
            <a:pPr marL="0" indent="0">
              <a:buNone/>
            </a:pPr>
            <a:endParaRPr lang="en-US" b="1" dirty="0"/>
          </a:p>
          <a:p>
            <a:pPr marL="0" indent="0">
              <a:buNone/>
            </a:pPr>
            <a:endParaRPr lang="en-US" b="1" dirty="0"/>
          </a:p>
          <a:p>
            <a:pPr marL="0" indent="0">
              <a:buNone/>
            </a:pPr>
            <a:r>
              <a:rPr lang="en-US" sz="2400" b="1" dirty="0"/>
              <a:t>85% OF ALL WORLD’S REFUGEES ARE HOSTED, GENERALLY IN CAMPS, IN A FEW OF THE WORLD’S DEVELOPING NATIONS (EG AFRICA, PAKISTAN, LEBANON, TURKEY)</a:t>
            </a:r>
          </a:p>
          <a:p>
            <a:endParaRPr lang="en-US" dirty="0"/>
          </a:p>
        </p:txBody>
      </p:sp>
      <p:sp>
        <p:nvSpPr>
          <p:cNvPr id="4" name="TextBox 3">
            <a:extLst>
              <a:ext uri="{FF2B5EF4-FFF2-40B4-BE49-F238E27FC236}">
                <a16:creationId xmlns:a16="http://schemas.microsoft.com/office/drawing/2014/main" xmlns="" id="{B43F6515-2EEE-304B-A127-755BC6DC3FEF}"/>
              </a:ext>
            </a:extLst>
          </p:cNvPr>
          <p:cNvSpPr txBox="1"/>
          <p:nvPr/>
        </p:nvSpPr>
        <p:spPr>
          <a:xfrm>
            <a:off x="1925053" y="641684"/>
            <a:ext cx="7780421" cy="646331"/>
          </a:xfrm>
          <a:prstGeom prst="rect">
            <a:avLst/>
          </a:prstGeom>
          <a:noFill/>
        </p:spPr>
        <p:txBody>
          <a:bodyPr wrap="square" rtlCol="0">
            <a:spAutoFit/>
          </a:bodyPr>
          <a:lstStyle/>
          <a:p>
            <a:r>
              <a:rPr lang="en-US" sz="3600" b="1" dirty="0">
                <a:solidFill>
                  <a:schemeClr val="bg1"/>
                </a:solidFill>
              </a:rPr>
              <a:t>WHO ARE PULLING THEIR WEIGHT? </a:t>
            </a:r>
          </a:p>
        </p:txBody>
      </p:sp>
    </p:spTree>
    <p:extLst>
      <p:ext uri="{BB962C8B-B14F-4D97-AF65-F5344CB8AC3E}">
        <p14:creationId xmlns:p14="http://schemas.microsoft.com/office/powerpoint/2010/main" xmlns="" val="2965687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7E5B46-7635-2C46-8BE2-0D37386ADDC0}"/>
              </a:ext>
            </a:extLst>
          </p:cNvPr>
          <p:cNvSpPr>
            <a:spLocks noGrp="1"/>
          </p:cNvSpPr>
          <p:nvPr>
            <p:ph type="title"/>
          </p:nvPr>
        </p:nvSpPr>
        <p:spPr>
          <a:xfrm>
            <a:off x="641684" y="973668"/>
            <a:ext cx="9274683" cy="706964"/>
          </a:xfrm>
        </p:spPr>
        <p:txBody>
          <a:bodyPr/>
          <a:lstStyle/>
          <a:p>
            <a:r>
              <a:rPr lang="en-US" dirty="0"/>
              <a:t>  </a:t>
            </a:r>
            <a:r>
              <a:rPr lang="en-US" sz="2800" b="1" dirty="0"/>
              <a:t>LEIGH DAYNES, DOCTORS OF THE WORLD ON THE FRONT LINES OF THE EUROPEAN REFUGEE CRISIS……..</a:t>
            </a:r>
            <a:r>
              <a:rPr lang="en-CA" sz="2800" b="1" dirty="0"/>
              <a:t/>
            </a:r>
            <a:br>
              <a:rPr lang="en-CA" sz="2800" b="1" dirty="0"/>
            </a:br>
            <a:endParaRPr lang="en-US" sz="2800" dirty="0"/>
          </a:p>
        </p:txBody>
      </p:sp>
      <p:sp>
        <p:nvSpPr>
          <p:cNvPr id="3" name="Content Placeholder 2">
            <a:extLst>
              <a:ext uri="{FF2B5EF4-FFF2-40B4-BE49-F238E27FC236}">
                <a16:creationId xmlns:a16="http://schemas.microsoft.com/office/drawing/2014/main" xmlns="" id="{79643A18-D1D3-144B-BC55-CD5F16FD10E6}"/>
              </a:ext>
            </a:extLst>
          </p:cNvPr>
          <p:cNvSpPr>
            <a:spLocks noGrp="1"/>
          </p:cNvSpPr>
          <p:nvPr>
            <p:ph idx="1"/>
          </p:nvPr>
        </p:nvSpPr>
        <p:spPr>
          <a:xfrm>
            <a:off x="1717661" y="2474546"/>
            <a:ext cx="8825659" cy="3416300"/>
          </a:xfrm>
        </p:spPr>
        <p:txBody>
          <a:bodyPr>
            <a:normAutofit fontScale="92500" lnSpcReduction="10000"/>
          </a:bodyPr>
          <a:lstStyle/>
          <a:p>
            <a:pPr marL="0" indent="0">
              <a:buNone/>
            </a:pPr>
            <a:endParaRPr lang="en-US" dirty="0"/>
          </a:p>
          <a:p>
            <a:pPr marL="0" indent="0">
              <a:lnSpc>
                <a:spcPct val="150000"/>
              </a:lnSpc>
              <a:buNone/>
            </a:pPr>
            <a:r>
              <a:rPr lang="en-US" sz="2400" b="1" dirty="0"/>
              <a:t>“At every stage of the refugee journey people are suffering, including after they settle in Europe. In the wake of this migration rise many European countries have focused their policies on minimizing and containing new arrivals, seemingly forgetting, or indeed ignoring, their duty to protect and care for people.” </a:t>
            </a:r>
          </a:p>
          <a:p>
            <a:endParaRPr lang="en-US" dirty="0"/>
          </a:p>
          <a:p>
            <a:endParaRPr lang="en-US" dirty="0"/>
          </a:p>
          <a:p>
            <a:endParaRPr lang="en-US" dirty="0"/>
          </a:p>
        </p:txBody>
      </p:sp>
    </p:spTree>
    <p:extLst>
      <p:ext uri="{BB962C8B-B14F-4D97-AF65-F5344CB8AC3E}">
        <p14:creationId xmlns:p14="http://schemas.microsoft.com/office/powerpoint/2010/main" xmlns="" val="3125503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A1A1F4-EC71-754F-BE11-4CC84D53C8C2}"/>
              </a:ext>
            </a:extLst>
          </p:cNvPr>
          <p:cNvSpPr>
            <a:spLocks noGrp="1"/>
          </p:cNvSpPr>
          <p:nvPr>
            <p:ph type="title"/>
          </p:nvPr>
        </p:nvSpPr>
        <p:spPr/>
        <p:txBody>
          <a:bodyPr/>
          <a:lstStyle/>
          <a:p>
            <a:r>
              <a:rPr lang="en-US" dirty="0"/>
              <a:t>	</a:t>
            </a:r>
            <a:r>
              <a:rPr lang="en-US" b="1" dirty="0"/>
              <a:t>POLICY AND POPULISM CONVERGE</a:t>
            </a:r>
          </a:p>
        </p:txBody>
      </p:sp>
      <p:sp>
        <p:nvSpPr>
          <p:cNvPr id="3" name="Content Placeholder 2">
            <a:extLst>
              <a:ext uri="{FF2B5EF4-FFF2-40B4-BE49-F238E27FC236}">
                <a16:creationId xmlns:a16="http://schemas.microsoft.com/office/drawing/2014/main" xmlns="" id="{A3AA9EF4-EF5F-054D-BC2C-610B45AA4429}"/>
              </a:ext>
            </a:extLst>
          </p:cNvPr>
          <p:cNvSpPr>
            <a:spLocks noGrp="1"/>
          </p:cNvSpPr>
          <p:nvPr>
            <p:ph idx="1"/>
          </p:nvPr>
        </p:nvSpPr>
        <p:spPr>
          <a:xfrm>
            <a:off x="1154954" y="2326105"/>
            <a:ext cx="8825659" cy="4042611"/>
          </a:xfrm>
        </p:spPr>
        <p:txBody>
          <a:bodyPr>
            <a:normAutofit fontScale="92500" lnSpcReduction="20000"/>
          </a:bodyPr>
          <a:lstStyle/>
          <a:p>
            <a:pPr marL="0" indent="0">
              <a:buNone/>
            </a:pPr>
            <a:endParaRPr lang="en-US" dirty="0"/>
          </a:p>
          <a:p>
            <a:pPr marL="0" indent="0">
              <a:lnSpc>
                <a:spcPct val="150000"/>
              </a:lnSpc>
              <a:buNone/>
            </a:pPr>
            <a:r>
              <a:rPr lang="en-US" sz="2200" b="1" dirty="0"/>
              <a:t>Policy-driven access barriers to essential health services for forced migrants and refugees have persisted in wealthier receiving nations with advanced public health plans – </a:t>
            </a:r>
            <a:r>
              <a:rPr lang="en-US" sz="2200" b="1" i="1" u="sng" dirty="0"/>
              <a:t>Including Canada</a:t>
            </a:r>
          </a:p>
          <a:p>
            <a:pPr marL="0" indent="0">
              <a:lnSpc>
                <a:spcPct val="150000"/>
              </a:lnSpc>
              <a:buNone/>
            </a:pPr>
            <a:endParaRPr lang="en-US" sz="2200" b="1" dirty="0"/>
          </a:p>
          <a:p>
            <a:pPr marL="0" indent="0">
              <a:lnSpc>
                <a:spcPct val="150000"/>
              </a:lnSpc>
              <a:buNone/>
            </a:pPr>
            <a:r>
              <a:rPr lang="en-US" sz="2200" b="1" dirty="0"/>
              <a:t>As numbers grow and rising levels of medical needs appear, fear, xenophobic attacks, the erection of walls and fences, and restrictions to healthcare for asylum seekers takes hold. Unwelcoming efforts often drive refugees into the hands of smugglers and traffickers.</a:t>
            </a:r>
            <a:endParaRPr lang="en-CA" sz="2200" b="1" dirty="0"/>
          </a:p>
          <a:p>
            <a:endParaRPr lang="en-US" dirty="0"/>
          </a:p>
        </p:txBody>
      </p:sp>
    </p:spTree>
    <p:extLst>
      <p:ext uri="{BB962C8B-B14F-4D97-AF65-F5344CB8AC3E}">
        <p14:creationId xmlns:p14="http://schemas.microsoft.com/office/powerpoint/2010/main" xmlns="" val="4098062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AF8B9C-0082-4C49-BA0D-EB4714A6C639}"/>
              </a:ext>
            </a:extLst>
          </p:cNvPr>
          <p:cNvSpPr>
            <a:spLocks noGrp="1"/>
          </p:cNvSpPr>
          <p:nvPr>
            <p:ph type="title"/>
          </p:nvPr>
        </p:nvSpPr>
        <p:spPr/>
        <p:txBody>
          <a:bodyPr/>
          <a:lstStyle/>
          <a:p>
            <a:r>
              <a:rPr lang="en-US" dirty="0"/>
              <a:t>     </a:t>
            </a:r>
            <a:r>
              <a:rPr lang="en-US" b="1" dirty="0"/>
              <a:t>THE UNITED STATES OF AMERICA</a:t>
            </a:r>
            <a:br>
              <a:rPr lang="en-US" b="1" dirty="0"/>
            </a:br>
            <a:r>
              <a:rPr lang="en-US" b="1" dirty="0"/>
              <a:t>          ….. The ground shifted</a:t>
            </a:r>
          </a:p>
        </p:txBody>
      </p:sp>
      <p:sp>
        <p:nvSpPr>
          <p:cNvPr id="3" name="Content Placeholder 2">
            <a:extLst>
              <a:ext uri="{FF2B5EF4-FFF2-40B4-BE49-F238E27FC236}">
                <a16:creationId xmlns:a16="http://schemas.microsoft.com/office/drawing/2014/main" xmlns="" id="{AC0C2B30-AA50-2A43-9F3A-3AD79C53B525}"/>
              </a:ext>
            </a:extLst>
          </p:cNvPr>
          <p:cNvSpPr>
            <a:spLocks noGrp="1"/>
          </p:cNvSpPr>
          <p:nvPr>
            <p:ph idx="1"/>
          </p:nvPr>
        </p:nvSpPr>
        <p:spPr>
          <a:xfrm>
            <a:off x="1267248" y="2266616"/>
            <a:ext cx="10283067" cy="4102100"/>
          </a:xfrm>
        </p:spPr>
        <p:txBody>
          <a:bodyPr>
            <a:normAutofit/>
          </a:bodyPr>
          <a:lstStyle/>
          <a:p>
            <a:pPr marL="0" indent="0">
              <a:lnSpc>
                <a:spcPct val="150000"/>
              </a:lnSpc>
              <a:buNone/>
            </a:pPr>
            <a:r>
              <a:rPr lang="en-US" sz="2200" b="1" dirty="0"/>
              <a:t>In the USA yesterday’s pioneers were refugees and immigrants who built the foundations of today’s strongest economy.  </a:t>
            </a:r>
          </a:p>
          <a:p>
            <a:pPr marL="0" indent="0">
              <a:lnSpc>
                <a:spcPct val="150000"/>
              </a:lnSpc>
              <a:buNone/>
            </a:pPr>
            <a:endParaRPr lang="en-US" sz="2200" b="1" dirty="0"/>
          </a:p>
          <a:p>
            <a:pPr marL="0" indent="0">
              <a:lnSpc>
                <a:spcPct val="150000"/>
              </a:lnSpc>
              <a:buNone/>
            </a:pPr>
            <a:r>
              <a:rPr lang="en-US" sz="2200" b="1" dirty="0"/>
              <a:t>In today’s world migration crisis their descendants have replaced a practice of altruism with harsh national populace policies including travel bans, exclusion, protectionism, fear, open hostility to many groups – creating rejection and sowing societal division. </a:t>
            </a:r>
          </a:p>
          <a:p>
            <a:pPr marL="0" indent="0">
              <a:lnSpc>
                <a:spcPct val="150000"/>
              </a:lnSpc>
              <a:buNone/>
            </a:pPr>
            <a:endParaRPr lang="en-US" sz="2000" b="1" dirty="0"/>
          </a:p>
        </p:txBody>
      </p:sp>
    </p:spTree>
    <p:extLst>
      <p:ext uri="{BB962C8B-B14F-4D97-AF65-F5344CB8AC3E}">
        <p14:creationId xmlns:p14="http://schemas.microsoft.com/office/powerpoint/2010/main" xmlns="" val="18649181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989</TotalTime>
  <Words>1056</Words>
  <Application>Microsoft Office PowerPoint</Application>
  <PresentationFormat>Custom</PresentationFormat>
  <Paragraphs>148</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Ion Boardroom</vt:lpstr>
      <vt:lpstr>The Canadian Centre for Refugee and Immigrant Health Care </vt:lpstr>
      <vt:lpstr>Slide 2</vt:lpstr>
      <vt:lpstr>VOLUNTEER DRIVEN MEDICAL DENTAL CARE</vt:lpstr>
      <vt:lpstr>          CURRENT WORLD SITUATION FORCED DISPLACEMENT, MIGRANTS AND REFUGEES      </vt:lpstr>
      <vt:lpstr> REFUGEE AND IMMIGRANT POLITICAL FOOTBALL                            The Good, Bad and the Ugly  </vt:lpstr>
      <vt:lpstr>Slide 6</vt:lpstr>
      <vt:lpstr>  LEIGH DAYNES, DOCTORS OF THE WORLD ON THE FRONT LINES OF THE EUROPEAN REFUGEE CRISIS…….. </vt:lpstr>
      <vt:lpstr> POLICY AND POPULISM CONVERGE</vt:lpstr>
      <vt:lpstr>     THE UNITED STATES OF AMERICA           ….. The ground shifted</vt:lpstr>
      <vt:lpstr>CANADA and POLICY</vt:lpstr>
      <vt:lpstr>THEY LISTENED ( over 40,000 in 2 years)</vt:lpstr>
      <vt:lpstr>INVITATION MEETS POLTICAL REALITY Canadian Policy….. </vt:lpstr>
      <vt:lpstr>INVITATION MEETS POLTICAL REALITY Canadian Policy….. </vt:lpstr>
      <vt:lpstr>THE PRESS, POLITICIANS AND POLICY….</vt:lpstr>
      <vt:lpstr>CANADIAN POLICIES THREATENING THE MORAL FOUNDATIONS OF MEDICAL CARE  </vt:lpstr>
      <vt:lpstr>WHO ARE DENIED – IFHP and Refugee Claim Examples</vt:lpstr>
      <vt:lpstr>HEALTHCARE POLICY CLINICAL CASE STUDIES (CCRIHC clinics) </vt:lpstr>
      <vt:lpstr>IFHP “POLICY”</vt:lpstr>
      <vt:lpstr>    CANADA’S  “DREAMERS”   NEVER CANADIAN ENOUGH?</vt:lpstr>
      <vt:lpstr>MEDICALLY UNINSURED INFANTS AND CHILDREN NEW TO CANADA</vt:lpstr>
      <vt:lpstr>   HOW PRUDENTIAL IS THIS?   HOW ETHICAL, HUMANITARIAN?  </vt:lpstr>
      <vt:lpstr>HOW PRUDENT? HOW HUMANITARIAN, FAIR?</vt:lpstr>
      <vt:lpstr> CANADA </vt:lpstr>
      <vt:lpstr>HEALTHCARE ACCESS DENIED          ……Is this what defines us now?</vt:lpstr>
      <vt:lpstr>  IN 2008 THE LANCET HAD THIS TO SAY ABOUT EUROPEAN COUNTRIES AND THEIR POLICIES ON REFUGEE ACCESS TO HEALTH CARE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Canadian Centre for Refugee and Immigrant Health Care</dc:title>
  <dc:creator>Paul Caulford</dc:creator>
  <cp:lastModifiedBy>Siu Mee Cheng</cp:lastModifiedBy>
  <cp:revision>61</cp:revision>
  <dcterms:created xsi:type="dcterms:W3CDTF">2018-09-17T20:31:57Z</dcterms:created>
  <dcterms:modified xsi:type="dcterms:W3CDTF">2018-09-19T01:27:24Z</dcterms:modified>
</cp:coreProperties>
</file>