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1" r:id="rId2"/>
    <p:sldMasterId id="2147483685" r:id="rId3"/>
    <p:sldMasterId id="2147483702" r:id="rId4"/>
  </p:sldMasterIdLst>
  <p:notesMasterIdLst>
    <p:notesMasterId r:id="rId43"/>
  </p:notesMasterIdLst>
  <p:handoutMasterIdLst>
    <p:handoutMasterId r:id="rId44"/>
  </p:handoutMasterIdLst>
  <p:sldIdLst>
    <p:sldId id="256" r:id="rId5"/>
    <p:sldId id="416" r:id="rId6"/>
    <p:sldId id="335" r:id="rId7"/>
    <p:sldId id="417" r:id="rId8"/>
    <p:sldId id="332" r:id="rId9"/>
    <p:sldId id="350" r:id="rId10"/>
    <p:sldId id="348" r:id="rId11"/>
    <p:sldId id="333" r:id="rId12"/>
    <p:sldId id="337" r:id="rId13"/>
    <p:sldId id="352" r:id="rId14"/>
    <p:sldId id="401" r:id="rId15"/>
    <p:sldId id="344" r:id="rId16"/>
    <p:sldId id="398" r:id="rId17"/>
    <p:sldId id="402" r:id="rId18"/>
    <p:sldId id="403" r:id="rId19"/>
    <p:sldId id="404" r:id="rId20"/>
    <p:sldId id="405" r:id="rId21"/>
    <p:sldId id="406" r:id="rId22"/>
    <p:sldId id="365" r:id="rId23"/>
    <p:sldId id="407" r:id="rId24"/>
    <p:sldId id="362" r:id="rId25"/>
    <p:sldId id="408" r:id="rId26"/>
    <p:sldId id="361" r:id="rId27"/>
    <p:sldId id="410" r:id="rId28"/>
    <p:sldId id="412" r:id="rId29"/>
    <p:sldId id="413" r:id="rId30"/>
    <p:sldId id="414" r:id="rId31"/>
    <p:sldId id="418" r:id="rId32"/>
    <p:sldId id="419" r:id="rId33"/>
    <p:sldId id="286" r:id="rId34"/>
    <p:sldId id="289" r:id="rId35"/>
    <p:sldId id="284" r:id="rId36"/>
    <p:sldId id="290" r:id="rId37"/>
    <p:sldId id="291" r:id="rId38"/>
    <p:sldId id="285" r:id="rId39"/>
    <p:sldId id="420" r:id="rId40"/>
    <p:sldId id="421" r:id="rId41"/>
    <p:sldId id="330" r:id="rId42"/>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38" userDrawn="1">
          <p15:clr>
            <a:srgbClr val="A4A3A4"/>
          </p15:clr>
        </p15:guide>
        <p15:guide id="4" orient="horz" pos="436" userDrawn="1">
          <p15:clr>
            <a:srgbClr val="A4A3A4"/>
          </p15:clr>
        </p15:guide>
        <p15:guide id="5" orient="horz" pos="2976" userDrawn="1">
          <p15:clr>
            <a:srgbClr val="A4A3A4"/>
          </p15:clr>
        </p15:guide>
        <p15:guide id="6" orient="horz" pos="935" userDrawn="1">
          <p15:clr>
            <a:srgbClr val="A4A3A4"/>
          </p15:clr>
        </p15:guide>
        <p15:guide id="7" pos="38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9393"/>
    <a:srgbClr val="00AFAF"/>
    <a:srgbClr val="005660"/>
    <a:srgbClr val="146E88"/>
    <a:srgbClr val="FF5660"/>
    <a:srgbClr val="000000"/>
    <a:srgbClr val="FFFFFF"/>
    <a:srgbClr val="CC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81932" autoAdjust="0"/>
  </p:normalViewPr>
  <p:slideViewPr>
    <p:cSldViewPr>
      <p:cViewPr varScale="1">
        <p:scale>
          <a:sx n="79" d="100"/>
          <a:sy n="79" d="100"/>
        </p:scale>
        <p:origin x="68" y="64"/>
      </p:cViewPr>
      <p:guideLst>
        <p:guide orient="horz" pos="2160"/>
        <p:guide pos="2880"/>
        <p:guide pos="1338"/>
        <p:guide orient="horz" pos="436"/>
        <p:guide orient="horz" pos="2976"/>
        <p:guide orient="horz" pos="935"/>
        <p:guide pos="385"/>
      </p:guideLst>
    </p:cSldViewPr>
  </p:slideViewPr>
  <p:notesTextViewPr>
    <p:cViewPr>
      <p:scale>
        <a:sx n="3" d="2"/>
        <a:sy n="3" d="2"/>
      </p:scale>
      <p:origin x="0" y="0"/>
    </p:cViewPr>
  </p:notesTextViewPr>
  <p:sorterViewPr>
    <p:cViewPr>
      <p:scale>
        <a:sx n="41" d="100"/>
        <a:sy n="41" d="100"/>
      </p:scale>
      <p:origin x="0" y="-1140"/>
    </p:cViewPr>
  </p:sorterViewPr>
  <p:notesViewPr>
    <p:cSldViewPr>
      <p:cViewPr varScale="1">
        <p:scale>
          <a:sx n="56" d="100"/>
          <a:sy n="56" d="100"/>
        </p:scale>
        <p:origin x="-186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7" rIns="93175" bIns="46587" rtlCol="0"/>
          <a:lstStyle>
            <a:lvl1pPr algn="r">
              <a:defRPr sz="1200"/>
            </a:lvl1pPr>
          </a:lstStyle>
          <a:p>
            <a:fld id="{286A4D36-E3E9-4D42-B8E7-2727169B59CB}" type="datetimeFigureOut">
              <a:rPr lang="en-US" smtClean="0"/>
              <a:pPr/>
              <a:t>9/18/2018</a:t>
            </a:fld>
            <a:endParaRPr lang="en-CA"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5" tIns="46587" rIns="93175" bIns="46587"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5" tIns="46587" rIns="93175" bIns="46587" rtlCol="0" anchor="b"/>
          <a:lstStyle>
            <a:lvl1pPr algn="r">
              <a:defRPr sz="1200"/>
            </a:lvl1pPr>
          </a:lstStyle>
          <a:p>
            <a:fld id="{CCA7FC32-3124-40B5-87E9-3764D0EB5B13}" type="slidenum">
              <a:rPr lang="en-CA" smtClean="0"/>
              <a:pPr/>
              <a:t>‹#›</a:t>
            </a:fld>
            <a:endParaRPr lang="en-CA" dirty="0"/>
          </a:p>
        </p:txBody>
      </p:sp>
    </p:spTree>
    <p:extLst>
      <p:ext uri="{BB962C8B-B14F-4D97-AF65-F5344CB8AC3E}">
        <p14:creationId xmlns:p14="http://schemas.microsoft.com/office/powerpoint/2010/main" val="55962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7" rIns="93175" bIns="46587" rtlCol="0"/>
          <a:lstStyle>
            <a:lvl1pPr algn="r">
              <a:defRPr sz="1200"/>
            </a:lvl1pPr>
          </a:lstStyle>
          <a:p>
            <a:fld id="{5D0ADE96-B8C8-4E3D-8936-2101327FF128}" type="datetimeFigureOut">
              <a:rPr lang="en-US" smtClean="0"/>
              <a:pPr/>
              <a:t>9/18/2018</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CA"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9"/>
            <a:ext cx="3037840" cy="464820"/>
          </a:xfrm>
          <a:prstGeom prst="rect">
            <a:avLst/>
          </a:prstGeom>
        </p:spPr>
        <p:txBody>
          <a:bodyPr vert="horz" lIns="93175" tIns="46587" rIns="93175" bIns="46587"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5" tIns="46587" rIns="93175" bIns="46587" rtlCol="0" anchor="b"/>
          <a:lstStyle>
            <a:lvl1pPr algn="r">
              <a:defRPr sz="1200"/>
            </a:lvl1pPr>
          </a:lstStyle>
          <a:p>
            <a:fld id="{32456A1E-8A1A-4C98-8767-8F5CEFD47F27}" type="slidenum">
              <a:rPr lang="en-CA" smtClean="0"/>
              <a:pPr/>
              <a:t>‹#›</a:t>
            </a:fld>
            <a:endParaRPr lang="en-CA" dirty="0"/>
          </a:p>
        </p:txBody>
      </p:sp>
    </p:spTree>
    <p:extLst>
      <p:ext uri="{BB962C8B-B14F-4D97-AF65-F5344CB8AC3E}">
        <p14:creationId xmlns:p14="http://schemas.microsoft.com/office/powerpoint/2010/main" val="386823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2456A1E-8A1A-4C98-8767-8F5CEFD47F27}" type="slidenum">
              <a:rPr lang="en-CA" smtClean="0"/>
              <a:pPr/>
              <a:t>1</a:t>
            </a:fld>
            <a:endParaRPr lang="en-CA" dirty="0"/>
          </a:p>
        </p:txBody>
      </p:sp>
    </p:spTree>
    <p:extLst>
      <p:ext uri="{BB962C8B-B14F-4D97-AF65-F5344CB8AC3E}">
        <p14:creationId xmlns:p14="http://schemas.microsoft.com/office/powerpoint/2010/main" val="298787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456A1E-8A1A-4C98-8767-8F5CEFD47F27}"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85950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456A1E-8A1A-4C98-8767-8F5CEFD47F27}" type="slidenum">
              <a:rPr lang="en-CA" smtClean="0"/>
              <a:pPr/>
              <a:t>11</a:t>
            </a:fld>
            <a:endParaRPr lang="en-CA" dirty="0"/>
          </a:p>
        </p:txBody>
      </p:sp>
    </p:spTree>
    <p:extLst>
      <p:ext uri="{BB962C8B-B14F-4D97-AF65-F5344CB8AC3E}">
        <p14:creationId xmlns:p14="http://schemas.microsoft.com/office/powerpoint/2010/main" val="176467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12</a:t>
            </a:fld>
            <a:endParaRPr lang="en-CA" dirty="0"/>
          </a:p>
        </p:txBody>
      </p:sp>
    </p:spTree>
    <p:extLst>
      <p:ext uri="{BB962C8B-B14F-4D97-AF65-F5344CB8AC3E}">
        <p14:creationId xmlns:p14="http://schemas.microsoft.com/office/powerpoint/2010/main" val="162884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13</a:t>
            </a:fld>
            <a:endParaRPr lang="en-CA" dirty="0"/>
          </a:p>
        </p:txBody>
      </p:sp>
    </p:spTree>
    <p:extLst>
      <p:ext uri="{BB962C8B-B14F-4D97-AF65-F5344CB8AC3E}">
        <p14:creationId xmlns:p14="http://schemas.microsoft.com/office/powerpoint/2010/main" val="201289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14</a:t>
            </a:fld>
            <a:endParaRPr lang="en-CA" dirty="0"/>
          </a:p>
        </p:txBody>
      </p:sp>
    </p:spTree>
    <p:extLst>
      <p:ext uri="{BB962C8B-B14F-4D97-AF65-F5344CB8AC3E}">
        <p14:creationId xmlns:p14="http://schemas.microsoft.com/office/powerpoint/2010/main" val="55246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15</a:t>
            </a:fld>
            <a:endParaRPr lang="en-CA" dirty="0"/>
          </a:p>
        </p:txBody>
      </p:sp>
    </p:spTree>
    <p:extLst>
      <p:ext uri="{BB962C8B-B14F-4D97-AF65-F5344CB8AC3E}">
        <p14:creationId xmlns:p14="http://schemas.microsoft.com/office/powerpoint/2010/main" val="114426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CDC8999C-4AF1-401B-A7E8-72250E7B3DAC}"/>
              </a:ext>
            </a:extLst>
          </p:cNvPr>
          <p:cNvSpPr>
            <a:spLocks noGrp="1" noRot="1" noChangeAspect="1" noChangeArrowheads="1" noTextEdit="1"/>
          </p:cNvSpPr>
          <p:nvPr>
            <p:ph type="sldImg"/>
          </p:nvPr>
        </p:nvSpPr>
        <p:spPr>
          <a:xfrm>
            <a:off x="1166813" y="703263"/>
            <a:ext cx="4676775" cy="3508375"/>
          </a:xfrm>
          <a:ln/>
        </p:spPr>
      </p:sp>
      <p:sp>
        <p:nvSpPr>
          <p:cNvPr id="26626" name="Rectangle 3">
            <a:extLst>
              <a:ext uri="{FF2B5EF4-FFF2-40B4-BE49-F238E27FC236}">
                <a16:creationId xmlns:a16="http://schemas.microsoft.com/office/drawing/2014/main" id="{19698FBE-D321-4C20-BB9E-429DF277E42B}"/>
              </a:ext>
            </a:extLst>
          </p:cNvPr>
          <p:cNvSpPr>
            <a:spLocks noGrp="1" noChangeArrowheads="1"/>
          </p:cNvSpPr>
          <p:nvPr>
            <p:ph type="body" idx="1"/>
          </p:nvPr>
        </p:nvSpPr>
        <p:spPr>
          <a:xfrm>
            <a:off x="701676" y="4445272"/>
            <a:ext cx="5607050" cy="42087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Problem:</a:t>
            </a:r>
          </a:p>
          <a:p>
            <a:r>
              <a:rPr lang="en-US" dirty="0"/>
              <a:t>Medically stable frail elderly are occupying acute care hospital beds due to insufficient community supports</a:t>
            </a:r>
          </a:p>
          <a:p>
            <a:endParaRPr lang="en-US" dirty="0"/>
          </a:p>
          <a:p>
            <a:r>
              <a:rPr lang="en-CA" dirty="0"/>
              <a:t>**how does HAL address social determinants of health issues: transportation,</a:t>
            </a:r>
            <a:r>
              <a:rPr lang="en-CA" baseline="0" dirty="0"/>
              <a:t> social isolation component – choose to have respite or have a friendly visitor, program available regardless of income, the referral component that HAL supervisor does, assesses need of clients, and perhaps refer to needs of clients for social services. </a:t>
            </a:r>
            <a:endParaRPr lang="en-CA" dirty="0"/>
          </a:p>
          <a:p>
            <a:r>
              <a:rPr lang="en-CA" dirty="0"/>
              <a:t>**Can you outline how HAL meets the characteristics</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18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DF82F04B-21C1-420A-B889-F043758C4901}"/>
              </a:ext>
            </a:extLst>
          </p:cNvPr>
          <p:cNvSpPr>
            <a:spLocks noGrp="1" noRot="1" noChangeAspect="1" noChangeArrowheads="1" noTextEdit="1"/>
          </p:cNvSpPr>
          <p:nvPr>
            <p:ph type="sldImg"/>
          </p:nvPr>
        </p:nvSpPr>
        <p:spPr>
          <a:xfrm>
            <a:off x="1166813" y="703263"/>
            <a:ext cx="4676775" cy="3508375"/>
          </a:xfrm>
          <a:ln/>
        </p:spPr>
      </p:sp>
      <p:sp>
        <p:nvSpPr>
          <p:cNvPr id="32770" name="Rectangle 3">
            <a:extLst>
              <a:ext uri="{FF2B5EF4-FFF2-40B4-BE49-F238E27FC236}">
                <a16:creationId xmlns:a16="http://schemas.microsoft.com/office/drawing/2014/main" id="{C46631D9-0B05-42E9-B47D-16DA19CEB943}"/>
              </a:ext>
            </a:extLst>
          </p:cNvPr>
          <p:cNvSpPr>
            <a:spLocks noGrp="1" noChangeArrowheads="1"/>
          </p:cNvSpPr>
          <p:nvPr>
            <p:ph type="body" idx="1"/>
          </p:nvPr>
        </p:nvSpPr>
        <p:spPr>
          <a:xfrm>
            <a:off x="701676" y="4445272"/>
            <a:ext cx="5607050" cy="42087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28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18</a:t>
            </a:fld>
            <a:endParaRPr lang="en-CA" dirty="0"/>
          </a:p>
        </p:txBody>
      </p:sp>
    </p:spTree>
    <p:extLst>
      <p:ext uri="{BB962C8B-B14F-4D97-AF65-F5344CB8AC3E}">
        <p14:creationId xmlns:p14="http://schemas.microsoft.com/office/powerpoint/2010/main" val="50861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19</a:t>
            </a:fld>
            <a:endParaRPr lang="en-CA" dirty="0"/>
          </a:p>
        </p:txBody>
      </p:sp>
    </p:spTree>
    <p:extLst>
      <p:ext uri="{BB962C8B-B14F-4D97-AF65-F5344CB8AC3E}">
        <p14:creationId xmlns:p14="http://schemas.microsoft.com/office/powerpoint/2010/main" val="301474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a:t>
            </a:fld>
            <a:endParaRPr lang="en-CA" dirty="0"/>
          </a:p>
        </p:txBody>
      </p:sp>
    </p:spTree>
    <p:extLst>
      <p:ext uri="{BB962C8B-B14F-4D97-AF65-F5344CB8AC3E}">
        <p14:creationId xmlns:p14="http://schemas.microsoft.com/office/powerpoint/2010/main" val="295544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B4891FB-745B-4524-B470-9DFB21A4FB44}"/>
              </a:ext>
            </a:extLst>
          </p:cNvPr>
          <p:cNvSpPr>
            <a:spLocks noGrp="1" noRot="1" noChangeAspect="1" noTextEdit="1"/>
          </p:cNvSpPr>
          <p:nvPr>
            <p:ph type="sldImg"/>
          </p:nvPr>
        </p:nvSpPr>
        <p:spPr>
          <a:xfrm>
            <a:off x="1166813" y="703263"/>
            <a:ext cx="4676775" cy="3508375"/>
          </a:xfrm>
          <a:ln/>
        </p:spPr>
      </p:sp>
      <p:sp>
        <p:nvSpPr>
          <p:cNvPr id="25603" name="Notes Placeholder 2">
            <a:extLst>
              <a:ext uri="{FF2B5EF4-FFF2-40B4-BE49-F238E27FC236}">
                <a16:creationId xmlns:a16="http://schemas.microsoft.com/office/drawing/2014/main" id="{4E53DEC8-B211-4F29-AB2F-B826CA8A8E47}"/>
              </a:ext>
            </a:extLst>
          </p:cNvPr>
          <p:cNvSpPr>
            <a:spLocks noGrp="1"/>
          </p:cNvSpPr>
          <p:nvPr>
            <p:ph type="body" idx="1"/>
          </p:nvPr>
        </p:nvSpPr>
        <p:spPr>
          <a:xfrm>
            <a:off x="701676" y="4445272"/>
            <a:ext cx="5607050" cy="42087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3" tIns="46577" rIns="93153" bIns="46577"/>
          <a:lstStyle/>
          <a:p>
            <a:endParaRPr lang="en-US" altLang="en-US">
              <a:latin typeface="Arial" panose="020B0604020202020204" pitchFamily="34" charset="0"/>
              <a:cs typeface="Arial" panose="020B0604020202020204" pitchFamily="34" charset="0"/>
            </a:endParaRPr>
          </a:p>
        </p:txBody>
      </p:sp>
      <p:sp>
        <p:nvSpPr>
          <p:cNvPr id="25604" name="Slide Number Placeholder 3">
            <a:extLst>
              <a:ext uri="{FF2B5EF4-FFF2-40B4-BE49-F238E27FC236}">
                <a16:creationId xmlns:a16="http://schemas.microsoft.com/office/drawing/2014/main" id="{BA0DAD6B-4C77-4B21-9306-EB4BCE623452}"/>
              </a:ext>
            </a:extLst>
          </p:cNvPr>
          <p:cNvSpPr txBox="1">
            <a:spLocks noGrp="1"/>
          </p:cNvSpPr>
          <p:nvPr/>
        </p:nvSpPr>
        <p:spPr bwMode="auto">
          <a:xfrm>
            <a:off x="3970340" y="8888944"/>
            <a:ext cx="3038475" cy="4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3" tIns="46577" rIns="93153" bIns="46577" anchor="b"/>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404D97C-DFDE-459E-B688-1BDFA18188F7}" type="slidenum">
              <a:rPr lang="en-US" altLang="en-US" sz="1300"/>
              <a:pPr algn="r" eaLnBrk="1" hangingPunct="1"/>
              <a:t>20</a:t>
            </a:fld>
            <a:endParaRPr lang="en-US" altLang="en-US" sz="1300" dirty="0"/>
          </a:p>
        </p:txBody>
      </p:sp>
    </p:spTree>
    <p:extLst>
      <p:ext uri="{BB962C8B-B14F-4D97-AF65-F5344CB8AC3E}">
        <p14:creationId xmlns:p14="http://schemas.microsoft.com/office/powerpoint/2010/main" val="74778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21</a:t>
            </a:fld>
            <a:endParaRPr lang="en-CA" dirty="0"/>
          </a:p>
        </p:txBody>
      </p:sp>
    </p:spTree>
    <p:extLst>
      <p:ext uri="{BB962C8B-B14F-4D97-AF65-F5344CB8AC3E}">
        <p14:creationId xmlns:p14="http://schemas.microsoft.com/office/powerpoint/2010/main" val="138426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22</a:t>
            </a:fld>
            <a:endParaRPr lang="en-CA" dirty="0"/>
          </a:p>
        </p:txBody>
      </p:sp>
    </p:spTree>
    <p:extLst>
      <p:ext uri="{BB962C8B-B14F-4D97-AF65-F5344CB8AC3E}">
        <p14:creationId xmlns:p14="http://schemas.microsoft.com/office/powerpoint/2010/main" val="216103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23</a:t>
            </a:fld>
            <a:endParaRPr lang="en-CA" dirty="0"/>
          </a:p>
        </p:txBody>
      </p:sp>
    </p:spTree>
    <p:extLst>
      <p:ext uri="{BB962C8B-B14F-4D97-AF65-F5344CB8AC3E}">
        <p14:creationId xmlns:p14="http://schemas.microsoft.com/office/powerpoint/2010/main" val="427385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24</a:t>
            </a:fld>
            <a:endParaRPr lang="en-CA" dirty="0"/>
          </a:p>
        </p:txBody>
      </p:sp>
    </p:spTree>
    <p:extLst>
      <p:ext uri="{BB962C8B-B14F-4D97-AF65-F5344CB8AC3E}">
        <p14:creationId xmlns:p14="http://schemas.microsoft.com/office/powerpoint/2010/main" val="257937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C3C1E19-5769-4AA5-BB01-6725659493D6}" type="slidenum">
              <a:rPr lang="en-CA" smtClean="0"/>
              <a:pPr/>
              <a:t>25</a:t>
            </a:fld>
            <a:endParaRPr lang="en-CA"/>
          </a:p>
        </p:txBody>
      </p:sp>
    </p:spTree>
    <p:extLst>
      <p:ext uri="{BB962C8B-B14F-4D97-AF65-F5344CB8AC3E}">
        <p14:creationId xmlns:p14="http://schemas.microsoft.com/office/powerpoint/2010/main" val="1661149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Tx/>
              <a:buChar char="•"/>
            </a:pPr>
            <a:r>
              <a:rPr lang="en-CA" altLang="en-US" sz="1500" dirty="0"/>
              <a:t>Program concept sounds simple…bring someone home from hospital and get them settled and linked up to community services if needed.</a:t>
            </a:r>
          </a:p>
          <a:p>
            <a:pPr>
              <a:lnSpc>
                <a:spcPct val="90000"/>
              </a:lnSpc>
              <a:buFontTx/>
              <a:buChar char="•"/>
            </a:pPr>
            <a:r>
              <a:rPr lang="en-CA" altLang="en-US" sz="1500" dirty="0"/>
              <a:t>However, the program is complex to implement because it involves responding quickly to 3 sets of fluctuating and multi-faceted needs:</a:t>
            </a:r>
          </a:p>
          <a:p>
            <a:pPr lvl="1">
              <a:lnSpc>
                <a:spcPct val="90000"/>
              </a:lnSpc>
              <a:buFontTx/>
              <a:buChar char="•"/>
            </a:pPr>
            <a:r>
              <a:rPr lang="en-CA" altLang="en-US" sz="1500" dirty="0"/>
              <a:t>Needs of the client </a:t>
            </a:r>
          </a:p>
          <a:p>
            <a:pPr lvl="2">
              <a:lnSpc>
                <a:spcPct val="90000"/>
              </a:lnSpc>
              <a:buFontTx/>
              <a:buChar char="•"/>
            </a:pPr>
            <a:r>
              <a:rPr lang="en-CA" altLang="en-US" sz="1500" dirty="0"/>
              <a:t>client recovery rate</a:t>
            </a:r>
          </a:p>
          <a:p>
            <a:pPr lvl="2">
              <a:lnSpc>
                <a:spcPct val="90000"/>
              </a:lnSpc>
              <a:buFontTx/>
              <a:buChar char="•"/>
            </a:pPr>
            <a:r>
              <a:rPr lang="en-CA" altLang="en-US" sz="1500" dirty="0"/>
              <a:t>client’s confidence in recovery process</a:t>
            </a:r>
          </a:p>
          <a:p>
            <a:pPr lvl="2">
              <a:lnSpc>
                <a:spcPct val="90000"/>
              </a:lnSpc>
              <a:buFontTx/>
              <a:buChar char="•"/>
            </a:pPr>
            <a:r>
              <a:rPr lang="en-CA" altLang="en-US" sz="1500" dirty="0"/>
              <a:t>availability of caregivers to support</a:t>
            </a:r>
          </a:p>
          <a:p>
            <a:pPr lvl="1">
              <a:lnSpc>
                <a:spcPct val="90000"/>
              </a:lnSpc>
              <a:buFontTx/>
              <a:buChar char="•"/>
            </a:pPr>
            <a:r>
              <a:rPr lang="en-CA" altLang="en-US" sz="1500" dirty="0"/>
              <a:t>Needs of the Hospital </a:t>
            </a:r>
          </a:p>
          <a:p>
            <a:pPr lvl="2">
              <a:lnSpc>
                <a:spcPct val="90000"/>
              </a:lnSpc>
              <a:buFontTx/>
              <a:buChar char="•"/>
            </a:pPr>
            <a:r>
              <a:rPr lang="en-CA" altLang="en-US" sz="1500" dirty="0"/>
              <a:t>inpatient bed and ED utilization</a:t>
            </a:r>
          </a:p>
          <a:p>
            <a:pPr lvl="2">
              <a:lnSpc>
                <a:spcPct val="90000"/>
              </a:lnSpc>
              <a:buFontTx/>
              <a:buChar char="•"/>
            </a:pPr>
            <a:r>
              <a:rPr lang="en-CA" altLang="en-US" sz="1500" dirty="0"/>
              <a:t>MD availability to sign-off on discharge orders</a:t>
            </a:r>
          </a:p>
          <a:p>
            <a:pPr lvl="2">
              <a:lnSpc>
                <a:spcPct val="90000"/>
              </a:lnSpc>
              <a:buFontTx/>
              <a:buChar char="•"/>
            </a:pPr>
            <a:r>
              <a:rPr lang="en-CA" altLang="en-US" sz="1500" dirty="0"/>
              <a:t>multi-disciplinary involvement in discharge coordination and documentation</a:t>
            </a:r>
          </a:p>
          <a:p>
            <a:pPr lvl="1">
              <a:lnSpc>
                <a:spcPct val="90000"/>
              </a:lnSpc>
              <a:buFontTx/>
              <a:buChar char="•"/>
            </a:pPr>
            <a:r>
              <a:rPr lang="en-CA" altLang="en-US" sz="1500" dirty="0"/>
              <a:t>Community Service/PSW availability for delivery of HAL service</a:t>
            </a:r>
          </a:p>
          <a:p>
            <a:endParaRPr lang="en-CA" dirty="0"/>
          </a:p>
        </p:txBody>
      </p:sp>
      <p:sp>
        <p:nvSpPr>
          <p:cNvPr id="4" name="Slide Number Placeholder 3"/>
          <p:cNvSpPr>
            <a:spLocks noGrp="1"/>
          </p:cNvSpPr>
          <p:nvPr>
            <p:ph type="sldNum" sz="quarter" idx="10"/>
          </p:nvPr>
        </p:nvSpPr>
        <p:spPr/>
        <p:txBody>
          <a:bodyPr/>
          <a:lstStyle/>
          <a:p>
            <a:fld id="{8C3C1E19-5769-4AA5-BB01-6725659493D6}" type="slidenum">
              <a:rPr lang="en-CA" smtClean="0"/>
              <a:pPr/>
              <a:t>26</a:t>
            </a:fld>
            <a:endParaRPr lang="en-CA"/>
          </a:p>
        </p:txBody>
      </p:sp>
    </p:spTree>
    <p:extLst>
      <p:ext uri="{BB962C8B-B14F-4D97-AF65-F5344CB8AC3E}">
        <p14:creationId xmlns:p14="http://schemas.microsoft.com/office/powerpoint/2010/main" val="199258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27</a:t>
            </a:fld>
            <a:endParaRPr lang="en-CA" dirty="0"/>
          </a:p>
        </p:txBody>
      </p:sp>
    </p:spTree>
    <p:extLst>
      <p:ext uri="{BB962C8B-B14F-4D97-AF65-F5344CB8AC3E}">
        <p14:creationId xmlns:p14="http://schemas.microsoft.com/office/powerpoint/2010/main" val="3168412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28</a:t>
            </a:fld>
            <a:endParaRPr lang="en-CA" dirty="0"/>
          </a:p>
        </p:txBody>
      </p:sp>
    </p:spTree>
    <p:extLst>
      <p:ext uri="{BB962C8B-B14F-4D97-AF65-F5344CB8AC3E}">
        <p14:creationId xmlns:p14="http://schemas.microsoft.com/office/powerpoint/2010/main" val="4276566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29</a:t>
            </a:fld>
            <a:endParaRPr lang="en-CA" dirty="0"/>
          </a:p>
        </p:txBody>
      </p:sp>
    </p:spTree>
    <p:extLst>
      <p:ext uri="{BB962C8B-B14F-4D97-AF65-F5344CB8AC3E}">
        <p14:creationId xmlns:p14="http://schemas.microsoft.com/office/powerpoint/2010/main" val="335646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a:t>
            </a:fld>
            <a:endParaRPr lang="en-CA" dirty="0"/>
          </a:p>
        </p:txBody>
      </p:sp>
    </p:spTree>
    <p:extLst>
      <p:ext uri="{BB962C8B-B14F-4D97-AF65-F5344CB8AC3E}">
        <p14:creationId xmlns:p14="http://schemas.microsoft.com/office/powerpoint/2010/main" val="270141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31</a:t>
            </a:fld>
            <a:endParaRPr lang="en-CA" dirty="0"/>
          </a:p>
        </p:txBody>
      </p:sp>
    </p:spTree>
    <p:extLst>
      <p:ext uri="{BB962C8B-B14F-4D97-AF65-F5344CB8AC3E}">
        <p14:creationId xmlns:p14="http://schemas.microsoft.com/office/powerpoint/2010/main" val="1242233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32</a:t>
            </a:fld>
            <a:endParaRPr lang="en-CA" dirty="0"/>
          </a:p>
        </p:txBody>
      </p:sp>
    </p:spTree>
    <p:extLst>
      <p:ext uri="{BB962C8B-B14F-4D97-AF65-F5344CB8AC3E}">
        <p14:creationId xmlns:p14="http://schemas.microsoft.com/office/powerpoint/2010/main" val="2964967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33</a:t>
            </a:fld>
            <a:endParaRPr lang="en-CA" dirty="0"/>
          </a:p>
        </p:txBody>
      </p:sp>
    </p:spTree>
    <p:extLst>
      <p:ext uri="{BB962C8B-B14F-4D97-AF65-F5344CB8AC3E}">
        <p14:creationId xmlns:p14="http://schemas.microsoft.com/office/powerpoint/2010/main" val="55249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34</a:t>
            </a:fld>
            <a:endParaRPr lang="en-CA" dirty="0"/>
          </a:p>
        </p:txBody>
      </p:sp>
    </p:spTree>
    <p:extLst>
      <p:ext uri="{BB962C8B-B14F-4D97-AF65-F5344CB8AC3E}">
        <p14:creationId xmlns:p14="http://schemas.microsoft.com/office/powerpoint/2010/main" val="596566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35</a:t>
            </a:fld>
            <a:endParaRPr lang="en-CA" dirty="0"/>
          </a:p>
        </p:txBody>
      </p:sp>
    </p:spTree>
    <p:extLst>
      <p:ext uri="{BB962C8B-B14F-4D97-AF65-F5344CB8AC3E}">
        <p14:creationId xmlns:p14="http://schemas.microsoft.com/office/powerpoint/2010/main" val="1793106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36</a:t>
            </a:fld>
            <a:endParaRPr lang="en-CA" dirty="0"/>
          </a:p>
        </p:txBody>
      </p:sp>
    </p:spTree>
    <p:extLst>
      <p:ext uri="{BB962C8B-B14F-4D97-AF65-F5344CB8AC3E}">
        <p14:creationId xmlns:p14="http://schemas.microsoft.com/office/powerpoint/2010/main" val="3034178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37</a:t>
            </a:fld>
            <a:endParaRPr lang="en-CA" dirty="0"/>
          </a:p>
        </p:txBody>
      </p:sp>
    </p:spTree>
    <p:extLst>
      <p:ext uri="{BB962C8B-B14F-4D97-AF65-F5344CB8AC3E}">
        <p14:creationId xmlns:p14="http://schemas.microsoft.com/office/powerpoint/2010/main" val="2723983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774BF-2C31-426C-8D88-919845201F9A}" type="slidenum">
              <a:rPr lang="en-CA" smtClean="0"/>
              <a:t>38</a:t>
            </a:fld>
            <a:endParaRPr lang="en-CA"/>
          </a:p>
        </p:txBody>
      </p:sp>
    </p:spTree>
    <p:extLst>
      <p:ext uri="{BB962C8B-B14F-4D97-AF65-F5344CB8AC3E}">
        <p14:creationId xmlns:p14="http://schemas.microsoft.com/office/powerpoint/2010/main" val="129871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4</a:t>
            </a:fld>
            <a:endParaRPr lang="en-CA" dirty="0"/>
          </a:p>
        </p:txBody>
      </p:sp>
    </p:spTree>
    <p:extLst>
      <p:ext uri="{BB962C8B-B14F-4D97-AF65-F5344CB8AC3E}">
        <p14:creationId xmlns:p14="http://schemas.microsoft.com/office/powerpoint/2010/main" val="180100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774BF-2C31-426C-8D88-919845201F9A}" type="slidenum">
              <a:rPr lang="en-CA" smtClean="0"/>
              <a:t>5</a:t>
            </a:fld>
            <a:endParaRPr lang="en-CA"/>
          </a:p>
        </p:txBody>
      </p:sp>
    </p:spTree>
    <p:extLst>
      <p:ext uri="{BB962C8B-B14F-4D97-AF65-F5344CB8AC3E}">
        <p14:creationId xmlns:p14="http://schemas.microsoft.com/office/powerpoint/2010/main" val="397353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6</a:t>
            </a:fld>
            <a:endParaRPr lang="en-CA" dirty="0"/>
          </a:p>
        </p:txBody>
      </p:sp>
    </p:spTree>
    <p:extLst>
      <p:ext uri="{BB962C8B-B14F-4D97-AF65-F5344CB8AC3E}">
        <p14:creationId xmlns:p14="http://schemas.microsoft.com/office/powerpoint/2010/main" val="214982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7</a:t>
            </a:fld>
            <a:endParaRPr lang="en-CA" dirty="0"/>
          </a:p>
        </p:txBody>
      </p:sp>
    </p:spTree>
    <p:extLst>
      <p:ext uri="{BB962C8B-B14F-4D97-AF65-F5344CB8AC3E}">
        <p14:creationId xmlns:p14="http://schemas.microsoft.com/office/powerpoint/2010/main" val="220552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E774BF-2C31-426C-8D88-919845201F9A}" type="slidenum">
              <a:rPr lang="en-CA" smtClean="0"/>
              <a:t>8</a:t>
            </a:fld>
            <a:endParaRPr lang="en-CA"/>
          </a:p>
        </p:txBody>
      </p:sp>
    </p:spTree>
    <p:extLst>
      <p:ext uri="{BB962C8B-B14F-4D97-AF65-F5344CB8AC3E}">
        <p14:creationId xmlns:p14="http://schemas.microsoft.com/office/powerpoint/2010/main" val="387912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456A1E-8A1A-4C98-8767-8F5CEFD47F27}" type="slidenum">
              <a:rPr lang="en-CA" smtClean="0"/>
              <a:pPr/>
              <a:t>9</a:t>
            </a:fld>
            <a:endParaRPr lang="en-CA" dirty="0"/>
          </a:p>
        </p:txBody>
      </p:sp>
    </p:spTree>
    <p:extLst>
      <p:ext uri="{BB962C8B-B14F-4D97-AF65-F5344CB8AC3E}">
        <p14:creationId xmlns:p14="http://schemas.microsoft.com/office/powerpoint/2010/main" val="186471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2693608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1626396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413240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58160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331353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300880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1904150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96564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165093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3406454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2025778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3719885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4034310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1111752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620F3DC-C4AF-CA47-943B-EC7F7009E3B9}"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0CE7C-E53C-9948-9E46-6569518E0199}" type="slidenum">
              <a:rPr lang="en-US" smtClean="0"/>
              <a:t>‹#›</a:t>
            </a:fld>
            <a:endParaRPr lang="en-US" dirty="0"/>
          </a:p>
        </p:txBody>
      </p:sp>
    </p:spTree>
    <p:extLst>
      <p:ext uri="{BB962C8B-B14F-4D97-AF65-F5344CB8AC3E}">
        <p14:creationId xmlns:p14="http://schemas.microsoft.com/office/powerpoint/2010/main" val="618495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t>9/18/2018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t>‹#›</a:t>
            </a:fld>
            <a:endParaRPr lang="en-US"/>
          </a:p>
        </p:txBody>
      </p:sp>
    </p:spTree>
    <p:extLst>
      <p:ext uri="{BB962C8B-B14F-4D97-AF65-F5344CB8AC3E}">
        <p14:creationId xmlns:p14="http://schemas.microsoft.com/office/powerpoint/2010/main" val="2693608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885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t>9/18/2018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t>‹#›</a:t>
            </a:fld>
            <a:endParaRPr lang="en-US"/>
          </a:p>
        </p:txBody>
      </p:sp>
    </p:spTree>
    <p:extLst>
      <p:ext uri="{BB962C8B-B14F-4D97-AF65-F5344CB8AC3E}">
        <p14:creationId xmlns:p14="http://schemas.microsoft.com/office/powerpoint/2010/main" val="538775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9393"/>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5393CD-C366-4A1F-B0B5-764ECACF1B39}" type="slidenum">
              <a:rPr lang="en-CA" smtClean="0"/>
              <a:pPr/>
              <a:t>‹#›</a:t>
            </a:fld>
            <a:endParaRPr lang="en-CA" dirty="0"/>
          </a:p>
        </p:txBody>
      </p:sp>
    </p:spTree>
    <p:extLst>
      <p:ext uri="{BB962C8B-B14F-4D97-AF65-F5344CB8AC3E}">
        <p14:creationId xmlns:p14="http://schemas.microsoft.com/office/powerpoint/2010/main" val="1626396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7A1D87D-00FC-4F13-B65A-828224196C18}" type="slidenum">
              <a:rPr lang="en-CA" smtClean="0"/>
              <a:pPr/>
              <a:t>‹#›</a:t>
            </a:fld>
            <a:endParaRPr lang="en-CA" dirty="0"/>
          </a:p>
        </p:txBody>
      </p:sp>
    </p:spTree>
    <p:extLst>
      <p:ext uri="{BB962C8B-B14F-4D97-AF65-F5344CB8AC3E}">
        <p14:creationId xmlns:p14="http://schemas.microsoft.com/office/powerpoint/2010/main" val="413240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9" name="Group 8"/>
          <p:cNvGrpSpPr/>
          <p:nvPr userDrawn="1"/>
        </p:nvGrpSpPr>
        <p:grpSpPr>
          <a:xfrm>
            <a:off x="789992" y="2852936"/>
            <a:ext cx="7696200" cy="2095264"/>
            <a:chOff x="838200" y="2437997"/>
            <a:chExt cx="7696200" cy="2095264"/>
          </a:xfrm>
        </p:grpSpPr>
        <p:grpSp>
          <p:nvGrpSpPr>
            <p:cNvPr id="11" name="Group 10"/>
            <p:cNvGrpSpPr/>
            <p:nvPr/>
          </p:nvGrpSpPr>
          <p:grpSpPr>
            <a:xfrm>
              <a:off x="838200" y="2796010"/>
              <a:ext cx="3453533" cy="1413588"/>
              <a:chOff x="152400" y="2208550"/>
              <a:chExt cx="3829660" cy="1567543"/>
            </a:xfrm>
          </p:grpSpPr>
          <p:sp>
            <p:nvSpPr>
              <p:cNvPr id="14" name="Oval 13"/>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9445"/>
            <a:stretch/>
          </p:blipFill>
          <p:spPr>
            <a:xfrm>
              <a:off x="4342720" y="2437997"/>
              <a:ext cx="4191680" cy="2095264"/>
            </a:xfrm>
            <a:prstGeom prst="rect">
              <a:avLst/>
            </a:prstGeom>
          </p:spPr>
        </p:pic>
      </p:grpSp>
      <p:sp>
        <p:nvSpPr>
          <p:cNvPr id="3" name="Rectangle 2"/>
          <p:cNvSpPr/>
          <p:nvPr userDrawn="1"/>
        </p:nvSpPr>
        <p:spPr>
          <a:xfrm>
            <a:off x="395536" y="5661248"/>
            <a:ext cx="3456384" cy="11247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149393"/>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baseline="0">
                <a:solidFill>
                  <a:srgbClr val="14939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baseline="0">
                <a:solidFill>
                  <a:srgbClr val="149393"/>
                </a:solidFill>
              </a:defRPr>
            </a:lvl1pPr>
            <a:lvl2pPr>
              <a:defRPr sz="2000" baseline="0">
                <a:solidFill>
                  <a:srgbClr val="149393"/>
                </a:solidFill>
              </a:defRPr>
            </a:lvl2pPr>
            <a:lvl3pPr>
              <a:defRPr sz="1800" baseline="0">
                <a:solidFill>
                  <a:srgbClr val="149393"/>
                </a:solidFill>
              </a:defRPr>
            </a:lvl3pPr>
            <a:lvl4pPr>
              <a:defRPr sz="1600" baseline="0">
                <a:solidFill>
                  <a:srgbClr val="149393"/>
                </a:solidFill>
              </a:defRPr>
            </a:lvl4pPr>
            <a:lvl5pPr>
              <a:defRPr sz="1600" baseline="0">
                <a:solidFill>
                  <a:srgbClr val="14939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929287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2710475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99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200011-CE07-41B6-A5A2-54E65C29AF07}" type="slidenum">
              <a:rPr lang="en-US" smtClean="0"/>
              <a:pPr/>
              <a:t>‹#›</a:t>
            </a:fld>
            <a:endParaRPr lang="en-US" dirty="0"/>
          </a:p>
        </p:txBody>
      </p:sp>
    </p:spTree>
    <p:extLst>
      <p:ext uri="{BB962C8B-B14F-4D97-AF65-F5344CB8AC3E}">
        <p14:creationId xmlns:p14="http://schemas.microsoft.com/office/powerpoint/2010/main" val="3087323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a:p>
        </p:txBody>
      </p:sp>
      <p:sp>
        <p:nvSpPr>
          <p:cNvPr id="5" name="Rectangle 4">
            <a:extLst>
              <a:ext uri="{FF2B5EF4-FFF2-40B4-BE49-F238E27FC236}">
                <a16:creationId xmlns:a16="http://schemas.microsoft.com/office/drawing/2014/main" id="{324AF5C4-52D5-4EE7-AC7D-0C2494589867}"/>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0CE5E0B5-62FA-4529-8F7C-C2F9E0BAFF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9EAFF6A-2569-4C5E-BA09-BA4E02F3D597}"/>
              </a:ext>
            </a:extLst>
          </p:cNvPr>
          <p:cNvSpPr>
            <a:spLocks noGrp="1" noChangeArrowheads="1"/>
          </p:cNvSpPr>
          <p:nvPr>
            <p:ph type="sldNum" sz="quarter" idx="12"/>
          </p:nvPr>
        </p:nvSpPr>
        <p:spPr>
          <a:ln/>
        </p:spPr>
        <p:txBody>
          <a:bodyPr/>
          <a:lstStyle>
            <a:lvl1pPr>
              <a:defRPr/>
            </a:lvl1pPr>
          </a:lstStyle>
          <a:p>
            <a:fld id="{52E4449C-71FE-40AF-9212-FC57891E2806}" type="slidenum">
              <a:rPr lang="en-US" altLang="en-US"/>
              <a:pPr/>
              <a:t>‹#›</a:t>
            </a:fld>
            <a:endParaRPr lang="en-US" altLang="en-US"/>
          </a:p>
        </p:txBody>
      </p:sp>
    </p:spTree>
    <p:extLst>
      <p:ext uri="{BB962C8B-B14F-4D97-AF65-F5344CB8AC3E}">
        <p14:creationId xmlns:p14="http://schemas.microsoft.com/office/powerpoint/2010/main" val="230491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03240D-D3B6-4C09-930F-E5E1345BD19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E90FDBE8-9D7A-4F70-9C49-FB0EA5342E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0474DC1-2447-4062-A4CB-61480D9F57E9}"/>
              </a:ext>
            </a:extLst>
          </p:cNvPr>
          <p:cNvSpPr>
            <a:spLocks noGrp="1" noChangeArrowheads="1"/>
          </p:cNvSpPr>
          <p:nvPr>
            <p:ph type="sldNum" sz="quarter" idx="12"/>
          </p:nvPr>
        </p:nvSpPr>
        <p:spPr>
          <a:ln/>
        </p:spPr>
        <p:txBody>
          <a:bodyPr/>
          <a:lstStyle>
            <a:lvl1pPr>
              <a:defRPr/>
            </a:lvl1pPr>
          </a:lstStyle>
          <a:p>
            <a:fld id="{3B7AAF0E-26C0-4E6E-97A8-40AA66078052}" type="slidenum">
              <a:rPr lang="en-US" altLang="en-US"/>
              <a:pPr/>
              <a:t>‹#›</a:t>
            </a:fld>
            <a:endParaRPr lang="en-US" altLang="en-US"/>
          </a:p>
        </p:txBody>
      </p:sp>
    </p:spTree>
    <p:extLst>
      <p:ext uri="{BB962C8B-B14F-4D97-AF65-F5344CB8AC3E}">
        <p14:creationId xmlns:p14="http://schemas.microsoft.com/office/powerpoint/2010/main" val="36796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149393"/>
                </a:solidFill>
              </a:defRPr>
            </a:lvl1pPr>
          </a:lstStyle>
          <a:p>
            <a:r>
              <a:rPr lang="en-US"/>
              <a:t>Click to edit Master title style</a:t>
            </a:r>
            <a:endParaRPr lang="en-CA" dirty="0"/>
          </a:p>
        </p:txBody>
      </p:sp>
      <p:sp>
        <p:nvSpPr>
          <p:cNvPr id="8" name="Content Placeholder 7"/>
          <p:cNvSpPr>
            <a:spLocks noGrp="1"/>
          </p:cNvSpPr>
          <p:nvPr>
            <p:ph sz="quarter" idx="10"/>
          </p:nvPr>
        </p:nvSpPr>
        <p:spPr>
          <a:xfrm>
            <a:off x="467545" y="1557338"/>
            <a:ext cx="8208144" cy="4824412"/>
          </a:xfrm>
        </p:spPr>
        <p:txBody>
          <a:bodyPr/>
          <a:lstStyle>
            <a:lvl1pPr>
              <a:defRPr>
                <a:solidFill>
                  <a:srgbClr val="149393"/>
                </a:solidFill>
              </a:defRPr>
            </a:lvl1pPr>
            <a:lvl2pPr marL="914400" indent="-457200">
              <a:buFont typeface="Arial" panose="020B0604020202020204" pitchFamily="34" charset="0"/>
              <a:buChar char="•"/>
              <a:defRPr>
                <a:solidFill>
                  <a:srgbClr val="149393"/>
                </a:solidFill>
              </a:defRPr>
            </a:lvl2pPr>
            <a:lvl3pPr>
              <a:defRPr>
                <a:solidFill>
                  <a:srgbClr val="149393"/>
                </a:solidFill>
              </a:defRPr>
            </a:lvl3pPr>
            <a:lvl4pPr marL="1714500" indent="-342900">
              <a:buFont typeface="Arial" panose="020B0604020202020204" pitchFamily="34" charset="0"/>
              <a:buChar char="•"/>
              <a:defRPr>
                <a:solidFill>
                  <a:srgbClr val="149393"/>
                </a:solidFill>
              </a:defRPr>
            </a:lvl4pPr>
            <a:lvl5pPr marL="2171700" indent="-342900">
              <a:buFont typeface="Arial" panose="020B0604020202020204" pitchFamily="34" charset="0"/>
              <a:buChar char="•"/>
              <a:defRPr>
                <a:solidFill>
                  <a:srgbClr val="14939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grpSp>
        <p:nvGrpSpPr>
          <p:cNvPr id="21" name="Group 20"/>
          <p:cNvGrpSpPr/>
          <p:nvPr userDrawn="1"/>
        </p:nvGrpSpPr>
        <p:grpSpPr>
          <a:xfrm>
            <a:off x="467544" y="5703041"/>
            <a:ext cx="3352004" cy="1032244"/>
            <a:chOff x="796" y="5684962"/>
            <a:chExt cx="3809204" cy="1173038"/>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5684962"/>
              <a:ext cx="2387600" cy="1173038"/>
            </a:xfrm>
            <a:prstGeom prst="rect">
              <a:avLst/>
            </a:prstGeom>
          </p:spPr>
        </p:pic>
        <p:grpSp>
          <p:nvGrpSpPr>
            <p:cNvPr id="23" name="Group 22"/>
            <p:cNvGrpSpPr/>
            <p:nvPr/>
          </p:nvGrpSpPr>
          <p:grpSpPr>
            <a:xfrm>
              <a:off x="796" y="5990264"/>
              <a:ext cx="1599404" cy="654663"/>
              <a:chOff x="152400" y="2208550"/>
              <a:chExt cx="3829660" cy="1567543"/>
            </a:xfrm>
          </p:grpSpPr>
          <p:sp>
            <p:nvSpPr>
              <p:cNvPr id="24" name="Oval 23"/>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Oval 26"/>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8" name="Oval 27"/>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grpSp>
    </p:spTree>
    <p:extLst>
      <p:ext uri="{BB962C8B-B14F-4D97-AF65-F5344CB8AC3E}">
        <p14:creationId xmlns:p14="http://schemas.microsoft.com/office/powerpoint/2010/main" val="1704977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9873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239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254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0561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2482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3882458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4247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774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26739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3833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7557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solidFill>
                  <a:prstClr val="black"/>
                </a:solidFill>
              </a:rPr>
              <a:pPr/>
              <a:t>9/18/2018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0081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538775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2685553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1947684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2779701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F334070-9199-434E-8D2C-EEC14E71BB96}"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3808628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34070-9199-434E-8D2C-EEC14E71BB96}" type="datetimeFigureOut">
              <a:rPr lang="en-US" smtClean="0"/>
              <a:t>9/18/2018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2650-1ED4-8F4B-A482-891C95FB3400}" type="slidenum">
              <a:rPr lang="en-US" smtClean="0"/>
              <a:t>‹#›</a:t>
            </a:fld>
            <a:endParaRPr lang="en-US" dirty="0"/>
          </a:p>
        </p:txBody>
      </p:sp>
    </p:spTree>
    <p:extLst>
      <p:ext uri="{BB962C8B-B14F-4D97-AF65-F5344CB8AC3E}">
        <p14:creationId xmlns:p14="http://schemas.microsoft.com/office/powerpoint/2010/main" val="1642227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0F3DC-C4AF-CA47-943B-EC7F7009E3B9}" type="datetimeFigureOut">
              <a:rPr lang="en-US" smtClean="0"/>
              <a:t>9/18/2018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0CE7C-E53C-9948-9E46-6569518E0199}" type="slidenum">
              <a:rPr lang="en-US" smtClean="0"/>
              <a:t>‹#›</a:t>
            </a:fld>
            <a:endParaRPr lang="en-US" dirty="0"/>
          </a:p>
        </p:txBody>
      </p:sp>
    </p:spTree>
    <p:extLst>
      <p:ext uri="{BB962C8B-B14F-4D97-AF65-F5344CB8AC3E}">
        <p14:creationId xmlns:p14="http://schemas.microsoft.com/office/powerpoint/2010/main" val="1227726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467544" y="5825756"/>
            <a:ext cx="3352004" cy="1032244"/>
            <a:chOff x="796" y="5684962"/>
            <a:chExt cx="3809204" cy="1173038"/>
          </a:xfrm>
        </p:grpSpPr>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22400" y="5684962"/>
              <a:ext cx="2387600" cy="1173038"/>
            </a:xfrm>
            <a:prstGeom prst="rect">
              <a:avLst/>
            </a:prstGeom>
          </p:spPr>
        </p:pic>
        <p:grpSp>
          <p:nvGrpSpPr>
            <p:cNvPr id="9" name="Group 8"/>
            <p:cNvGrpSpPr/>
            <p:nvPr/>
          </p:nvGrpSpPr>
          <p:grpSpPr>
            <a:xfrm>
              <a:off x="796" y="5990264"/>
              <a:ext cx="1599404" cy="654663"/>
              <a:chOff x="152400" y="2208550"/>
              <a:chExt cx="3829660" cy="1567543"/>
            </a:xfrm>
          </p:grpSpPr>
          <p:sp>
            <p:nvSpPr>
              <p:cNvPr id="10" name="Oval 9"/>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642227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0" r:id="rId3"/>
    <p:sldLayoutId id="2147483695" r:id="rId4"/>
    <p:sldLayoutId id="2147483696" r:id="rId5"/>
    <p:sldLayoutId id="2147483698" r:id="rId6"/>
    <p:sldLayoutId id="2147483700" r:id="rId7"/>
    <p:sldLayoutId id="2147483701"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rgbClr val="149393"/>
          </a:solidFill>
          <a:latin typeface="Arial Narrow" panose="020B0606020202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49393"/>
          </a:solidFill>
          <a:latin typeface="Arial Narrow" panose="020B0606020202030204" pitchFamily="34" charset="0"/>
          <a:ea typeface="+mn-ea"/>
          <a:cs typeface="+mn-cs"/>
        </a:defRPr>
      </a:lvl1pPr>
      <a:lvl2pPr marL="914400" indent="-457200" algn="l" defTabSz="457200" rtl="0" eaLnBrk="1" latinLnBrk="0" hangingPunct="1">
        <a:spcBef>
          <a:spcPct val="20000"/>
        </a:spcBef>
        <a:buFont typeface="Arial" panose="020B0604020202020204" pitchFamily="34" charset="0"/>
        <a:buChar char="•"/>
        <a:defRPr sz="2800" kern="1200">
          <a:solidFill>
            <a:srgbClr val="149393"/>
          </a:solidFill>
          <a:latin typeface="Arial Narrow" panose="020B0606020202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149393"/>
          </a:solidFill>
          <a:latin typeface="Arial Narrow" panose="020B0606020202030204" pitchFamily="34" charset="0"/>
          <a:ea typeface="+mn-ea"/>
          <a:cs typeface="+mn-cs"/>
        </a:defRPr>
      </a:lvl3pPr>
      <a:lvl4pPr marL="1714500" indent="-342900" algn="l" defTabSz="457200" rtl="0" eaLnBrk="1" latinLnBrk="0" hangingPunct="1">
        <a:spcBef>
          <a:spcPct val="20000"/>
        </a:spcBef>
        <a:buFont typeface="Arial" panose="020B0604020202020204" pitchFamily="34" charset="0"/>
        <a:buChar char="•"/>
        <a:defRPr sz="2000" kern="1200">
          <a:solidFill>
            <a:srgbClr val="149393"/>
          </a:solidFill>
          <a:latin typeface="Arial Narrow" panose="020B0606020202030204" pitchFamily="34" charset="0"/>
          <a:ea typeface="+mn-ea"/>
          <a:cs typeface="+mn-cs"/>
        </a:defRPr>
      </a:lvl4pPr>
      <a:lvl5pPr marL="2171700" indent="-342900" algn="l" defTabSz="457200" rtl="0" eaLnBrk="1" latinLnBrk="0" hangingPunct="1">
        <a:spcBef>
          <a:spcPct val="20000"/>
        </a:spcBef>
        <a:buFont typeface="Arial" panose="020B0604020202020204" pitchFamily="34" charset="0"/>
        <a:buChar char="•"/>
        <a:defRPr sz="2000" kern="1200">
          <a:solidFill>
            <a:srgbClr val="149393"/>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467544" y="5825756"/>
            <a:ext cx="3352004" cy="1032244"/>
            <a:chOff x="796" y="5684962"/>
            <a:chExt cx="3809204" cy="1173038"/>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22400" y="5684962"/>
              <a:ext cx="2387600" cy="1173038"/>
            </a:xfrm>
            <a:prstGeom prst="rect">
              <a:avLst/>
            </a:prstGeom>
          </p:spPr>
        </p:pic>
        <p:grpSp>
          <p:nvGrpSpPr>
            <p:cNvPr id="9" name="Group 8"/>
            <p:cNvGrpSpPr/>
            <p:nvPr/>
          </p:nvGrpSpPr>
          <p:grpSpPr>
            <a:xfrm>
              <a:off x="796" y="5990264"/>
              <a:ext cx="1599404" cy="654663"/>
              <a:chOff x="152400" y="2208550"/>
              <a:chExt cx="3829660" cy="1567543"/>
            </a:xfrm>
          </p:grpSpPr>
          <p:sp>
            <p:nvSpPr>
              <p:cNvPr id="10" name="Oval 9"/>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Oval 10"/>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Oval 11"/>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grpSp>
    </p:spTree>
    <p:extLst>
      <p:ext uri="{BB962C8B-B14F-4D97-AF65-F5344CB8AC3E}">
        <p14:creationId xmlns:p14="http://schemas.microsoft.com/office/powerpoint/2010/main" val="13300554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rgbClr val="149393"/>
          </a:solidFill>
          <a:latin typeface="Arial Narrow" panose="020B0606020202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49393"/>
          </a:solidFill>
          <a:latin typeface="Arial Narrow" panose="020B0606020202030204" pitchFamily="34" charset="0"/>
          <a:ea typeface="+mn-ea"/>
          <a:cs typeface="+mn-cs"/>
        </a:defRPr>
      </a:lvl1pPr>
      <a:lvl2pPr marL="914400" indent="-457200" algn="l" defTabSz="457200" rtl="0" eaLnBrk="1" latinLnBrk="0" hangingPunct="1">
        <a:spcBef>
          <a:spcPct val="20000"/>
        </a:spcBef>
        <a:buFont typeface="Arial" panose="020B0604020202020204" pitchFamily="34" charset="0"/>
        <a:buChar char="•"/>
        <a:defRPr sz="2800" kern="1200">
          <a:solidFill>
            <a:srgbClr val="149393"/>
          </a:solidFill>
          <a:latin typeface="Arial Narrow" panose="020B0606020202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149393"/>
          </a:solidFill>
          <a:latin typeface="Arial Narrow" panose="020B0606020202030204" pitchFamily="34" charset="0"/>
          <a:ea typeface="+mn-ea"/>
          <a:cs typeface="+mn-cs"/>
        </a:defRPr>
      </a:lvl3pPr>
      <a:lvl4pPr marL="1714500" indent="-342900" algn="l" defTabSz="457200" rtl="0" eaLnBrk="1" latinLnBrk="0" hangingPunct="1">
        <a:spcBef>
          <a:spcPct val="20000"/>
        </a:spcBef>
        <a:buFont typeface="Arial" panose="020B0604020202020204" pitchFamily="34" charset="0"/>
        <a:buChar char="•"/>
        <a:defRPr sz="2000" kern="1200">
          <a:solidFill>
            <a:srgbClr val="149393"/>
          </a:solidFill>
          <a:latin typeface="Arial Narrow" panose="020B0606020202030204" pitchFamily="34" charset="0"/>
          <a:ea typeface="+mn-ea"/>
          <a:cs typeface="+mn-cs"/>
        </a:defRPr>
      </a:lvl4pPr>
      <a:lvl5pPr marL="2171700" indent="-342900" algn="l" defTabSz="457200" rtl="0" eaLnBrk="1" latinLnBrk="0" hangingPunct="1">
        <a:spcBef>
          <a:spcPct val="20000"/>
        </a:spcBef>
        <a:buFont typeface="Arial" panose="020B0604020202020204" pitchFamily="34" charset="0"/>
        <a:buChar char="•"/>
        <a:defRPr sz="2000" kern="1200">
          <a:solidFill>
            <a:srgbClr val="149393"/>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26.gif"/><Relationship Id="rId5" Type="http://schemas.openxmlformats.org/officeDocument/2006/relationships/image" Target="../media/image25.emf"/><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620688"/>
            <a:ext cx="6552728" cy="2308324"/>
          </a:xfrm>
          <a:prstGeom prst="rect">
            <a:avLst/>
          </a:prstGeom>
          <a:noFill/>
        </p:spPr>
        <p:txBody>
          <a:bodyPr wrap="square" rtlCol="0">
            <a:spAutoFit/>
          </a:bodyPr>
          <a:lstStyle/>
          <a:p>
            <a:pPr algn="ctr"/>
            <a:r>
              <a:rPr lang="en-CA" sz="3600" dirty="0">
                <a:solidFill>
                  <a:srgbClr val="149393"/>
                </a:solidFill>
                <a:effectLst>
                  <a:outerShdw blurRad="38100" dist="38100" dir="2700000" algn="tl">
                    <a:srgbClr val="000000">
                      <a:alpha val="43137"/>
                    </a:srgbClr>
                  </a:outerShdw>
                </a:effectLst>
              </a:rPr>
              <a:t>Health Programming and Practice </a:t>
            </a:r>
          </a:p>
          <a:p>
            <a:pPr algn="ctr"/>
            <a:r>
              <a:rPr lang="en-CA" sz="3600" dirty="0">
                <a:solidFill>
                  <a:srgbClr val="149393"/>
                </a:solidFill>
                <a:effectLst>
                  <a:outerShdw blurRad="38100" dist="38100" dir="2700000" algn="tl">
                    <a:srgbClr val="000000">
                      <a:alpha val="43137"/>
                    </a:srgbClr>
                  </a:outerShdw>
                </a:effectLst>
              </a:rPr>
              <a:t>in the Context of Older Adult Care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Marketing &amp; Communications\Photos\Caregiver Promo Photos\alzheimers1.jpg"/>
          <p:cNvPicPr>
            <a:picLocks noChangeAspect="1" noChangeArrowheads="1"/>
          </p:cNvPicPr>
          <p:nvPr/>
        </p:nvPicPr>
        <p:blipFill rotWithShape="1">
          <a:blip r:embed="rId3">
            <a:extLst>
              <a:ext uri="{28A0092B-C50C-407E-A947-70E740481C1C}">
                <a14:useLocalDpi xmlns:a14="http://schemas.microsoft.com/office/drawing/2010/main" val="0"/>
              </a:ext>
            </a:extLst>
          </a:blip>
          <a:srcRect b="4426"/>
          <a:stretch/>
        </p:blipFill>
        <p:spPr bwMode="auto">
          <a:xfrm>
            <a:off x="4961320" y="1988840"/>
            <a:ext cx="3874776"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5881" y="32433"/>
            <a:ext cx="8229600" cy="868362"/>
          </a:xfrm>
        </p:spPr>
        <p:txBody>
          <a:bodyPr>
            <a:normAutofit/>
          </a:bodyPr>
          <a:lstStyle/>
          <a:p>
            <a:r>
              <a:rPr lang="en-US" sz="4100" b="1" i="0" dirty="0"/>
              <a:t>CHATS’ </a:t>
            </a:r>
            <a:r>
              <a:rPr lang="en-US" sz="4100" b="1" dirty="0"/>
              <a:t>Vision</a:t>
            </a:r>
            <a:endParaRPr lang="en-US" sz="4100" b="1" i="0" dirty="0"/>
          </a:p>
        </p:txBody>
      </p:sp>
      <p:sp>
        <p:nvSpPr>
          <p:cNvPr id="13" name="Content Placeholder 2"/>
          <p:cNvSpPr>
            <a:spLocks noGrp="1"/>
          </p:cNvSpPr>
          <p:nvPr>
            <p:ph type="body" idx="1"/>
          </p:nvPr>
        </p:nvSpPr>
        <p:spPr>
          <a:xfrm>
            <a:off x="328265" y="914400"/>
            <a:ext cx="8404637" cy="2514600"/>
          </a:xfrm>
        </p:spPr>
        <p:txBody>
          <a:bodyPr/>
          <a:lstStyle/>
          <a:p>
            <a:pPr algn="ctr" fontAlgn="base">
              <a:spcBef>
                <a:spcPct val="0"/>
              </a:spcBef>
              <a:spcAft>
                <a:spcPct val="0"/>
              </a:spcAft>
            </a:pPr>
            <a:r>
              <a:rPr lang="en-CA" sz="2000" b="0" dirty="0">
                <a:latin typeface="Gill Sans MT Std Light" pitchFamily="34" charset="0"/>
              </a:rPr>
              <a:t>Older adults can live independently, safely and well at home</a:t>
            </a:r>
          </a:p>
          <a:p>
            <a:pPr algn="ctr" fontAlgn="base">
              <a:spcBef>
                <a:spcPct val="0"/>
              </a:spcBef>
              <a:spcAft>
                <a:spcPct val="0"/>
              </a:spcAft>
            </a:pPr>
            <a:endParaRPr lang="en-CA" sz="2000" b="0" dirty="0">
              <a:latin typeface="Gill Sans MT Std Light" pitchFamily="34" charset="0"/>
            </a:endParaRPr>
          </a:p>
          <a:p>
            <a:pPr>
              <a:buNone/>
            </a:pPr>
            <a:endParaRPr lang="en-US" sz="2000" b="0" dirty="0"/>
          </a:p>
          <a:p>
            <a:pPr>
              <a:buNone/>
            </a:pPr>
            <a:endParaRPr lang="en-US" sz="2000" b="0" dirty="0"/>
          </a:p>
          <a:p>
            <a:endParaRPr lang="en-US" b="0" dirty="0"/>
          </a:p>
          <a:p>
            <a:endParaRPr lang="en-US" sz="1200" b="0" dirty="0"/>
          </a:p>
        </p:txBody>
      </p:sp>
      <p:grpSp>
        <p:nvGrpSpPr>
          <p:cNvPr id="8" name="Group 7"/>
          <p:cNvGrpSpPr/>
          <p:nvPr/>
        </p:nvGrpSpPr>
        <p:grpSpPr>
          <a:xfrm>
            <a:off x="130717" y="5825756"/>
            <a:ext cx="3352004" cy="1032244"/>
            <a:chOff x="796" y="5684962"/>
            <a:chExt cx="3809204" cy="1173038"/>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400" y="5684962"/>
              <a:ext cx="2387600" cy="1173038"/>
            </a:xfrm>
            <a:prstGeom prst="rect">
              <a:avLst/>
            </a:prstGeom>
          </p:spPr>
        </p:pic>
        <p:grpSp>
          <p:nvGrpSpPr>
            <p:cNvPr id="10" name="Group 9"/>
            <p:cNvGrpSpPr/>
            <p:nvPr/>
          </p:nvGrpSpPr>
          <p:grpSpPr>
            <a:xfrm>
              <a:off x="796" y="5990264"/>
              <a:ext cx="1599404" cy="654663"/>
              <a:chOff x="152400" y="2208550"/>
              <a:chExt cx="3829660" cy="1567543"/>
            </a:xfrm>
          </p:grpSpPr>
          <p:sp>
            <p:nvSpPr>
              <p:cNvPr id="11" name="Oval 10"/>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Oval 11"/>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Oval 13"/>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911" y="2348880"/>
            <a:ext cx="3886290" cy="2592288"/>
          </a:xfrm>
          <a:prstGeom prst="rect">
            <a:avLst/>
          </a:prstGeom>
          <a:ln>
            <a:noFill/>
          </a:ln>
          <a:effectLst>
            <a:softEdge rad="11250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4123709"/>
            <a:ext cx="3816601" cy="2546792"/>
          </a:xfrm>
          <a:prstGeom prst="rect">
            <a:avLst/>
          </a:prstGeom>
          <a:ln>
            <a:noFill/>
          </a:ln>
          <a:effectLst>
            <a:softEdge rad="112500"/>
          </a:effectLst>
        </p:spPr>
      </p:pic>
    </p:spTree>
    <p:extLst>
      <p:ext uri="{BB962C8B-B14F-4D97-AF65-F5344CB8AC3E}">
        <p14:creationId xmlns:p14="http://schemas.microsoft.com/office/powerpoint/2010/main" val="1519551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727645"/>
            <a:ext cx="2808312" cy="1837259"/>
          </a:xfrm>
          <a:prstGeom prst="rect">
            <a:avLst/>
          </a:prstGeom>
        </p:spPr>
      </p:pic>
      <p:sp>
        <p:nvSpPr>
          <p:cNvPr id="13" name="TextBox 12"/>
          <p:cNvSpPr txBox="1"/>
          <p:nvPr/>
        </p:nvSpPr>
        <p:spPr>
          <a:xfrm>
            <a:off x="685800" y="1181065"/>
            <a:ext cx="3886200" cy="5940088"/>
          </a:xfrm>
          <a:prstGeom prst="rect">
            <a:avLst/>
          </a:prstGeom>
          <a:noFill/>
        </p:spPr>
        <p:txBody>
          <a:bodyPr wrap="square" rtlCol="0">
            <a:spAutoFit/>
          </a:bodyPr>
          <a:lstStyle/>
          <a:p>
            <a:pPr marL="192881" indent="-192881">
              <a:buFont typeface="Arial" panose="020B0604020202020204" pitchFamily="34" charset="0"/>
              <a:buChar char="•"/>
            </a:pPr>
            <a:r>
              <a:rPr lang="en-CA" sz="2000" dirty="0">
                <a:solidFill>
                  <a:srgbClr val="149393"/>
                </a:solidFill>
                <a:latin typeface="Arial Narrow" panose="020B0606020202030204" pitchFamily="34" charset="0"/>
              </a:rPr>
              <a:t>Charitable organization that provides home and community service to older adults and adults with age related conditions in York Region and South Simcoe</a:t>
            </a:r>
          </a:p>
          <a:p>
            <a:pPr marL="192881" indent="-192881">
              <a:buFont typeface="Arial" panose="020B0604020202020204" pitchFamily="34" charset="0"/>
              <a:buChar char="•"/>
            </a:pPr>
            <a:r>
              <a:rPr lang="en-CA" sz="2000" dirty="0">
                <a:solidFill>
                  <a:srgbClr val="149393"/>
                </a:solidFill>
                <a:latin typeface="Arial Narrow" panose="020B0606020202030204" pitchFamily="34" charset="0"/>
              </a:rPr>
              <a:t>Accredited by international standards organization</a:t>
            </a:r>
          </a:p>
          <a:p>
            <a:pPr marL="192881" indent="-192881">
              <a:buFont typeface="Arial" panose="020B0604020202020204" pitchFamily="34" charset="0"/>
              <a:buChar char="•"/>
            </a:pPr>
            <a:r>
              <a:rPr lang="en-CA" sz="2000" dirty="0">
                <a:solidFill>
                  <a:srgbClr val="149393"/>
                </a:solidFill>
                <a:latin typeface="Arial Narrow" panose="020B0606020202030204" pitchFamily="34" charset="0"/>
              </a:rPr>
              <a:t>Personal care and support, programs and services to enable independent living and family caregiver support</a:t>
            </a:r>
          </a:p>
          <a:p>
            <a:pPr marL="160735" indent="-160735">
              <a:buFont typeface="Arial" panose="020B0604020202020204" pitchFamily="34" charset="0"/>
              <a:buChar char="•"/>
            </a:pPr>
            <a:r>
              <a:rPr lang="en-CA" sz="2000" dirty="0">
                <a:solidFill>
                  <a:srgbClr val="149393"/>
                </a:solidFill>
                <a:latin typeface="Arial Narrow" panose="020B0606020202030204" pitchFamily="34" charset="0"/>
              </a:rPr>
              <a:t>Tailored individualized care plans meet unique needs of persons served</a:t>
            </a:r>
          </a:p>
          <a:p>
            <a:pPr marL="417910" lvl="1" indent="-160735">
              <a:buFont typeface="Arial" panose="020B0604020202020204" pitchFamily="34" charset="0"/>
              <a:buChar char="•"/>
            </a:pPr>
            <a:r>
              <a:rPr lang="en-CA" sz="2000" dirty="0">
                <a:solidFill>
                  <a:srgbClr val="149393"/>
                </a:solidFill>
                <a:latin typeface="Arial Narrow" panose="020B0606020202030204" pitchFamily="34" charset="0"/>
              </a:rPr>
              <a:t>“basket of services”</a:t>
            </a:r>
          </a:p>
          <a:p>
            <a:pPr marL="417910" lvl="1" indent="-160735">
              <a:buFont typeface="Arial" panose="020B0604020202020204" pitchFamily="34" charset="0"/>
              <a:buChar char="•"/>
            </a:pPr>
            <a:r>
              <a:rPr lang="en-CA" sz="2000" dirty="0">
                <a:solidFill>
                  <a:srgbClr val="149393"/>
                </a:solidFill>
                <a:latin typeface="Arial Narrow" panose="020B0606020202030204" pitchFamily="34" charset="0"/>
              </a:rPr>
              <a:t>“wrap-around care”</a:t>
            </a:r>
          </a:p>
          <a:p>
            <a:endParaRPr lang="en-CA" sz="2000" b="1" dirty="0">
              <a:solidFill>
                <a:srgbClr val="149393"/>
              </a:solidFill>
              <a:latin typeface="Arial Narrow" panose="020B0606020202030204" pitchFamily="34" charset="0"/>
            </a:endParaRPr>
          </a:p>
          <a:p>
            <a:pPr marL="257175" indent="-257175">
              <a:buFont typeface="Arial" panose="020B0604020202020204" pitchFamily="34" charset="0"/>
              <a:buChar char="•"/>
            </a:pPr>
            <a:endParaRPr lang="en-US" sz="2000" b="1" dirty="0">
              <a:solidFill>
                <a:srgbClr val="149393"/>
              </a:solidFill>
              <a:latin typeface="Gill Sans MT Std Book" pitchFamily="34" charset="0"/>
            </a:endParaRPr>
          </a:p>
          <a:p>
            <a:endParaRPr lang="en-US" sz="2000" b="1" dirty="0">
              <a:solidFill>
                <a:srgbClr val="149393"/>
              </a:solidFill>
              <a:latin typeface="Gill Sans MT Std Book" pitchFamily="34" charset="0"/>
            </a:endParaRPr>
          </a:p>
          <a:p>
            <a:pPr marL="257175" indent="-257175">
              <a:buFont typeface="Arial" panose="020B0604020202020204" pitchFamily="34" charset="0"/>
              <a:buChar char="•"/>
            </a:pPr>
            <a:endParaRPr lang="en-US" sz="2000" b="1" dirty="0">
              <a:solidFill>
                <a:schemeClr val="bg2"/>
              </a:solidFill>
              <a:latin typeface="Gill Sans MT Std Light" pitchFamily="34" charset="0"/>
            </a:endParaRPr>
          </a:p>
          <a:p>
            <a:endParaRPr lang="en-US" sz="2000" b="1" dirty="0">
              <a:solidFill>
                <a:schemeClr val="bg2"/>
              </a:solidFill>
              <a:latin typeface="Gill Sans MT Std Book" pitchFamily="34" charset="0"/>
            </a:endParaRPr>
          </a:p>
        </p:txBody>
      </p:sp>
      <p:sp>
        <p:nvSpPr>
          <p:cNvPr id="6" name="TextBox 5"/>
          <p:cNvSpPr txBox="1"/>
          <p:nvPr/>
        </p:nvSpPr>
        <p:spPr>
          <a:xfrm>
            <a:off x="4847898" y="2903453"/>
            <a:ext cx="3610303" cy="3477875"/>
          </a:xfrm>
          <a:prstGeom prst="rect">
            <a:avLst/>
          </a:prstGeom>
          <a:noFill/>
        </p:spPr>
        <p:txBody>
          <a:bodyPr wrap="square" rtlCol="0">
            <a:spAutoFit/>
          </a:bodyPr>
          <a:lstStyle/>
          <a:p>
            <a:pPr marL="160735" indent="-160735">
              <a:buFont typeface="Arial" panose="020B0604020202020204" pitchFamily="34" charset="0"/>
              <a:buChar char="•"/>
            </a:pPr>
            <a:r>
              <a:rPr lang="en-CA" sz="2000" dirty="0">
                <a:solidFill>
                  <a:srgbClr val="149393"/>
                </a:solidFill>
                <a:latin typeface="Arial Narrow" panose="020B0606020202030204" pitchFamily="34" charset="0"/>
              </a:rPr>
              <a:t>Emphasis on “Wellness Framework” – social determinants of health as well as physical, mental, social, spiritual</a:t>
            </a:r>
          </a:p>
          <a:p>
            <a:pPr marL="160735" indent="-160735">
              <a:buFont typeface="Arial" panose="020B0604020202020204" pitchFamily="34" charset="0"/>
              <a:buChar char="•"/>
            </a:pPr>
            <a:r>
              <a:rPr lang="en-US" sz="2000" dirty="0">
                <a:solidFill>
                  <a:srgbClr val="149393"/>
                </a:solidFill>
                <a:latin typeface="Arial Narrow" panose="020B0606020202030204" pitchFamily="34" charset="0"/>
              </a:rPr>
              <a:t>Programs and services are available in 26 languages (interpretation service available)</a:t>
            </a:r>
          </a:p>
          <a:p>
            <a:pPr marL="160735" indent="-160735">
              <a:buFont typeface="Arial" panose="020B0604020202020204" pitchFamily="34" charset="0"/>
              <a:buChar char="•"/>
            </a:pPr>
            <a:r>
              <a:rPr lang="en-US" sz="2000" dirty="0">
                <a:solidFill>
                  <a:srgbClr val="149393"/>
                </a:solidFill>
                <a:latin typeface="Arial Narrow" panose="020B0606020202030204" pitchFamily="34" charset="0"/>
              </a:rPr>
              <a:t>Moderate fees geared to income</a:t>
            </a:r>
          </a:p>
          <a:p>
            <a:pPr marL="160735" indent="-160735">
              <a:buFont typeface="Arial" panose="020B0604020202020204" pitchFamily="34" charset="0"/>
              <a:buChar char="•"/>
            </a:pPr>
            <a:r>
              <a:rPr lang="en-CA" sz="2000" dirty="0">
                <a:solidFill>
                  <a:srgbClr val="149393"/>
                </a:solidFill>
                <a:latin typeface="Arial Narrow" panose="020B0606020202030204" pitchFamily="34" charset="0"/>
              </a:rPr>
              <a:t>Provided by 320 staff and almost 500 volunteers</a:t>
            </a:r>
          </a:p>
          <a:p>
            <a:endParaRPr lang="en-US" sz="2000" dirty="0">
              <a:solidFill>
                <a:srgbClr val="149393"/>
              </a:solidFill>
              <a:latin typeface="Arial Narrow" panose="020B0606020202030204" pitchFamily="34" charset="0"/>
            </a:endParaRPr>
          </a:p>
        </p:txBody>
      </p:sp>
      <p:sp>
        <p:nvSpPr>
          <p:cNvPr id="14" name="Title 1">
            <a:extLst>
              <a:ext uri="{FF2B5EF4-FFF2-40B4-BE49-F238E27FC236}">
                <a16:creationId xmlns:a16="http://schemas.microsoft.com/office/drawing/2014/main" id="{C24FF508-74F9-46A7-BB43-FD86F6D874D3}"/>
              </a:ext>
            </a:extLst>
          </p:cNvPr>
          <p:cNvSpPr txBox="1">
            <a:spLocks/>
          </p:cNvSpPr>
          <p:nvPr/>
        </p:nvSpPr>
        <p:spPr>
          <a:xfrm>
            <a:off x="739951" y="248542"/>
            <a:ext cx="5656793" cy="488454"/>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4400" kern="1200">
                <a:solidFill>
                  <a:srgbClr val="149393"/>
                </a:solidFill>
                <a:latin typeface="Arial Narrow" panose="020B0606020202030204" pitchFamily="34" charset="0"/>
                <a:ea typeface="+mj-ea"/>
                <a:cs typeface="+mj-cs"/>
              </a:defRPr>
            </a:lvl1pPr>
          </a:lstStyle>
          <a:p>
            <a:pPr algn="l"/>
            <a:r>
              <a:rPr lang="en-US" sz="4000" b="1" dirty="0">
                <a:effectLst>
                  <a:outerShdw blurRad="38100" dist="38100" dir="2700000" algn="tl">
                    <a:srgbClr val="000000">
                      <a:alpha val="43137"/>
                    </a:srgbClr>
                  </a:outerShdw>
                </a:effectLst>
                <a:latin typeface="+mj-lt"/>
              </a:rPr>
              <a:t>What is CHATS?</a:t>
            </a:r>
          </a:p>
        </p:txBody>
      </p:sp>
      <p:sp>
        <p:nvSpPr>
          <p:cNvPr id="2" name="Slide Number Placeholder 1">
            <a:extLst>
              <a:ext uri="{FF2B5EF4-FFF2-40B4-BE49-F238E27FC236}">
                <a16:creationId xmlns:a16="http://schemas.microsoft.com/office/drawing/2014/main" id="{EA25BC86-1F98-4FA2-808F-5DA0BF007B64}"/>
              </a:ext>
            </a:extLst>
          </p:cNvPr>
          <p:cNvSpPr>
            <a:spLocks noGrp="1"/>
          </p:cNvSpPr>
          <p:nvPr>
            <p:ph type="sldNum" sz="quarter" idx="12"/>
          </p:nvPr>
        </p:nvSpPr>
        <p:spPr/>
        <p:txBody>
          <a:bodyPr/>
          <a:lstStyle/>
          <a:p>
            <a:fld id="{1B200011-CE07-41B6-A5A2-54E65C29AF07}" type="slidenum">
              <a:rPr lang="en-US" smtClean="0"/>
              <a:pPr/>
              <a:t>11</a:t>
            </a:fld>
            <a:endParaRPr lang="en-US" dirty="0"/>
          </a:p>
        </p:txBody>
      </p:sp>
    </p:spTree>
    <p:extLst>
      <p:ext uri="{BB962C8B-B14F-4D97-AF65-F5344CB8AC3E}">
        <p14:creationId xmlns:p14="http://schemas.microsoft.com/office/powerpoint/2010/main" val="214768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CA" dirty="0"/>
              <a:t>Who CHATS Serves</a:t>
            </a:r>
          </a:p>
        </p:txBody>
      </p:sp>
      <p:sp>
        <p:nvSpPr>
          <p:cNvPr id="5" name="Content Placeholder 2"/>
          <p:cNvSpPr>
            <a:spLocks noGrp="1"/>
          </p:cNvSpPr>
          <p:nvPr>
            <p:ph idx="1"/>
          </p:nvPr>
        </p:nvSpPr>
        <p:spPr>
          <a:xfrm>
            <a:off x="4211960" y="1484784"/>
            <a:ext cx="4320480" cy="4781128"/>
          </a:xfrm>
        </p:spPr>
        <p:txBody>
          <a:bodyPr>
            <a:normAutofit fontScale="25000" lnSpcReduction="20000"/>
          </a:bodyPr>
          <a:lstStyle/>
          <a:p>
            <a:pPr marL="0" indent="0" algn="ctr">
              <a:buNone/>
            </a:pPr>
            <a:r>
              <a:rPr lang="en-US" sz="11200" dirty="0"/>
              <a:t>The “average” CHATS’ client is female between the ages of 75-84, living alone in central York Region. </a:t>
            </a:r>
          </a:p>
          <a:p>
            <a:pPr marL="0" indent="0" algn="ctr">
              <a:buNone/>
            </a:pPr>
            <a:endParaRPr lang="en-US" sz="11200" dirty="0"/>
          </a:p>
          <a:p>
            <a:pPr marL="0" indent="0" algn="ctr">
              <a:buNone/>
            </a:pPr>
            <a:r>
              <a:rPr lang="en-US" sz="11200" dirty="0"/>
              <a:t>Let’s call her Mary.</a:t>
            </a:r>
          </a:p>
          <a:p>
            <a:pPr marL="0" indent="0" algn="ctr">
              <a:buNone/>
            </a:pPr>
            <a:endParaRPr lang="en-US" sz="11200" dirty="0"/>
          </a:p>
          <a:p>
            <a:pPr marL="0" indent="0" algn="ctr">
              <a:buNone/>
            </a:pPr>
            <a:r>
              <a:rPr lang="en-US" sz="11200" dirty="0"/>
              <a:t>Although Mary represents the majority of CHATS’ clients, she doesn’t show the full story of the population that we serve... </a:t>
            </a:r>
          </a:p>
          <a:p>
            <a:pPr>
              <a:buNone/>
            </a:pPr>
            <a:endParaRPr lang="en-US" dirty="0"/>
          </a:p>
          <a:p>
            <a:pPr>
              <a:buNone/>
            </a:pPr>
            <a:endParaRPr lang="en-US" dirty="0"/>
          </a:p>
          <a:p>
            <a:pPr>
              <a:buNone/>
            </a:pPr>
            <a:endParaRPr lang="en-US" dirty="0"/>
          </a:p>
          <a:p>
            <a:pPr>
              <a:buNone/>
            </a:pPr>
            <a:endParaRPr lang="en-US" dirty="0"/>
          </a:p>
          <a:p>
            <a:pPr>
              <a:buNone/>
            </a:pPr>
            <a:r>
              <a:rPr lang="en-US" dirty="0"/>
              <a:t>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386"/>
          <a:stretch/>
        </p:blipFill>
        <p:spPr>
          <a:xfrm>
            <a:off x="971600" y="1412776"/>
            <a:ext cx="3096344" cy="4347920"/>
          </a:xfrm>
          <a:prstGeom prst="rect">
            <a:avLst/>
          </a:prstGeom>
          <a:ln>
            <a:noFill/>
          </a:ln>
          <a:effectLst>
            <a:softEdge rad="112500"/>
          </a:effectLst>
        </p:spPr>
      </p:pic>
    </p:spTree>
    <p:extLst>
      <p:ext uri="{BB962C8B-B14F-4D97-AF65-F5344CB8AC3E}">
        <p14:creationId xmlns:p14="http://schemas.microsoft.com/office/powerpoint/2010/main" val="40525271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Marketing &amp; Communications\Photos\Purchased\cover.jpg">
            <a:extLst>
              <a:ext uri="{FF2B5EF4-FFF2-40B4-BE49-F238E27FC236}">
                <a16:creationId xmlns:a16="http://schemas.microsoft.com/office/drawing/2014/main" id="{86407482-4549-41C5-AA47-7ACD383C0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1242">
            <a:off x="5828465" y="598358"/>
            <a:ext cx="2928229" cy="19521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D166BD1-2E56-4250-BBAF-77BF8DF9E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371"/>
          <a:stretch/>
        </p:blipFill>
        <p:spPr>
          <a:xfrm rot="328712">
            <a:off x="6258206" y="4850878"/>
            <a:ext cx="1770621" cy="1233633"/>
          </a:xfrm>
          <a:prstGeom prst="rect">
            <a:avLst/>
          </a:prstGeom>
        </p:spPr>
      </p:pic>
      <p:sp>
        <p:nvSpPr>
          <p:cNvPr id="6" name="Content Placeholder 5"/>
          <p:cNvSpPr>
            <a:spLocks noGrp="1"/>
          </p:cNvSpPr>
          <p:nvPr>
            <p:ph idx="1"/>
          </p:nvPr>
        </p:nvSpPr>
        <p:spPr>
          <a:xfrm>
            <a:off x="611560" y="1196752"/>
            <a:ext cx="6477000" cy="3657600"/>
          </a:xfrm>
        </p:spPr>
        <p:txBody>
          <a:bodyPr>
            <a:noAutofit/>
          </a:bodyPr>
          <a:lstStyle/>
          <a:p>
            <a:pPr fontAlgn="base">
              <a:lnSpc>
                <a:spcPct val="150000"/>
              </a:lnSpc>
              <a:spcBef>
                <a:spcPct val="0"/>
              </a:spcBef>
              <a:spcAft>
                <a:spcPct val="0"/>
              </a:spcAft>
            </a:pPr>
            <a:r>
              <a:rPr lang="en-CA" sz="2000" b="1" u="sng" dirty="0"/>
              <a:t>8,300</a:t>
            </a:r>
            <a:r>
              <a:rPr lang="en-CA" sz="2000" dirty="0"/>
              <a:t> clients in York Region and South Simcoe</a:t>
            </a:r>
          </a:p>
          <a:p>
            <a:pPr fontAlgn="base">
              <a:lnSpc>
                <a:spcPct val="150000"/>
              </a:lnSpc>
              <a:spcBef>
                <a:spcPct val="0"/>
              </a:spcBef>
              <a:spcAft>
                <a:spcPct val="0"/>
              </a:spcAft>
            </a:pPr>
            <a:r>
              <a:rPr lang="en-CA" sz="2000" b="1" dirty="0"/>
              <a:t>71%</a:t>
            </a:r>
            <a:r>
              <a:rPr lang="en-CA" sz="2000" dirty="0"/>
              <a:t> of CHATS’ clients are female and 29% are male</a:t>
            </a:r>
          </a:p>
          <a:p>
            <a:pPr fontAlgn="base">
              <a:lnSpc>
                <a:spcPct val="150000"/>
              </a:lnSpc>
              <a:spcBef>
                <a:spcPct val="0"/>
              </a:spcBef>
              <a:spcAft>
                <a:spcPct val="0"/>
              </a:spcAft>
            </a:pPr>
            <a:r>
              <a:rPr lang="en-CA" sz="2000" dirty="0"/>
              <a:t>Ages 55-64 (11%), 65-74 (21%), 73-84 (38%), 85-94 (27%), over 94 (3%)</a:t>
            </a:r>
          </a:p>
          <a:p>
            <a:pPr fontAlgn="base">
              <a:lnSpc>
                <a:spcPct val="150000"/>
              </a:lnSpc>
              <a:spcBef>
                <a:spcPct val="0"/>
              </a:spcBef>
              <a:spcAft>
                <a:spcPct val="0"/>
              </a:spcAft>
            </a:pPr>
            <a:r>
              <a:rPr lang="en-CA" sz="2000" dirty="0"/>
              <a:t>Top Cultures and Languages supported: English, Italian, Farsi, Russian, Cantonese, German, Hindi, Urdu, Bengali, Tagalog.</a:t>
            </a:r>
          </a:p>
          <a:p>
            <a:pPr fontAlgn="base">
              <a:lnSpc>
                <a:spcPct val="150000"/>
              </a:lnSpc>
              <a:spcBef>
                <a:spcPct val="0"/>
              </a:spcBef>
              <a:spcAft>
                <a:spcPct val="0"/>
              </a:spcAft>
            </a:pPr>
            <a:r>
              <a:rPr lang="en-CA" sz="2000" b="1" dirty="0"/>
              <a:t>41%</a:t>
            </a:r>
            <a:r>
              <a:rPr lang="en-CA" sz="2000" dirty="0"/>
              <a:t> of CHATS’ clients live alone, with </a:t>
            </a:r>
            <a:r>
              <a:rPr lang="en-CA" sz="2000" b="1" dirty="0"/>
              <a:t>29%</a:t>
            </a:r>
            <a:r>
              <a:rPr lang="en-CA" sz="2000" dirty="0"/>
              <a:t> living with a spouse and </a:t>
            </a:r>
            <a:r>
              <a:rPr lang="en-CA" sz="2000" b="1" dirty="0"/>
              <a:t>22%</a:t>
            </a:r>
            <a:r>
              <a:rPr lang="en-CA" sz="2000" dirty="0"/>
              <a:t> living with family and </a:t>
            </a:r>
            <a:r>
              <a:rPr lang="en-CA" sz="2000" b="1" dirty="0"/>
              <a:t>8%</a:t>
            </a:r>
            <a:r>
              <a:rPr lang="en-CA" sz="2000" dirty="0"/>
              <a:t> are living with friends. </a:t>
            </a:r>
          </a:p>
        </p:txBody>
      </p:sp>
      <p:sp>
        <p:nvSpPr>
          <p:cNvPr id="7" name="Title 1">
            <a:extLst>
              <a:ext uri="{FF2B5EF4-FFF2-40B4-BE49-F238E27FC236}">
                <a16:creationId xmlns:a16="http://schemas.microsoft.com/office/drawing/2014/main" id="{06D47C3F-FED4-4616-A8B8-0CE89C91B6F7}"/>
              </a:ext>
            </a:extLst>
          </p:cNvPr>
          <p:cNvSpPr txBox="1">
            <a:spLocks/>
          </p:cNvSpPr>
          <p:nvPr/>
        </p:nvSpPr>
        <p:spPr>
          <a:xfrm>
            <a:off x="644928" y="242176"/>
            <a:ext cx="3495024" cy="488454"/>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4400" kern="1200">
                <a:solidFill>
                  <a:srgbClr val="149393"/>
                </a:solidFill>
                <a:latin typeface="Arial Narrow" panose="020B0606020202030204" pitchFamily="34" charset="0"/>
                <a:ea typeface="+mj-ea"/>
                <a:cs typeface="+mj-cs"/>
              </a:defRPr>
            </a:lvl1pPr>
          </a:lstStyle>
          <a:p>
            <a:r>
              <a:rPr lang="en-US" sz="4000" b="1" dirty="0">
                <a:effectLst>
                  <a:outerShdw blurRad="38100" dist="38100" dir="2700000" algn="tl">
                    <a:srgbClr val="000000">
                      <a:alpha val="43137"/>
                    </a:srgbClr>
                  </a:outerShdw>
                </a:effectLst>
                <a:latin typeface="+mj-lt"/>
              </a:rPr>
              <a:t>Persons Served</a:t>
            </a:r>
          </a:p>
        </p:txBody>
      </p:sp>
      <p:sp>
        <p:nvSpPr>
          <p:cNvPr id="2" name="Slide Number Placeholder 1">
            <a:extLst>
              <a:ext uri="{FF2B5EF4-FFF2-40B4-BE49-F238E27FC236}">
                <a16:creationId xmlns:a16="http://schemas.microsoft.com/office/drawing/2014/main" id="{F32216BD-9AE9-4589-8B60-BB7AFB50262E}"/>
              </a:ext>
            </a:extLst>
          </p:cNvPr>
          <p:cNvSpPr>
            <a:spLocks noGrp="1"/>
          </p:cNvSpPr>
          <p:nvPr>
            <p:ph type="sldNum" sz="quarter" idx="12"/>
          </p:nvPr>
        </p:nvSpPr>
        <p:spPr/>
        <p:txBody>
          <a:bodyPr/>
          <a:lstStyle/>
          <a:p>
            <a:fld id="{1B200011-CE07-41B6-A5A2-54E65C29AF07}" type="slidenum">
              <a:rPr lang="en-US" smtClean="0"/>
              <a:pPr/>
              <a:t>13</a:t>
            </a:fld>
            <a:endParaRPr lang="en-US" dirty="0"/>
          </a:p>
        </p:txBody>
      </p:sp>
    </p:spTree>
    <p:extLst>
      <p:ext uri="{BB962C8B-B14F-4D97-AF65-F5344CB8AC3E}">
        <p14:creationId xmlns:p14="http://schemas.microsoft.com/office/powerpoint/2010/main" val="1791998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371"/>
          <a:stretch/>
        </p:blipFill>
        <p:spPr>
          <a:xfrm rot="20248541">
            <a:off x="7392396" y="2580176"/>
            <a:ext cx="1609484" cy="1121365"/>
          </a:xfrm>
          <a:prstGeom prst="rect">
            <a:avLst/>
          </a:prstGeom>
        </p:spPr>
      </p:pic>
      <p:sp>
        <p:nvSpPr>
          <p:cNvPr id="21" name="TextBox 20"/>
          <p:cNvSpPr txBox="1"/>
          <p:nvPr/>
        </p:nvSpPr>
        <p:spPr>
          <a:xfrm>
            <a:off x="683568" y="412165"/>
            <a:ext cx="5289696" cy="448969"/>
          </a:xfrm>
          <a:prstGeom prst="rect">
            <a:avLst/>
          </a:prstGeom>
          <a:noFill/>
        </p:spPr>
        <p:txBody>
          <a:bodyPr wrap="square" rtlCol="0">
            <a:spAutoFit/>
          </a:bodyPr>
          <a:lstStyle/>
          <a:p>
            <a:pPr>
              <a:lnSpc>
                <a:spcPts val="2250"/>
              </a:lnSpc>
            </a:pPr>
            <a:r>
              <a:rPr lang="en-US" sz="4000" b="1" dirty="0">
                <a:solidFill>
                  <a:srgbClr val="149393"/>
                </a:solidFill>
                <a:effectLst>
                  <a:outerShdw blurRad="38100" dist="38100" dir="2700000" algn="tl">
                    <a:srgbClr val="000000">
                      <a:alpha val="43137"/>
                    </a:srgbClr>
                  </a:outerShdw>
                </a:effectLst>
                <a:latin typeface="+mj-lt"/>
              </a:rPr>
              <a:t>How CHATS Helps</a:t>
            </a:r>
          </a:p>
        </p:txBody>
      </p:sp>
      <p:pic>
        <p:nvPicPr>
          <p:cNvPr id="1028" name="Picture 4" descr="M:\Transportation\iRide\DSC_00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62" r="8000"/>
          <a:stretch/>
        </p:blipFill>
        <p:spPr bwMode="auto">
          <a:xfrm rot="770796">
            <a:off x="6765499" y="348727"/>
            <a:ext cx="2296355" cy="1853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521638F-CDA9-4DA1-B949-2CAC39251367}"/>
              </a:ext>
            </a:extLst>
          </p:cNvPr>
          <p:cNvSpPr/>
          <p:nvPr/>
        </p:nvSpPr>
        <p:spPr>
          <a:xfrm>
            <a:off x="683568" y="1268760"/>
            <a:ext cx="6788150" cy="5224507"/>
          </a:xfrm>
          <a:prstGeom prst="rect">
            <a:avLst/>
          </a:prstGeom>
        </p:spPr>
        <p:txBody>
          <a:bodyPr wrap="square">
            <a:spAutoFit/>
          </a:bodyPr>
          <a:lstStyle/>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Transportation: </a:t>
            </a:r>
            <a:r>
              <a:rPr lang="en-US" sz="2000" dirty="0">
                <a:solidFill>
                  <a:srgbClr val="149393"/>
                </a:solidFill>
                <a:latin typeface="Arial Narrow" panose="020B0606020202030204" pitchFamily="34" charset="0"/>
              </a:rPr>
              <a:t>Provided to and from medical appointments, errands, shopping, CHATS programs.</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Diversity Outreach Programs: </a:t>
            </a:r>
            <a:r>
              <a:rPr lang="en-US" sz="2000" dirty="0">
                <a:solidFill>
                  <a:srgbClr val="149393"/>
                </a:solidFill>
                <a:latin typeface="Arial Narrow" panose="020B0606020202030204" pitchFamily="34" charset="0"/>
              </a:rPr>
              <a:t>Social and wellness activities, each tailored to cultural and language needs: Chinese, Italian, Russian, Iranian &amp; South Asian</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Adult Day Programs: </a:t>
            </a:r>
            <a:r>
              <a:rPr lang="en-US" sz="2000" dirty="0">
                <a:solidFill>
                  <a:srgbClr val="149393"/>
                </a:solidFill>
                <a:latin typeface="Arial Narrow" panose="020B0606020202030204" pitchFamily="34" charset="0"/>
              </a:rPr>
              <a:t>Provide clients with a variety of social and wellness activities, companionship and lunch.</a:t>
            </a:r>
            <a:r>
              <a:rPr lang="en-US" sz="2000" b="1" dirty="0">
                <a:solidFill>
                  <a:srgbClr val="149393"/>
                </a:solidFill>
                <a:latin typeface="Arial Narrow" panose="020B0606020202030204" pitchFamily="34" charset="0"/>
              </a:rPr>
              <a:t> </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Homemaking: </a:t>
            </a:r>
            <a:r>
              <a:rPr lang="en-US" sz="2000" dirty="0">
                <a:solidFill>
                  <a:srgbClr val="149393"/>
                </a:solidFill>
                <a:latin typeface="Arial Narrow" panose="020B0606020202030204" pitchFamily="34" charset="0"/>
              </a:rPr>
              <a:t>Home Support Workers assist with the activities of daily life including, light cleaning, laundry and meal preparation</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Caregiver Respite / Personal Care: </a:t>
            </a:r>
            <a:r>
              <a:rPr lang="en-US" sz="2000" dirty="0">
                <a:solidFill>
                  <a:srgbClr val="149393"/>
                </a:solidFill>
                <a:latin typeface="Arial Narrow" panose="020B0606020202030204" pitchFamily="34" charset="0"/>
              </a:rPr>
              <a:t>PSWs provide in-home care when caregivers require extra help and/or a much needed break. </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Telephone Reassurance: </a:t>
            </a:r>
            <a:r>
              <a:rPr lang="en-US" sz="2000" dirty="0">
                <a:solidFill>
                  <a:srgbClr val="149393"/>
                </a:solidFill>
                <a:latin typeface="Arial Narrow" panose="020B0606020202030204" pitchFamily="34" charset="0"/>
              </a:rPr>
              <a:t>CHATS volunteers give seniors a check in call.</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Meals on Wheels</a:t>
            </a:r>
            <a:r>
              <a:rPr lang="en-US" sz="2000" dirty="0">
                <a:solidFill>
                  <a:srgbClr val="149393"/>
                </a:solidFill>
                <a:latin typeface="Arial Narrow" panose="020B0606020202030204" pitchFamily="34" charset="0"/>
              </a:rPr>
              <a:t>: Home-style nutritious meals delivered right to a senior’s door. </a:t>
            </a:r>
          </a:p>
          <a:p>
            <a:pPr marL="257175" indent="-257175">
              <a:buFont typeface="Arial" panose="020B0604020202020204" pitchFamily="34" charset="0"/>
              <a:buChar char="•"/>
            </a:pPr>
            <a:endParaRPr lang="en-US" sz="2000" dirty="0">
              <a:solidFill>
                <a:srgbClr val="149393"/>
              </a:solidFill>
              <a:latin typeface="Arial Narrow" panose="020B0606020202030204" pitchFamily="34" charset="0"/>
            </a:endParaRPr>
          </a:p>
          <a:p>
            <a:pPr marL="257175" indent="-257175">
              <a:buFont typeface="Arial" panose="020B0604020202020204" pitchFamily="34" charset="0"/>
              <a:buChar char="•"/>
            </a:pPr>
            <a:endParaRPr lang="en-US" sz="1350" dirty="0">
              <a:solidFill>
                <a:srgbClr val="149393"/>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8D2F0A34-1749-479A-91BB-62836417E311}"/>
              </a:ext>
            </a:extLst>
          </p:cNvPr>
          <p:cNvSpPr>
            <a:spLocks noGrp="1"/>
          </p:cNvSpPr>
          <p:nvPr>
            <p:ph type="sldNum" sz="quarter" idx="12"/>
          </p:nvPr>
        </p:nvSpPr>
        <p:spPr/>
        <p:txBody>
          <a:bodyPr/>
          <a:lstStyle/>
          <a:p>
            <a:fld id="{1B200011-CE07-41B6-A5A2-54E65C29AF07}" type="slidenum">
              <a:rPr lang="en-US" smtClean="0"/>
              <a:pPr/>
              <a:t>14</a:t>
            </a:fld>
            <a:endParaRPr lang="en-US" dirty="0"/>
          </a:p>
        </p:txBody>
      </p:sp>
    </p:spTree>
    <p:extLst>
      <p:ext uri="{BB962C8B-B14F-4D97-AF65-F5344CB8AC3E}">
        <p14:creationId xmlns:p14="http://schemas.microsoft.com/office/powerpoint/2010/main" val="2714359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0252FD-C5AD-429A-9E23-0D50EA3B82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371"/>
          <a:stretch/>
        </p:blipFill>
        <p:spPr>
          <a:xfrm rot="585989">
            <a:off x="7364572" y="1607316"/>
            <a:ext cx="1558185" cy="1085624"/>
          </a:xfrm>
          <a:prstGeom prst="rect">
            <a:avLst/>
          </a:prstGeom>
        </p:spPr>
      </p:pic>
      <p:sp>
        <p:nvSpPr>
          <p:cNvPr id="21" name="TextBox 20"/>
          <p:cNvSpPr txBox="1"/>
          <p:nvPr/>
        </p:nvSpPr>
        <p:spPr>
          <a:xfrm>
            <a:off x="683568" y="398505"/>
            <a:ext cx="5485588" cy="448969"/>
          </a:xfrm>
          <a:prstGeom prst="rect">
            <a:avLst/>
          </a:prstGeom>
          <a:noFill/>
        </p:spPr>
        <p:txBody>
          <a:bodyPr wrap="square" rtlCol="0">
            <a:spAutoFit/>
          </a:bodyPr>
          <a:lstStyle/>
          <a:p>
            <a:pPr>
              <a:lnSpc>
                <a:spcPts val="2250"/>
              </a:lnSpc>
            </a:pPr>
            <a:r>
              <a:rPr lang="en-US" sz="4000" b="1" dirty="0">
                <a:solidFill>
                  <a:srgbClr val="149393"/>
                </a:solidFill>
                <a:effectLst>
                  <a:outerShdw blurRad="38100" dist="38100" dir="2700000" algn="tl">
                    <a:srgbClr val="000000">
                      <a:alpha val="43137"/>
                    </a:srgbClr>
                  </a:outerShdw>
                </a:effectLst>
                <a:latin typeface="+mj-lt"/>
              </a:rPr>
              <a:t>How CHATS Helps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21431"/>
          <a:stretch/>
        </p:blipFill>
        <p:spPr>
          <a:xfrm>
            <a:off x="4499992" y="4509120"/>
            <a:ext cx="2057400" cy="1616483"/>
          </a:xfrm>
          <a:prstGeom prst="ellipse">
            <a:avLst/>
          </a:prstGeom>
          <a:ln>
            <a:noFill/>
          </a:ln>
          <a:effectLst>
            <a:softEdge rad="112500"/>
          </a:effectLst>
        </p:spPr>
      </p:pic>
      <p:sp>
        <p:nvSpPr>
          <p:cNvPr id="4" name="Rectangle 3">
            <a:extLst>
              <a:ext uri="{FF2B5EF4-FFF2-40B4-BE49-F238E27FC236}">
                <a16:creationId xmlns:a16="http://schemas.microsoft.com/office/drawing/2014/main" id="{0521638F-CDA9-4DA1-B949-2CAC39251367}"/>
              </a:ext>
            </a:extLst>
          </p:cNvPr>
          <p:cNvSpPr/>
          <p:nvPr/>
        </p:nvSpPr>
        <p:spPr>
          <a:xfrm>
            <a:off x="611560" y="1299532"/>
            <a:ext cx="7162800" cy="4401205"/>
          </a:xfrm>
          <a:prstGeom prst="rect">
            <a:avLst/>
          </a:prstGeom>
        </p:spPr>
        <p:txBody>
          <a:bodyPr wrap="square">
            <a:spAutoFit/>
          </a:bodyPr>
          <a:lstStyle/>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Home at Last</a:t>
            </a:r>
            <a:r>
              <a:rPr lang="en-US" sz="2000" dirty="0">
                <a:solidFill>
                  <a:srgbClr val="149393"/>
                </a:solidFill>
                <a:latin typeface="Arial Narrow" panose="020B0606020202030204" pitchFamily="34" charset="0"/>
              </a:rPr>
              <a:t>: Patients are driven home from hospital and a Personal Support Worker helps them settle in.</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Home Adaptation and Maintenance Program (HAMP): </a:t>
            </a:r>
            <a:r>
              <a:rPr lang="en-US" sz="2000" dirty="0">
                <a:solidFill>
                  <a:srgbClr val="149393"/>
                </a:solidFill>
                <a:latin typeface="Arial Narrow" panose="020B0606020202030204" pitchFamily="34" charset="0"/>
              </a:rPr>
              <a:t>Regular maintenance and accessibility renovations.</a:t>
            </a:r>
          </a:p>
          <a:p>
            <a:pPr marL="257175" indent="-257175">
              <a:buFont typeface="Arial" panose="020B0604020202020204" pitchFamily="34" charset="0"/>
              <a:buChar char="•"/>
            </a:pPr>
            <a:r>
              <a:rPr lang="en-US" sz="2000" b="1" dirty="0">
                <a:solidFill>
                  <a:srgbClr val="149393"/>
                </a:solidFill>
                <a:latin typeface="Arial Narrow" panose="020B0606020202030204" pitchFamily="34" charset="0"/>
              </a:rPr>
              <a:t>Tenancy Risk Reduction Service for Seniors</a:t>
            </a:r>
            <a:r>
              <a:rPr lang="en-US" sz="2000" dirty="0">
                <a:solidFill>
                  <a:srgbClr val="149393"/>
                </a:solidFill>
                <a:latin typeface="Arial Narrow" panose="020B0606020202030204" pitchFamily="34" charset="0"/>
              </a:rPr>
              <a:t>: Provides support to seniors living in squalor due to hoarding </a:t>
            </a:r>
            <a:r>
              <a:rPr lang="en-US" sz="2000" dirty="0" err="1">
                <a:solidFill>
                  <a:srgbClr val="149393"/>
                </a:solidFill>
                <a:latin typeface="Arial Narrow" panose="020B0606020202030204" pitchFamily="34" charset="0"/>
              </a:rPr>
              <a:t>behaviours</a:t>
            </a:r>
            <a:r>
              <a:rPr lang="en-US" sz="2000" dirty="0">
                <a:solidFill>
                  <a:srgbClr val="149393"/>
                </a:solidFill>
                <a:latin typeface="Arial Narrow" panose="020B0606020202030204" pitchFamily="34" charset="0"/>
              </a:rPr>
              <a:t>.</a:t>
            </a:r>
          </a:p>
          <a:p>
            <a:pPr marL="257175" indent="-257175">
              <a:buFont typeface="Arial" panose="020B0604020202020204" pitchFamily="34" charset="0"/>
              <a:buChar char="•"/>
            </a:pPr>
            <a:r>
              <a:rPr lang="en-CA" sz="2000" b="1" dirty="0">
                <a:solidFill>
                  <a:srgbClr val="149393"/>
                </a:solidFill>
                <a:latin typeface="Arial Narrow" panose="020B0606020202030204" pitchFamily="34" charset="0"/>
                <a:cs typeface="Arial" panose="020B0604020202020204" pitchFamily="34" charset="0"/>
              </a:rPr>
              <a:t>Caregiver Support &amp; Education</a:t>
            </a:r>
            <a:r>
              <a:rPr lang="en-CA" sz="2000" dirty="0">
                <a:solidFill>
                  <a:srgbClr val="149393"/>
                </a:solidFill>
                <a:latin typeface="Arial Narrow" panose="020B0606020202030204" pitchFamily="34" charset="0"/>
                <a:cs typeface="Arial" panose="020B0604020202020204" pitchFamily="34" charset="0"/>
              </a:rPr>
              <a:t>: Provides referral, support groups, workshops, individual counselling and web-based resources to caregivers of seniors in York Region, and South Simcoe.</a:t>
            </a:r>
          </a:p>
          <a:p>
            <a:pPr marL="257175" indent="-257175">
              <a:buFont typeface="Arial" panose="020B0604020202020204" pitchFamily="34" charset="0"/>
              <a:buChar char="•"/>
            </a:pPr>
            <a:r>
              <a:rPr lang="en-CA" sz="2000" b="1" dirty="0">
                <a:solidFill>
                  <a:srgbClr val="149393"/>
                </a:solidFill>
                <a:latin typeface="Arial Narrow" panose="020B0606020202030204" pitchFamily="34" charset="0"/>
                <a:cs typeface="Arial" panose="020B0604020202020204" pitchFamily="34" charset="0"/>
              </a:rPr>
              <a:t>Assisted Living</a:t>
            </a:r>
            <a:r>
              <a:rPr lang="en-CA" sz="2000" dirty="0">
                <a:solidFill>
                  <a:srgbClr val="149393"/>
                </a:solidFill>
                <a:latin typeface="Arial Narrow" panose="020B0606020202030204" pitchFamily="34" charset="0"/>
                <a:cs typeface="Arial" panose="020B0604020202020204" pitchFamily="34" charset="0"/>
              </a:rPr>
              <a:t>: Provides 24/7 scheduled and unscheduled assistance to eligible seniors who live in a designated supportive housing building or in their own homes within a specific geographic boundary. </a:t>
            </a:r>
            <a:endParaRPr lang="en-US" sz="2000" dirty="0">
              <a:solidFill>
                <a:srgbClr val="149393"/>
              </a:solidFill>
              <a:latin typeface="Arial Narrow" panose="020B0606020202030204" pitchFamily="34" charset="0"/>
            </a:endParaRPr>
          </a:p>
          <a:p>
            <a:pPr marL="257175" indent="-257175">
              <a:buFont typeface="Arial" panose="020B0604020202020204" pitchFamily="34" charset="0"/>
              <a:buChar char="•"/>
            </a:pPr>
            <a:endParaRPr lang="en-US" sz="2000" dirty="0">
              <a:solidFill>
                <a:srgbClr val="149393"/>
              </a:solidFill>
              <a:latin typeface="Arial Narrow" panose="020B0606020202030204" pitchFamily="34" charset="0"/>
            </a:endParaRPr>
          </a:p>
          <a:p>
            <a:pPr marL="257175" indent="-257175">
              <a:buFont typeface="Arial" panose="020B0604020202020204" pitchFamily="34" charset="0"/>
              <a:buChar char="•"/>
            </a:pPr>
            <a:endParaRPr lang="en-US" sz="2000" dirty="0">
              <a:solidFill>
                <a:srgbClr val="149393"/>
              </a:solidFill>
              <a:latin typeface="Arial Narrow" panose="020B0606020202030204" pitchFamily="34" charset="0"/>
            </a:endParaRPr>
          </a:p>
        </p:txBody>
      </p:sp>
      <p:sp>
        <p:nvSpPr>
          <p:cNvPr id="2" name="Slide Number Placeholder 1">
            <a:extLst>
              <a:ext uri="{FF2B5EF4-FFF2-40B4-BE49-F238E27FC236}">
                <a16:creationId xmlns:a16="http://schemas.microsoft.com/office/drawing/2014/main" id="{EE93405A-C825-4C76-B3A5-2F47318866E3}"/>
              </a:ext>
            </a:extLst>
          </p:cNvPr>
          <p:cNvSpPr>
            <a:spLocks noGrp="1"/>
          </p:cNvSpPr>
          <p:nvPr>
            <p:ph type="sldNum" sz="quarter" idx="12"/>
          </p:nvPr>
        </p:nvSpPr>
        <p:spPr/>
        <p:txBody>
          <a:bodyPr/>
          <a:lstStyle/>
          <a:p>
            <a:fld id="{1B200011-CE07-41B6-A5A2-54E65C29AF07}" type="slidenum">
              <a:rPr lang="en-US" smtClean="0"/>
              <a:pPr/>
              <a:t>15</a:t>
            </a:fld>
            <a:endParaRPr lang="en-US" dirty="0"/>
          </a:p>
        </p:txBody>
      </p:sp>
    </p:spTree>
    <p:extLst>
      <p:ext uri="{BB962C8B-B14F-4D97-AF65-F5344CB8AC3E}">
        <p14:creationId xmlns:p14="http://schemas.microsoft.com/office/powerpoint/2010/main" val="2378193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74F24857-2F52-4200-8EEE-72CDC62DFF4C}"/>
              </a:ext>
            </a:extLst>
          </p:cNvPr>
          <p:cNvSpPr>
            <a:spLocks noGrp="1" noChangeArrowheads="1"/>
          </p:cNvSpPr>
          <p:nvPr>
            <p:ph type="title"/>
          </p:nvPr>
        </p:nvSpPr>
        <p:spPr>
          <a:xfrm>
            <a:off x="457200" y="59531"/>
            <a:ext cx="7772400" cy="854869"/>
          </a:xfrm>
        </p:spPr>
        <p:txBody>
          <a:bodyPr>
            <a:normAutofit fontScale="90000"/>
          </a:bodyPr>
          <a:lstStyle/>
          <a:p>
            <a:pPr eaLnBrk="1" hangingPunct="1"/>
            <a:br>
              <a:rPr lang="en-CA" altLang="en-US" sz="4000" b="1" dirty="0">
                <a:effectLst>
                  <a:outerShdw blurRad="38100" dist="38100" dir="2700000" algn="tl">
                    <a:srgbClr val="000000">
                      <a:alpha val="43137"/>
                    </a:srgbClr>
                  </a:outerShdw>
                </a:effectLst>
                <a:latin typeface="+mn-lt"/>
              </a:rPr>
            </a:br>
            <a:r>
              <a:rPr lang="en-CA" altLang="en-US" sz="4000" b="1" dirty="0">
                <a:effectLst>
                  <a:outerShdw blurRad="38100" dist="38100" dir="2700000" algn="tl">
                    <a:srgbClr val="000000">
                      <a:alpha val="43137"/>
                    </a:srgbClr>
                  </a:outerShdw>
                </a:effectLst>
                <a:latin typeface="+mn-lt"/>
              </a:rPr>
              <a:t>Case Study #1 - ALC: The Problem and the Genesis</a:t>
            </a:r>
            <a:endParaRPr lang="en-US" altLang="en-US" sz="4000" b="1" dirty="0">
              <a:effectLst>
                <a:outerShdw blurRad="38100" dist="38100" dir="2700000" algn="tl">
                  <a:srgbClr val="000000">
                    <a:alpha val="43137"/>
                  </a:srgbClr>
                </a:outerShdw>
              </a:effectLst>
              <a:latin typeface="+mn-lt"/>
            </a:endParaRPr>
          </a:p>
        </p:txBody>
      </p:sp>
      <p:sp>
        <p:nvSpPr>
          <p:cNvPr id="25602" name="Rectangle 3">
            <a:extLst>
              <a:ext uri="{FF2B5EF4-FFF2-40B4-BE49-F238E27FC236}">
                <a16:creationId xmlns:a16="http://schemas.microsoft.com/office/drawing/2014/main" id="{E4C12099-0830-44FF-A3EC-9AF0182DB8F9}"/>
              </a:ext>
            </a:extLst>
          </p:cNvPr>
          <p:cNvSpPr>
            <a:spLocks noGrp="1" noChangeArrowheads="1"/>
          </p:cNvSpPr>
          <p:nvPr>
            <p:ph type="body" sz="half" idx="1"/>
          </p:nvPr>
        </p:nvSpPr>
        <p:spPr>
          <a:xfrm>
            <a:off x="886467" y="2160253"/>
            <a:ext cx="3429000" cy="3245644"/>
          </a:xfrm>
        </p:spPr>
        <p:txBody>
          <a:bodyPr/>
          <a:lstStyle/>
          <a:p>
            <a:pPr eaLnBrk="1" hangingPunct="1">
              <a:buFont typeface="Wingdings" panose="05000000000000000000" pitchFamily="2" charset="2"/>
              <a:buNone/>
            </a:pPr>
            <a:r>
              <a:rPr lang="en-US" altLang="en-US" sz="1725" dirty="0"/>
              <a:t>    </a:t>
            </a:r>
          </a:p>
          <a:p>
            <a:pPr>
              <a:buNone/>
            </a:pPr>
            <a:r>
              <a:rPr lang="en-US" altLang="en-US" sz="1725" dirty="0"/>
              <a:t>    </a:t>
            </a:r>
            <a:r>
              <a:rPr lang="en-US" altLang="en-US" sz="2200" dirty="0"/>
              <a:t>Medically stable frail elderly are occupying acute care hospital beds due to insufficient community supports.</a:t>
            </a:r>
          </a:p>
        </p:txBody>
      </p:sp>
      <p:grpSp>
        <p:nvGrpSpPr>
          <p:cNvPr id="3" name="Group 2">
            <a:extLst>
              <a:ext uri="{FF2B5EF4-FFF2-40B4-BE49-F238E27FC236}">
                <a16:creationId xmlns:a16="http://schemas.microsoft.com/office/drawing/2014/main" id="{2CB53955-4E3E-4A23-83D0-2083C99D0376}"/>
              </a:ext>
            </a:extLst>
          </p:cNvPr>
          <p:cNvGrpSpPr/>
          <p:nvPr/>
        </p:nvGrpSpPr>
        <p:grpSpPr>
          <a:xfrm>
            <a:off x="4343400" y="2132856"/>
            <a:ext cx="3371849" cy="3678052"/>
            <a:chOff x="4267201" y="1412776"/>
            <a:chExt cx="3371849" cy="3678052"/>
          </a:xfrm>
        </p:grpSpPr>
        <p:pic>
          <p:nvPicPr>
            <p:cNvPr id="25604" name="Picture 5">
              <a:extLst>
                <a:ext uri="{FF2B5EF4-FFF2-40B4-BE49-F238E27FC236}">
                  <a16:creationId xmlns:a16="http://schemas.microsoft.com/office/drawing/2014/main" id="{B6F3B1BE-1C10-4F62-97E6-747C5711CA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1" y="1412776"/>
              <a:ext cx="3371849" cy="3678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605" name="Rectangle 6">
              <a:extLst>
                <a:ext uri="{FF2B5EF4-FFF2-40B4-BE49-F238E27FC236}">
                  <a16:creationId xmlns:a16="http://schemas.microsoft.com/office/drawing/2014/main" id="{36338266-26A9-4BC8-915C-269D6238DB6D}"/>
                </a:ext>
              </a:extLst>
            </p:cNvPr>
            <p:cNvSpPr>
              <a:spLocks noChangeArrowheads="1"/>
            </p:cNvSpPr>
            <p:nvPr/>
          </p:nvSpPr>
          <p:spPr bwMode="auto">
            <a:xfrm>
              <a:off x="6156176" y="3501008"/>
              <a:ext cx="1295400" cy="400050"/>
            </a:xfrm>
            <a:prstGeom prst="rect">
              <a:avLst/>
            </a:prstGeom>
            <a:solidFill>
              <a:schemeClr val="bg1"/>
            </a:solidFill>
            <a:ln w="25400" algn="ctr">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900" b="1" dirty="0"/>
                <a:t>This</a:t>
              </a:r>
              <a:r>
                <a:rPr lang="en-CA" altLang="en-US" sz="900" b="1" dirty="0">
                  <a:solidFill>
                    <a:schemeClr val="accent2"/>
                  </a:solidFill>
                </a:rPr>
                <a:t> </a:t>
              </a:r>
              <a:r>
                <a:rPr lang="en-CA" altLang="en-US" sz="900" b="1" dirty="0"/>
                <a:t>way for services</a:t>
              </a:r>
            </a:p>
            <a:p>
              <a:pPr algn="ctr"/>
              <a:r>
                <a:rPr lang="en-CA" altLang="en-US" sz="900" b="1" dirty="0"/>
                <a:t>for seniors</a:t>
              </a:r>
              <a:endParaRPr lang="en-US" altLang="en-US" sz="900" b="1" dirty="0"/>
            </a:p>
          </p:txBody>
        </p:sp>
      </p:grpSp>
      <p:sp>
        <p:nvSpPr>
          <p:cNvPr id="2" name="Slide Number Placeholder 1">
            <a:extLst>
              <a:ext uri="{FF2B5EF4-FFF2-40B4-BE49-F238E27FC236}">
                <a16:creationId xmlns:a16="http://schemas.microsoft.com/office/drawing/2014/main" id="{F6DBCA02-C8E8-4C26-98E9-AD86ED547E35}"/>
              </a:ext>
            </a:extLst>
          </p:cNvPr>
          <p:cNvSpPr>
            <a:spLocks noGrp="1"/>
          </p:cNvSpPr>
          <p:nvPr>
            <p:ph type="sldNum" sz="quarter" idx="12"/>
          </p:nvPr>
        </p:nvSpPr>
        <p:spPr/>
        <p:txBody>
          <a:bodyPr/>
          <a:lstStyle/>
          <a:p>
            <a:fld id="{52E4449C-71FE-40AF-9212-FC57891E2806}" type="slidenum">
              <a:rPr lang="en-US" altLang="en-US" smtClean="0"/>
              <a:pPr/>
              <a:t>16</a:t>
            </a:fld>
            <a:endParaRPr lang="en-US" altLang="en-US"/>
          </a:p>
        </p:txBody>
      </p:sp>
    </p:spTree>
    <p:extLst>
      <p:ext uri="{BB962C8B-B14F-4D97-AF65-F5344CB8AC3E}">
        <p14:creationId xmlns:p14="http://schemas.microsoft.com/office/powerpoint/2010/main" val="735522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33AE4649-D05E-45FC-889D-533C3DAFB08C}"/>
              </a:ext>
            </a:extLst>
          </p:cNvPr>
          <p:cNvSpPr>
            <a:spLocks noGrp="1" noChangeArrowheads="1"/>
          </p:cNvSpPr>
          <p:nvPr>
            <p:ph type="title"/>
          </p:nvPr>
        </p:nvSpPr>
        <p:spPr>
          <a:xfrm>
            <a:off x="1068660" y="188640"/>
            <a:ext cx="6743700" cy="560785"/>
          </a:xfrm>
        </p:spPr>
        <p:txBody>
          <a:bodyPr>
            <a:noAutofit/>
          </a:bodyPr>
          <a:lstStyle/>
          <a:p>
            <a:pPr eaLnBrk="1" hangingPunct="1"/>
            <a:r>
              <a:rPr lang="en-US" altLang="en-US" sz="4000" b="1" dirty="0">
                <a:effectLst>
                  <a:outerShdw blurRad="38100" dist="38100" dir="2700000" algn="tl">
                    <a:srgbClr val="000000">
                      <a:alpha val="43137"/>
                    </a:srgbClr>
                  </a:outerShdw>
                </a:effectLst>
                <a:latin typeface="+mn-lt"/>
              </a:rPr>
              <a:t>Research Showed…</a:t>
            </a:r>
          </a:p>
        </p:txBody>
      </p:sp>
      <p:sp>
        <p:nvSpPr>
          <p:cNvPr id="31746" name="Rectangle 3">
            <a:extLst>
              <a:ext uri="{FF2B5EF4-FFF2-40B4-BE49-F238E27FC236}">
                <a16:creationId xmlns:a16="http://schemas.microsoft.com/office/drawing/2014/main" id="{36721CB4-91DE-4333-9649-873715C53FEC}"/>
              </a:ext>
            </a:extLst>
          </p:cNvPr>
          <p:cNvSpPr>
            <a:spLocks noGrp="1" noChangeArrowheads="1"/>
          </p:cNvSpPr>
          <p:nvPr>
            <p:ph type="body" idx="1"/>
          </p:nvPr>
        </p:nvSpPr>
        <p:spPr>
          <a:xfrm>
            <a:off x="952500" y="1485900"/>
            <a:ext cx="7239000" cy="3886200"/>
          </a:xfrm>
        </p:spPr>
        <p:txBody>
          <a:bodyPr>
            <a:normAutofit/>
          </a:bodyPr>
          <a:lstStyle/>
          <a:p>
            <a:pPr marL="0" indent="0">
              <a:lnSpc>
                <a:spcPct val="80000"/>
              </a:lnSpc>
              <a:buNone/>
            </a:pPr>
            <a:r>
              <a:rPr lang="en-US" altLang="en-US" sz="2400" dirty="0"/>
              <a:t>Ontario Health Quality Council 2007 Annual Report identified four causes for backlog in hospitals: </a:t>
            </a:r>
          </a:p>
          <a:p>
            <a:pPr marL="857250" lvl="1">
              <a:lnSpc>
                <a:spcPct val="80000"/>
              </a:lnSpc>
              <a:buFont typeface="+mj-lt"/>
              <a:buAutoNum type="arabicPeriod"/>
            </a:pPr>
            <a:r>
              <a:rPr lang="en-US" altLang="en-US" sz="2400" dirty="0"/>
              <a:t>Shortage of LTC beds</a:t>
            </a:r>
          </a:p>
          <a:p>
            <a:pPr marL="857250" lvl="1">
              <a:lnSpc>
                <a:spcPct val="80000"/>
              </a:lnSpc>
              <a:buFont typeface="+mj-lt"/>
              <a:buAutoNum type="arabicPeriod"/>
            </a:pPr>
            <a:r>
              <a:rPr lang="en-US" altLang="en-US" sz="2400" dirty="0"/>
              <a:t>Lack of proper processes in hospitals to ensure timely discharge</a:t>
            </a:r>
          </a:p>
          <a:p>
            <a:pPr marL="857250" lvl="1">
              <a:lnSpc>
                <a:spcPct val="80000"/>
              </a:lnSpc>
              <a:buFont typeface="+mj-lt"/>
              <a:buAutoNum type="arabicPeriod"/>
              <a:tabLst>
                <a:tab pos="1166813" algn="l"/>
              </a:tabLst>
            </a:pPr>
            <a:r>
              <a:rPr lang="en-US" altLang="en-US" sz="2400" dirty="0"/>
              <a:t>Lack of community services for recently  discharged patients, and</a:t>
            </a:r>
          </a:p>
          <a:p>
            <a:pPr marL="857250" lvl="1">
              <a:lnSpc>
                <a:spcPct val="80000"/>
              </a:lnSpc>
              <a:buFont typeface="+mj-lt"/>
              <a:buAutoNum type="arabicPeriod"/>
            </a:pPr>
            <a:r>
              <a:rPr lang="en-US" altLang="en-US" sz="2400" dirty="0"/>
              <a:t>Problems transferring patients</a:t>
            </a:r>
          </a:p>
          <a:p>
            <a:pPr marL="457200" indent="-457200">
              <a:lnSpc>
                <a:spcPct val="80000"/>
              </a:lnSpc>
              <a:buFont typeface="+mj-lt"/>
              <a:buAutoNum type="arabicPeriod"/>
            </a:pPr>
            <a:endParaRPr lang="en-US" altLang="en-US" sz="2400" dirty="0"/>
          </a:p>
        </p:txBody>
      </p:sp>
      <p:sp>
        <p:nvSpPr>
          <p:cNvPr id="2" name="Slide Number Placeholder 1">
            <a:extLst>
              <a:ext uri="{FF2B5EF4-FFF2-40B4-BE49-F238E27FC236}">
                <a16:creationId xmlns:a16="http://schemas.microsoft.com/office/drawing/2014/main" id="{9588B0C7-ABC5-49E5-9FF4-7C6C8F4EB43E}"/>
              </a:ext>
            </a:extLst>
          </p:cNvPr>
          <p:cNvSpPr>
            <a:spLocks noGrp="1"/>
          </p:cNvSpPr>
          <p:nvPr>
            <p:ph type="sldNum" sz="quarter" idx="12"/>
          </p:nvPr>
        </p:nvSpPr>
        <p:spPr/>
        <p:txBody>
          <a:bodyPr/>
          <a:lstStyle/>
          <a:p>
            <a:fld id="{1B200011-CE07-41B6-A5A2-54E65C29AF07}" type="slidenum">
              <a:rPr lang="en-US" smtClean="0"/>
              <a:pPr/>
              <a:t>17</a:t>
            </a:fld>
            <a:endParaRPr lang="en-US" dirty="0"/>
          </a:p>
        </p:txBody>
      </p:sp>
    </p:spTree>
    <p:extLst>
      <p:ext uri="{BB962C8B-B14F-4D97-AF65-F5344CB8AC3E}">
        <p14:creationId xmlns:p14="http://schemas.microsoft.com/office/powerpoint/2010/main" val="2610380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A7A8FCB-F218-4C85-9A05-8831F99D66BB}"/>
              </a:ext>
            </a:extLst>
          </p:cNvPr>
          <p:cNvSpPr>
            <a:spLocks noGrp="1" noChangeArrowheads="1"/>
          </p:cNvSpPr>
          <p:nvPr>
            <p:ph type="title"/>
          </p:nvPr>
        </p:nvSpPr>
        <p:spPr>
          <a:xfrm>
            <a:off x="1026042" y="44624"/>
            <a:ext cx="6187972" cy="854869"/>
          </a:xfrm>
        </p:spPr>
        <p:txBody>
          <a:bodyPr>
            <a:normAutofit/>
          </a:bodyPr>
          <a:lstStyle/>
          <a:p>
            <a:pPr eaLnBrk="1" hangingPunct="1"/>
            <a:r>
              <a:rPr lang="en-US" altLang="en-US" sz="4000" b="1" dirty="0">
                <a:effectLst>
                  <a:outerShdw blurRad="38100" dist="38100" dir="2700000" algn="tl">
                    <a:srgbClr val="000000">
                      <a:alpha val="43137"/>
                    </a:srgbClr>
                  </a:outerShdw>
                </a:effectLst>
                <a:latin typeface="+mn-lt"/>
              </a:rPr>
              <a:t>What Was Needed?</a:t>
            </a:r>
          </a:p>
        </p:txBody>
      </p:sp>
      <p:sp>
        <p:nvSpPr>
          <p:cNvPr id="34818" name="Rectangle 3">
            <a:extLst>
              <a:ext uri="{FF2B5EF4-FFF2-40B4-BE49-F238E27FC236}">
                <a16:creationId xmlns:a16="http://schemas.microsoft.com/office/drawing/2014/main" id="{803B31AF-D00A-4992-968E-6473D93CD35A}"/>
              </a:ext>
            </a:extLst>
          </p:cNvPr>
          <p:cNvSpPr>
            <a:spLocks noGrp="1" noChangeArrowheads="1"/>
          </p:cNvSpPr>
          <p:nvPr>
            <p:ph type="body" sz="half" idx="1"/>
          </p:nvPr>
        </p:nvSpPr>
        <p:spPr>
          <a:xfrm>
            <a:off x="5004198" y="1930152"/>
            <a:ext cx="3301602" cy="2742010"/>
          </a:xfrm>
        </p:spPr>
        <p:txBody>
          <a:bodyPr>
            <a:normAutofit lnSpcReduction="10000"/>
          </a:bodyPr>
          <a:lstStyle/>
          <a:p>
            <a:pPr eaLnBrk="1" hangingPunct="1">
              <a:buFont typeface="Wingdings" panose="05000000000000000000" pitchFamily="2" charset="2"/>
              <a:buNone/>
            </a:pPr>
            <a:r>
              <a:rPr lang="en-US" altLang="en-US" sz="1725" i="1" dirty="0"/>
              <a:t>    </a:t>
            </a:r>
            <a:r>
              <a:rPr lang="en-US" altLang="en-US" sz="2200" dirty="0"/>
              <a:t>A straight-forward, user-friendly process to divert people from EDs or discharge them from acute hospital beds, and connect them to more community-supports and social determinants of health.</a:t>
            </a:r>
          </a:p>
        </p:txBody>
      </p:sp>
      <p:pic>
        <p:nvPicPr>
          <p:cNvPr id="34819" name="Picture 4" descr="MPj04221300000[1]">
            <a:extLst>
              <a:ext uri="{FF2B5EF4-FFF2-40B4-BE49-F238E27FC236}">
                <a16:creationId xmlns:a16="http://schemas.microsoft.com/office/drawing/2014/main" id="{5399F9B8-984B-4580-B05B-67FF2893CF23}"/>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38200" y="1628800"/>
            <a:ext cx="4267200" cy="3077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a:extLst>
              <a:ext uri="{FF2B5EF4-FFF2-40B4-BE49-F238E27FC236}">
                <a16:creationId xmlns:a16="http://schemas.microsoft.com/office/drawing/2014/main" id="{EF58266E-9895-444B-8499-0869C672D29C}"/>
              </a:ext>
            </a:extLst>
          </p:cNvPr>
          <p:cNvSpPr>
            <a:spLocks noGrp="1"/>
          </p:cNvSpPr>
          <p:nvPr>
            <p:ph type="sldNum" sz="quarter" idx="12"/>
          </p:nvPr>
        </p:nvSpPr>
        <p:spPr/>
        <p:txBody>
          <a:bodyPr/>
          <a:lstStyle/>
          <a:p>
            <a:fld id="{3B7AAF0E-26C0-4E6E-97A8-40AA66078052}" type="slidenum">
              <a:rPr lang="en-US" altLang="en-US" smtClean="0"/>
              <a:pPr/>
              <a:t>18</a:t>
            </a:fld>
            <a:endParaRPr lang="en-US" altLang="en-US"/>
          </a:p>
        </p:txBody>
      </p:sp>
    </p:spTree>
    <p:extLst>
      <p:ext uri="{BB962C8B-B14F-4D97-AF65-F5344CB8AC3E}">
        <p14:creationId xmlns:p14="http://schemas.microsoft.com/office/powerpoint/2010/main" val="292622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51CB-8726-462C-B3A1-8FDE52F96E94}"/>
              </a:ext>
            </a:extLst>
          </p:cNvPr>
          <p:cNvSpPr>
            <a:spLocks noGrp="1"/>
          </p:cNvSpPr>
          <p:nvPr>
            <p:ph type="title"/>
          </p:nvPr>
        </p:nvSpPr>
        <p:spPr>
          <a:xfrm>
            <a:off x="685800" y="63096"/>
            <a:ext cx="7772400" cy="857250"/>
          </a:xfrm>
        </p:spPr>
        <p:txBody>
          <a:bodyPr>
            <a:normAutofit/>
          </a:bodyPr>
          <a:lstStyle/>
          <a:p>
            <a:r>
              <a:rPr lang="en-CA" sz="4000" b="1" dirty="0">
                <a:effectLst>
                  <a:outerShdw blurRad="38100" dist="38100" dir="2700000" algn="tl">
                    <a:srgbClr val="000000">
                      <a:alpha val="43137"/>
                    </a:srgbClr>
                  </a:outerShdw>
                </a:effectLst>
                <a:latin typeface="+mn-lt"/>
              </a:rPr>
              <a:t>And then Came Home At Last (HAL)</a:t>
            </a:r>
          </a:p>
        </p:txBody>
      </p:sp>
      <p:sp>
        <p:nvSpPr>
          <p:cNvPr id="3" name="Content Placeholder 2">
            <a:extLst>
              <a:ext uri="{FF2B5EF4-FFF2-40B4-BE49-F238E27FC236}">
                <a16:creationId xmlns:a16="http://schemas.microsoft.com/office/drawing/2014/main" id="{BEDB1E8E-ED78-4443-BFE4-BA3A05AF6831}"/>
              </a:ext>
            </a:extLst>
          </p:cNvPr>
          <p:cNvSpPr>
            <a:spLocks noGrp="1"/>
          </p:cNvSpPr>
          <p:nvPr>
            <p:ph idx="1"/>
          </p:nvPr>
        </p:nvSpPr>
        <p:spPr>
          <a:xfrm>
            <a:off x="251520" y="1340768"/>
            <a:ext cx="8001000" cy="3546873"/>
          </a:xfrm>
        </p:spPr>
        <p:txBody>
          <a:bodyPr>
            <a:noAutofit/>
          </a:bodyPr>
          <a:lstStyle/>
          <a:p>
            <a:pPr lvl="1"/>
            <a:r>
              <a:rPr lang="en-CA" dirty="0"/>
              <a:t>Originally funded under ER Diversion funds 2008, then “Aging at Home” strategy money, now “base”</a:t>
            </a:r>
          </a:p>
          <a:p>
            <a:pPr lvl="1"/>
            <a:r>
              <a:rPr lang="en-CA" dirty="0"/>
              <a:t>Designed under a “lead agency” model (2 co-leads, CHATS &amp; </a:t>
            </a:r>
            <a:r>
              <a:rPr lang="en-CA" dirty="0" err="1"/>
              <a:t>Lumacare</a:t>
            </a:r>
            <a:r>
              <a:rPr lang="en-CA" dirty="0"/>
              <a:t>), with lead agency allocating referrals for community support services to appropriate partner agencies </a:t>
            </a:r>
          </a:p>
          <a:p>
            <a:pPr lvl="1"/>
            <a:r>
              <a:rPr lang="en-CA" dirty="0"/>
              <a:t>Intended to improve system level collaboration amongst hospitals, Community Care Access Centres (now LHIN Home &amp; Community Care), and community support service agencies</a:t>
            </a:r>
          </a:p>
        </p:txBody>
      </p:sp>
      <p:sp>
        <p:nvSpPr>
          <p:cNvPr id="4" name="Slide Number Placeholder 3">
            <a:extLst>
              <a:ext uri="{FF2B5EF4-FFF2-40B4-BE49-F238E27FC236}">
                <a16:creationId xmlns:a16="http://schemas.microsoft.com/office/drawing/2014/main" id="{A6F40EB3-FCBF-4D5A-A7ED-EFE56230F3FB}"/>
              </a:ext>
            </a:extLst>
          </p:cNvPr>
          <p:cNvSpPr>
            <a:spLocks noGrp="1"/>
          </p:cNvSpPr>
          <p:nvPr>
            <p:ph type="sldNum" sz="quarter" idx="12"/>
          </p:nvPr>
        </p:nvSpPr>
        <p:spPr/>
        <p:txBody>
          <a:bodyPr/>
          <a:lstStyle/>
          <a:p>
            <a:fld id="{1B200011-CE07-41B6-A5A2-54E65C29AF07}" type="slidenum">
              <a:rPr lang="en-US" smtClean="0"/>
              <a:pPr/>
              <a:t>19</a:t>
            </a:fld>
            <a:endParaRPr lang="en-US" dirty="0"/>
          </a:p>
        </p:txBody>
      </p:sp>
    </p:spTree>
    <p:extLst>
      <p:ext uri="{BB962C8B-B14F-4D97-AF65-F5344CB8AC3E}">
        <p14:creationId xmlns:p14="http://schemas.microsoft.com/office/powerpoint/2010/main" val="2687229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0581-309B-447A-AA50-7E51C0675C11}"/>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D682304C-EC56-423B-BCA2-53A01DDAAD3B}"/>
              </a:ext>
            </a:extLst>
          </p:cNvPr>
          <p:cNvSpPr>
            <a:spLocks noGrp="1"/>
          </p:cNvSpPr>
          <p:nvPr>
            <p:ph idx="1"/>
          </p:nvPr>
        </p:nvSpPr>
        <p:spPr>
          <a:xfrm>
            <a:off x="461413" y="1340768"/>
            <a:ext cx="8229600" cy="4525963"/>
          </a:xfrm>
        </p:spPr>
        <p:txBody>
          <a:bodyPr>
            <a:normAutofit lnSpcReduction="10000"/>
          </a:bodyPr>
          <a:lstStyle/>
          <a:p>
            <a:r>
              <a:rPr lang="en-CA" dirty="0"/>
              <a:t>The changing nature of care for older adults</a:t>
            </a:r>
          </a:p>
          <a:p>
            <a:r>
              <a:rPr lang="en-CA" dirty="0"/>
              <a:t>How CHATS Helps</a:t>
            </a:r>
          </a:p>
          <a:p>
            <a:r>
              <a:rPr lang="en-CA" dirty="0"/>
              <a:t>Responding to needs: A community sector approach to two areas of challenge:</a:t>
            </a:r>
          </a:p>
          <a:p>
            <a:pPr lvl="1"/>
            <a:r>
              <a:rPr lang="en-CA" dirty="0"/>
              <a:t>ALC</a:t>
            </a:r>
          </a:p>
          <a:p>
            <a:pPr lvl="1"/>
            <a:r>
              <a:rPr lang="en-CA" dirty="0"/>
              <a:t>Tenancy Risk Reduction for Seniors</a:t>
            </a:r>
          </a:p>
          <a:p>
            <a:r>
              <a:rPr lang="en-CA" dirty="0"/>
              <a:t>Current challenges in the sector</a:t>
            </a:r>
          </a:p>
          <a:p>
            <a:r>
              <a:rPr lang="en-CA" dirty="0"/>
              <a:t>How can we better influence health policy and program planning</a:t>
            </a:r>
          </a:p>
          <a:p>
            <a:endParaRPr lang="en-CA" dirty="0"/>
          </a:p>
        </p:txBody>
      </p:sp>
    </p:spTree>
    <p:extLst>
      <p:ext uri="{BB962C8B-B14F-4D97-AF65-F5344CB8AC3E}">
        <p14:creationId xmlns:p14="http://schemas.microsoft.com/office/powerpoint/2010/main" val="963997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7539DE6-09E0-43CC-A364-0202E298E0B2}"/>
              </a:ext>
            </a:extLst>
          </p:cNvPr>
          <p:cNvSpPr>
            <a:spLocks noGrp="1" noChangeArrowheads="1"/>
          </p:cNvSpPr>
          <p:nvPr>
            <p:ph type="title"/>
          </p:nvPr>
        </p:nvSpPr>
        <p:spPr>
          <a:xfrm>
            <a:off x="755650" y="188640"/>
            <a:ext cx="6667500" cy="528638"/>
          </a:xfrm>
        </p:spPr>
        <p:txBody>
          <a:bodyPr>
            <a:noAutofit/>
          </a:bodyPr>
          <a:lstStyle/>
          <a:p>
            <a:pPr eaLnBrk="1" hangingPunct="1"/>
            <a:r>
              <a:rPr lang="en-US" altLang="en-US" sz="4000" b="1" dirty="0">
                <a:effectLst>
                  <a:outerShdw blurRad="38100" dist="38100" dir="2700000" algn="tl">
                    <a:srgbClr val="000000">
                      <a:alpha val="43137"/>
                    </a:srgbClr>
                  </a:outerShdw>
                </a:effectLst>
                <a:latin typeface="+mn-lt"/>
              </a:rPr>
              <a:t>Intended Outcomes</a:t>
            </a:r>
          </a:p>
        </p:txBody>
      </p:sp>
      <p:sp>
        <p:nvSpPr>
          <p:cNvPr id="3075" name="Rectangle 3">
            <a:extLst>
              <a:ext uri="{FF2B5EF4-FFF2-40B4-BE49-F238E27FC236}">
                <a16:creationId xmlns:a16="http://schemas.microsoft.com/office/drawing/2014/main" id="{7C3C1A90-A63E-4BD3-8C15-F2FD9610246E}"/>
              </a:ext>
            </a:extLst>
          </p:cNvPr>
          <p:cNvSpPr>
            <a:spLocks noGrp="1" noChangeArrowheads="1"/>
          </p:cNvSpPr>
          <p:nvPr>
            <p:ph type="body" sz="half" idx="1"/>
          </p:nvPr>
        </p:nvSpPr>
        <p:spPr>
          <a:xfrm>
            <a:off x="755650" y="1052736"/>
            <a:ext cx="5486400" cy="3450510"/>
          </a:xfrm>
        </p:spPr>
        <p:txBody>
          <a:bodyPr>
            <a:noAutofit/>
          </a:bodyPr>
          <a:lstStyle/>
          <a:p>
            <a:pPr marL="0" indent="0">
              <a:lnSpc>
                <a:spcPct val="80000"/>
              </a:lnSpc>
              <a:buNone/>
            </a:pPr>
            <a:r>
              <a:rPr lang="en-US" altLang="en-US" sz="1800" b="1" u="sng" dirty="0"/>
              <a:t>Initial Outcomes:</a:t>
            </a:r>
          </a:p>
          <a:p>
            <a:pPr eaLnBrk="1" hangingPunct="1">
              <a:lnSpc>
                <a:spcPct val="80000"/>
              </a:lnSpc>
            </a:pPr>
            <a:r>
              <a:rPr lang="en-US" altLang="en-US" sz="1600" dirty="0"/>
              <a:t>Ensure that seniors do not remain in hospital any longer than needed.</a:t>
            </a:r>
          </a:p>
          <a:p>
            <a:pPr eaLnBrk="1" hangingPunct="1">
              <a:lnSpc>
                <a:spcPct val="80000"/>
              </a:lnSpc>
            </a:pPr>
            <a:r>
              <a:rPr lang="en-US" altLang="en-US" sz="1600" dirty="0"/>
              <a:t>Facilitate safe and timely discharge.</a:t>
            </a:r>
          </a:p>
          <a:p>
            <a:pPr eaLnBrk="1" hangingPunct="1">
              <a:lnSpc>
                <a:spcPct val="80000"/>
              </a:lnSpc>
            </a:pPr>
            <a:r>
              <a:rPr lang="en-US" altLang="en-US" sz="1600" dirty="0"/>
              <a:t>Coordinate community services to achieve smooth transition from hospital to community.</a:t>
            </a:r>
          </a:p>
          <a:p>
            <a:pPr eaLnBrk="1" hangingPunct="1">
              <a:lnSpc>
                <a:spcPct val="80000"/>
              </a:lnSpc>
            </a:pPr>
            <a:r>
              <a:rPr lang="en-US" altLang="en-US" sz="1600" dirty="0"/>
              <a:t>Prevent unnecessary re-admissions.</a:t>
            </a:r>
          </a:p>
          <a:p>
            <a:pPr marL="0" indent="0">
              <a:lnSpc>
                <a:spcPct val="80000"/>
              </a:lnSpc>
              <a:buNone/>
            </a:pPr>
            <a:endParaRPr lang="en-US" altLang="en-US" sz="1800" b="1" i="1" u="sng" dirty="0"/>
          </a:p>
          <a:p>
            <a:pPr marL="0" indent="0">
              <a:lnSpc>
                <a:spcPct val="80000"/>
              </a:lnSpc>
              <a:buNone/>
            </a:pPr>
            <a:r>
              <a:rPr lang="en-US" altLang="en-US" sz="1800" b="1" i="1" u="sng" dirty="0"/>
              <a:t>Common Objectives:</a:t>
            </a:r>
          </a:p>
          <a:p>
            <a:r>
              <a:rPr lang="en-CA" sz="1600" dirty="0"/>
              <a:t>Improve patient flow</a:t>
            </a:r>
          </a:p>
          <a:p>
            <a:r>
              <a:rPr lang="en-CA" sz="1600" dirty="0"/>
              <a:t>Improve patient discharge experiences and provide seamless transitions from hospital to home</a:t>
            </a:r>
          </a:p>
          <a:p>
            <a:r>
              <a:rPr lang="en-CA" sz="1600" dirty="0"/>
              <a:t>Improve patient health outcomes</a:t>
            </a:r>
          </a:p>
          <a:p>
            <a:r>
              <a:rPr lang="en-CA" sz="1600" dirty="0"/>
              <a:t>Reduce readmissions to hospital emergency and in-patient departments</a:t>
            </a:r>
          </a:p>
          <a:p>
            <a:r>
              <a:rPr lang="en-CA" sz="1600" dirty="0"/>
              <a:t>Improve collaboration among hospitals, LHIN Home &amp; Community Care, and community support agencies </a:t>
            </a:r>
          </a:p>
          <a:p>
            <a:r>
              <a:rPr lang="en-CA" sz="1600" dirty="0"/>
              <a:t>Build sense of security and reduce anxiety for patients</a:t>
            </a:r>
          </a:p>
          <a:p>
            <a:pPr marL="0" indent="0">
              <a:buNone/>
            </a:pPr>
            <a:br>
              <a:rPr lang="en-US" altLang="en-US" sz="1800" b="1" i="1" dirty="0"/>
            </a:br>
            <a:endParaRPr lang="en-US" altLang="en-US" sz="1800" b="1" i="1" dirty="0"/>
          </a:p>
        </p:txBody>
      </p:sp>
      <p:pic>
        <p:nvPicPr>
          <p:cNvPr id="3076" name="Picture 4" descr="MPj04387350000[1]">
            <a:extLst>
              <a:ext uri="{FF2B5EF4-FFF2-40B4-BE49-F238E27FC236}">
                <a16:creationId xmlns:a16="http://schemas.microsoft.com/office/drawing/2014/main" id="{9BB290CA-2F11-4001-A6B6-1D5CDDB583F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242051" y="1390525"/>
            <a:ext cx="2520998" cy="3766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a:extLst>
              <a:ext uri="{FF2B5EF4-FFF2-40B4-BE49-F238E27FC236}">
                <a16:creationId xmlns:a16="http://schemas.microsoft.com/office/drawing/2014/main" id="{F3F65913-086F-4134-8A5D-436386D5091D}"/>
              </a:ext>
            </a:extLst>
          </p:cNvPr>
          <p:cNvSpPr>
            <a:spLocks noGrp="1"/>
          </p:cNvSpPr>
          <p:nvPr>
            <p:ph type="sldNum" sz="quarter" idx="12"/>
          </p:nvPr>
        </p:nvSpPr>
        <p:spPr/>
        <p:txBody>
          <a:bodyPr/>
          <a:lstStyle/>
          <a:p>
            <a:fld id="{3B7AAF0E-26C0-4E6E-97A8-40AA66078052}" type="slidenum">
              <a:rPr lang="en-US" altLang="en-US" smtClean="0"/>
              <a:pPr/>
              <a:t>20</a:t>
            </a:fld>
            <a:endParaRPr lang="en-US" altLang="en-US"/>
          </a:p>
        </p:txBody>
      </p:sp>
    </p:spTree>
    <p:extLst>
      <p:ext uri="{BB962C8B-B14F-4D97-AF65-F5344CB8AC3E}">
        <p14:creationId xmlns:p14="http://schemas.microsoft.com/office/powerpoint/2010/main" val="2298513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CA7C-025C-440B-99F8-72C3C4D6602E}"/>
              </a:ext>
            </a:extLst>
          </p:cNvPr>
          <p:cNvSpPr>
            <a:spLocks noGrp="1"/>
          </p:cNvSpPr>
          <p:nvPr>
            <p:ph type="title"/>
          </p:nvPr>
        </p:nvSpPr>
        <p:spPr>
          <a:xfrm>
            <a:off x="647700" y="44624"/>
            <a:ext cx="7848600" cy="857250"/>
          </a:xfrm>
        </p:spPr>
        <p:txBody>
          <a:bodyPr>
            <a:normAutofit/>
          </a:bodyPr>
          <a:lstStyle/>
          <a:p>
            <a:r>
              <a:rPr lang="en-CA" sz="4000" b="1" dirty="0">
                <a:effectLst>
                  <a:outerShdw blurRad="38100" dist="38100" dir="2700000" algn="tl">
                    <a:srgbClr val="000000">
                      <a:alpha val="43137"/>
                    </a:srgbClr>
                  </a:outerShdw>
                </a:effectLst>
              </a:rPr>
              <a:t>CHATS’ Home At Last (HAL)</a:t>
            </a:r>
          </a:p>
        </p:txBody>
      </p:sp>
      <p:sp>
        <p:nvSpPr>
          <p:cNvPr id="3" name="Content Placeholder 2">
            <a:extLst>
              <a:ext uri="{FF2B5EF4-FFF2-40B4-BE49-F238E27FC236}">
                <a16:creationId xmlns:a16="http://schemas.microsoft.com/office/drawing/2014/main" id="{748DE933-B9E7-4C04-9B16-2BE14938BD5E}"/>
              </a:ext>
            </a:extLst>
          </p:cNvPr>
          <p:cNvSpPr>
            <a:spLocks noGrp="1"/>
          </p:cNvSpPr>
          <p:nvPr>
            <p:ph idx="1"/>
          </p:nvPr>
        </p:nvSpPr>
        <p:spPr>
          <a:xfrm>
            <a:off x="395536" y="870277"/>
            <a:ext cx="8280920" cy="5151011"/>
          </a:xfrm>
        </p:spPr>
        <p:txBody>
          <a:bodyPr>
            <a:noAutofit/>
          </a:bodyPr>
          <a:lstStyle/>
          <a:p>
            <a:r>
              <a:rPr lang="en-CA" sz="2000" dirty="0"/>
              <a:t>Originally funded under ER Diversion funds 2008, then “Aging at Home” strategy money, now “base”</a:t>
            </a:r>
          </a:p>
          <a:p>
            <a:r>
              <a:rPr lang="en-CA" sz="2000" dirty="0"/>
              <a:t>Intended to improve system level collaboration amongst hospitals, Community Care Access Centres (now LHIN Home &amp; Community Care), and community support service agencies</a:t>
            </a:r>
          </a:p>
          <a:p>
            <a:pPr marL="0" indent="0">
              <a:buNone/>
            </a:pPr>
            <a:endParaRPr lang="en-CA" sz="2400" dirty="0"/>
          </a:p>
          <a:p>
            <a:r>
              <a:rPr lang="en-CA" sz="2000" dirty="0"/>
              <a:t>Partner with </a:t>
            </a:r>
            <a:r>
              <a:rPr lang="en-CA" sz="2000" b="1" dirty="0"/>
              <a:t>four regional hospitals</a:t>
            </a:r>
          </a:p>
          <a:p>
            <a:pPr lvl="2"/>
            <a:r>
              <a:rPr lang="en-CA" sz="1600" dirty="0"/>
              <a:t>Mackenzie Health			Southlake Regional Health Centre</a:t>
            </a:r>
          </a:p>
          <a:p>
            <a:pPr lvl="2"/>
            <a:r>
              <a:rPr lang="en-CA" sz="1600" dirty="0"/>
              <a:t>Markham Stouffville Hospital	Stevenson Memorial Hospital</a:t>
            </a:r>
          </a:p>
          <a:p>
            <a:r>
              <a:rPr lang="en-CA" sz="2000" dirty="0"/>
              <a:t>Partner internally within hospital</a:t>
            </a:r>
          </a:p>
          <a:p>
            <a:pPr lvl="2"/>
            <a:r>
              <a:rPr lang="en-CA" sz="1600" dirty="0"/>
              <a:t>Patient Flow Navigators		Patient Care Coordinators</a:t>
            </a:r>
          </a:p>
          <a:p>
            <a:pPr lvl="2"/>
            <a:r>
              <a:rPr lang="en-CA" sz="1600" dirty="0"/>
              <a:t>Social Workers				GEM Nurses</a:t>
            </a:r>
          </a:p>
          <a:p>
            <a:pPr lvl="2"/>
            <a:r>
              <a:rPr lang="en-CA" sz="1600" dirty="0"/>
              <a:t>Nurse Practitioners</a:t>
            </a:r>
          </a:p>
          <a:p>
            <a:pPr marL="914400" lvl="2" indent="0">
              <a:buNone/>
            </a:pPr>
            <a:endParaRPr lang="en-CA" sz="1600" dirty="0"/>
          </a:p>
          <a:p>
            <a:r>
              <a:rPr lang="en-CA" sz="2000" dirty="0"/>
              <a:t>Partner </a:t>
            </a:r>
            <a:r>
              <a:rPr lang="en-CA" sz="2000" b="1" dirty="0"/>
              <a:t>with other CSS Agencies </a:t>
            </a:r>
            <a:r>
              <a:rPr lang="en-CA" sz="1600" dirty="0"/>
              <a:t>(cross border transfers, training, sharing of best practices)</a:t>
            </a:r>
          </a:p>
          <a:p>
            <a:endParaRPr lang="en-CA" sz="2000" dirty="0"/>
          </a:p>
        </p:txBody>
      </p:sp>
      <p:sp>
        <p:nvSpPr>
          <p:cNvPr id="4" name="Slide Number Placeholder 3">
            <a:extLst>
              <a:ext uri="{FF2B5EF4-FFF2-40B4-BE49-F238E27FC236}">
                <a16:creationId xmlns:a16="http://schemas.microsoft.com/office/drawing/2014/main" id="{15745BEC-3D42-46EE-ABDF-0EC07F2DDADD}"/>
              </a:ext>
            </a:extLst>
          </p:cNvPr>
          <p:cNvSpPr>
            <a:spLocks noGrp="1"/>
          </p:cNvSpPr>
          <p:nvPr>
            <p:ph type="sldNum" sz="quarter" idx="12"/>
          </p:nvPr>
        </p:nvSpPr>
        <p:spPr/>
        <p:txBody>
          <a:bodyPr/>
          <a:lstStyle/>
          <a:p>
            <a:fld id="{1B200011-CE07-41B6-A5A2-54E65C29AF07}" type="slidenum">
              <a:rPr lang="en-US" smtClean="0"/>
              <a:pPr/>
              <a:t>21</a:t>
            </a:fld>
            <a:endParaRPr lang="en-US" dirty="0"/>
          </a:p>
        </p:txBody>
      </p:sp>
    </p:spTree>
    <p:extLst>
      <p:ext uri="{BB962C8B-B14F-4D97-AF65-F5344CB8AC3E}">
        <p14:creationId xmlns:p14="http://schemas.microsoft.com/office/powerpoint/2010/main" val="3009249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71CE-7C41-4F26-B4C2-797A85C28EC1}"/>
              </a:ext>
            </a:extLst>
          </p:cNvPr>
          <p:cNvSpPr>
            <a:spLocks noGrp="1"/>
          </p:cNvSpPr>
          <p:nvPr>
            <p:ph type="title"/>
          </p:nvPr>
        </p:nvSpPr>
        <p:spPr>
          <a:xfrm>
            <a:off x="647700" y="44624"/>
            <a:ext cx="7848600" cy="857250"/>
          </a:xfrm>
        </p:spPr>
        <p:txBody>
          <a:bodyPr>
            <a:normAutofit/>
          </a:bodyPr>
          <a:lstStyle/>
          <a:p>
            <a:r>
              <a:rPr lang="en-CA" sz="4000" b="1" dirty="0">
                <a:effectLst>
                  <a:outerShdw blurRad="38100" dist="38100" dir="2700000" algn="tl">
                    <a:srgbClr val="000000">
                      <a:alpha val="43137"/>
                    </a:srgbClr>
                  </a:outerShdw>
                </a:effectLst>
                <a:latin typeface="+mn-lt"/>
              </a:rPr>
              <a:t>The Home At Last (HAL) Service</a:t>
            </a:r>
          </a:p>
        </p:txBody>
      </p:sp>
      <p:sp>
        <p:nvSpPr>
          <p:cNvPr id="3" name="Content Placeholder 2">
            <a:extLst>
              <a:ext uri="{FF2B5EF4-FFF2-40B4-BE49-F238E27FC236}">
                <a16:creationId xmlns:a16="http://schemas.microsoft.com/office/drawing/2014/main" id="{12B1AEDD-70CA-466B-91CD-005EAEFD9E5A}"/>
              </a:ext>
            </a:extLst>
          </p:cNvPr>
          <p:cNvSpPr>
            <a:spLocks noGrp="1"/>
          </p:cNvSpPr>
          <p:nvPr>
            <p:ph idx="1"/>
          </p:nvPr>
        </p:nvSpPr>
        <p:spPr>
          <a:xfrm>
            <a:off x="611560" y="1196752"/>
            <a:ext cx="7848600" cy="3531394"/>
          </a:xfrm>
        </p:spPr>
        <p:txBody>
          <a:bodyPr>
            <a:noAutofit/>
          </a:bodyPr>
          <a:lstStyle/>
          <a:p>
            <a:pPr marL="457200" indent="-457200">
              <a:buFont typeface="+mj-lt"/>
              <a:buAutoNum type="arabicPeriod"/>
            </a:pPr>
            <a:r>
              <a:rPr lang="en-CA" sz="1800" dirty="0"/>
              <a:t>Provides a safe and smooth transition from hospital to home for older adults and persons with special needs following inpatient admission or emergency room visit, at no cost to client</a:t>
            </a:r>
          </a:p>
          <a:p>
            <a:pPr marL="457200" indent="-457200">
              <a:buFont typeface="+mj-lt"/>
              <a:buAutoNum type="arabicPeriod"/>
            </a:pPr>
            <a:r>
              <a:rPr lang="en-CA" sz="1800" dirty="0"/>
              <a:t>Reliable transportation and helps client remain safe and comfortable at home by remaining with client until settled</a:t>
            </a:r>
          </a:p>
          <a:p>
            <a:pPr marL="457200" indent="-457200">
              <a:buFont typeface="+mj-lt"/>
              <a:buAutoNum type="arabicPeriod"/>
            </a:pPr>
            <a:r>
              <a:rPr lang="en-CA" sz="1800" dirty="0"/>
              <a:t>Way home: pick up Rx, groceries, small med equipment or supplies</a:t>
            </a:r>
          </a:p>
          <a:p>
            <a:pPr marL="457200" indent="-457200">
              <a:buFont typeface="+mj-lt"/>
              <a:buAutoNum type="arabicPeriod"/>
            </a:pPr>
            <a:r>
              <a:rPr lang="en-CA" sz="1800" dirty="0"/>
              <a:t>Ensures home environment is safe: falls hazards, physical barriers, phone, heat and electricity working</a:t>
            </a:r>
          </a:p>
          <a:p>
            <a:pPr marL="457200" indent="-457200">
              <a:buFont typeface="+mj-lt"/>
              <a:buAutoNum type="arabicPeriod"/>
            </a:pPr>
            <a:r>
              <a:rPr lang="en-CA" sz="1800" dirty="0"/>
              <a:t>Provide 2 frozen “Meals on Wheels” per client </a:t>
            </a:r>
          </a:p>
          <a:p>
            <a:pPr marL="457200" indent="-457200">
              <a:buFont typeface="+mj-lt"/>
              <a:buAutoNum type="arabicPeriod"/>
            </a:pPr>
            <a:r>
              <a:rPr lang="en-CA" sz="1800" dirty="0"/>
              <a:t>Referrals daily 8:30 – 4:30, 7 days/</a:t>
            </a:r>
            <a:r>
              <a:rPr lang="en-CA" sz="1800" dirty="0" err="1"/>
              <a:t>wk</a:t>
            </a:r>
            <a:r>
              <a:rPr lang="en-CA" sz="1800" dirty="0"/>
              <a:t>, stat holidays included</a:t>
            </a:r>
          </a:p>
          <a:p>
            <a:pPr marL="457200" indent="-457200">
              <a:buFont typeface="+mj-lt"/>
              <a:buAutoNum type="arabicPeriod"/>
            </a:pPr>
            <a:r>
              <a:rPr lang="en-CA" sz="1800" dirty="0"/>
              <a:t>Follow up call within 5 business days to review service and provide coordination/linkages to community support services</a:t>
            </a:r>
          </a:p>
          <a:p>
            <a:pPr marL="457200" indent="-457200">
              <a:buFont typeface="+mj-lt"/>
              <a:buAutoNum type="arabicPeriod"/>
            </a:pPr>
            <a:r>
              <a:rPr lang="en-CA" sz="1800" dirty="0"/>
              <a:t>HAL “follow up hours” one time, within two week period after discharge (respite, bathing, meal prep, medical visit, socialize, etc.) Average 3 hours @ no charge</a:t>
            </a:r>
          </a:p>
          <a:p>
            <a:pPr marL="457200" lvl="1" indent="0">
              <a:buNone/>
            </a:pPr>
            <a:endParaRPr lang="en-CA" sz="1800" dirty="0"/>
          </a:p>
        </p:txBody>
      </p:sp>
      <p:sp>
        <p:nvSpPr>
          <p:cNvPr id="4" name="Slide Number Placeholder 3">
            <a:extLst>
              <a:ext uri="{FF2B5EF4-FFF2-40B4-BE49-F238E27FC236}">
                <a16:creationId xmlns:a16="http://schemas.microsoft.com/office/drawing/2014/main" id="{EBEE0C97-4155-4784-92AB-24052D1F4839}"/>
              </a:ext>
            </a:extLst>
          </p:cNvPr>
          <p:cNvSpPr>
            <a:spLocks noGrp="1"/>
          </p:cNvSpPr>
          <p:nvPr>
            <p:ph type="sldNum" sz="quarter" idx="12"/>
          </p:nvPr>
        </p:nvSpPr>
        <p:spPr/>
        <p:txBody>
          <a:bodyPr/>
          <a:lstStyle/>
          <a:p>
            <a:fld id="{1B200011-CE07-41B6-A5A2-54E65C29AF07}" type="slidenum">
              <a:rPr lang="en-US" smtClean="0"/>
              <a:pPr/>
              <a:t>22</a:t>
            </a:fld>
            <a:endParaRPr lang="en-US" dirty="0"/>
          </a:p>
        </p:txBody>
      </p:sp>
    </p:spTree>
    <p:extLst>
      <p:ext uri="{BB962C8B-B14F-4D97-AF65-F5344CB8AC3E}">
        <p14:creationId xmlns:p14="http://schemas.microsoft.com/office/powerpoint/2010/main" val="341450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DA44-9BF7-4C82-B3B1-55B5BDC892ED}"/>
              </a:ext>
            </a:extLst>
          </p:cNvPr>
          <p:cNvSpPr>
            <a:spLocks noGrp="1"/>
          </p:cNvSpPr>
          <p:nvPr>
            <p:ph type="title"/>
          </p:nvPr>
        </p:nvSpPr>
        <p:spPr>
          <a:xfrm>
            <a:off x="539552" y="51470"/>
            <a:ext cx="7848600" cy="857250"/>
          </a:xfrm>
        </p:spPr>
        <p:txBody>
          <a:bodyPr>
            <a:normAutofit/>
          </a:bodyPr>
          <a:lstStyle/>
          <a:p>
            <a:r>
              <a:rPr lang="en-CA" sz="4000" b="1" dirty="0">
                <a:effectLst>
                  <a:outerShdw blurRad="38100" dist="38100" dir="2700000" algn="tl">
                    <a:srgbClr val="000000">
                      <a:alpha val="43137"/>
                    </a:srgbClr>
                  </a:outerShdw>
                </a:effectLst>
                <a:latin typeface="+mn-lt"/>
              </a:rPr>
              <a:t>HAL: Client Eligibility</a:t>
            </a:r>
          </a:p>
        </p:txBody>
      </p:sp>
      <p:sp>
        <p:nvSpPr>
          <p:cNvPr id="3" name="Content Placeholder 2">
            <a:extLst>
              <a:ext uri="{FF2B5EF4-FFF2-40B4-BE49-F238E27FC236}">
                <a16:creationId xmlns:a16="http://schemas.microsoft.com/office/drawing/2014/main" id="{CE5CB7B2-99B7-453A-8F0B-C204236E05B5}"/>
              </a:ext>
            </a:extLst>
          </p:cNvPr>
          <p:cNvSpPr>
            <a:spLocks noGrp="1"/>
          </p:cNvSpPr>
          <p:nvPr>
            <p:ph idx="1"/>
          </p:nvPr>
        </p:nvSpPr>
        <p:spPr>
          <a:xfrm>
            <a:off x="251520" y="1268760"/>
            <a:ext cx="7696200" cy="3546872"/>
          </a:xfrm>
        </p:spPr>
        <p:txBody>
          <a:bodyPr>
            <a:noAutofit/>
          </a:bodyPr>
          <a:lstStyle/>
          <a:p>
            <a:pPr lvl="1"/>
            <a:r>
              <a:rPr lang="en-CA" sz="2000" dirty="0"/>
              <a:t>55+ or those with special circumstances who require assistance on discharge (excluding same day surgery)</a:t>
            </a:r>
          </a:p>
          <a:p>
            <a:pPr lvl="1"/>
            <a:r>
              <a:rPr lang="en-CA" sz="2000" dirty="0"/>
              <a:t>Must be medically stable and able to direct and manage own care, such as meds, insulin injections, oxygen, </a:t>
            </a:r>
            <a:r>
              <a:rPr lang="en-CA" sz="2000" dirty="0" err="1"/>
              <a:t>etc</a:t>
            </a:r>
            <a:endParaRPr lang="en-CA" sz="2000" dirty="0"/>
          </a:p>
          <a:p>
            <a:pPr lvl="1"/>
            <a:r>
              <a:rPr lang="en-CA" sz="2000" dirty="0"/>
              <a:t>Able to manage med routine with minimal reminders</a:t>
            </a:r>
          </a:p>
          <a:p>
            <a:pPr lvl="1"/>
            <a:r>
              <a:rPr lang="en-CA" sz="2000" dirty="0"/>
              <a:t>Mobile and weight bearing with minimal one-person assist. Able to get into a vehicle or home with assistance of one person</a:t>
            </a:r>
          </a:p>
          <a:p>
            <a:pPr lvl="1"/>
            <a:r>
              <a:rPr lang="en-CA" sz="2000" dirty="0"/>
              <a:t>Residence can include retirement home, but not LTCH</a:t>
            </a:r>
          </a:p>
          <a:p>
            <a:pPr lvl="1"/>
            <a:endParaRPr lang="en-CA" sz="2200" dirty="0"/>
          </a:p>
          <a:p>
            <a:endParaRPr lang="en-CA" sz="2200" dirty="0"/>
          </a:p>
        </p:txBody>
      </p:sp>
      <p:sp>
        <p:nvSpPr>
          <p:cNvPr id="4" name="Slide Number Placeholder 3">
            <a:extLst>
              <a:ext uri="{FF2B5EF4-FFF2-40B4-BE49-F238E27FC236}">
                <a16:creationId xmlns:a16="http://schemas.microsoft.com/office/drawing/2014/main" id="{05F1DE8B-14D3-4E99-82D4-D9C707F63C20}"/>
              </a:ext>
            </a:extLst>
          </p:cNvPr>
          <p:cNvSpPr>
            <a:spLocks noGrp="1"/>
          </p:cNvSpPr>
          <p:nvPr>
            <p:ph type="sldNum" sz="quarter" idx="12"/>
          </p:nvPr>
        </p:nvSpPr>
        <p:spPr/>
        <p:txBody>
          <a:bodyPr/>
          <a:lstStyle/>
          <a:p>
            <a:fld id="{1B200011-CE07-41B6-A5A2-54E65C29AF07}" type="slidenum">
              <a:rPr lang="en-US" smtClean="0"/>
              <a:pPr/>
              <a:t>23</a:t>
            </a:fld>
            <a:endParaRPr lang="en-US" dirty="0"/>
          </a:p>
        </p:txBody>
      </p:sp>
    </p:spTree>
    <p:extLst>
      <p:ext uri="{BB962C8B-B14F-4D97-AF65-F5344CB8AC3E}">
        <p14:creationId xmlns:p14="http://schemas.microsoft.com/office/powerpoint/2010/main" val="2094792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E875-0017-43E5-B266-2947517BA60F}"/>
              </a:ext>
            </a:extLst>
          </p:cNvPr>
          <p:cNvSpPr>
            <a:spLocks noGrp="1"/>
          </p:cNvSpPr>
          <p:nvPr>
            <p:ph type="title"/>
          </p:nvPr>
        </p:nvSpPr>
        <p:spPr>
          <a:xfrm>
            <a:off x="539552" y="44624"/>
            <a:ext cx="7772400" cy="857250"/>
          </a:xfrm>
        </p:spPr>
        <p:txBody>
          <a:bodyPr>
            <a:normAutofit/>
          </a:bodyPr>
          <a:lstStyle/>
          <a:p>
            <a:r>
              <a:rPr lang="en-CA" sz="4000" b="1" dirty="0">
                <a:effectLst>
                  <a:outerShdw blurRad="38100" dist="38100" dir="2700000" algn="tl">
                    <a:srgbClr val="000000">
                      <a:alpha val="43137"/>
                    </a:srgbClr>
                  </a:outerShdw>
                </a:effectLst>
                <a:latin typeface="+mn-lt"/>
              </a:rPr>
              <a:t>HAL: Results By the numbers</a:t>
            </a:r>
          </a:p>
        </p:txBody>
      </p:sp>
      <p:sp>
        <p:nvSpPr>
          <p:cNvPr id="3" name="Content Placeholder 2">
            <a:extLst>
              <a:ext uri="{FF2B5EF4-FFF2-40B4-BE49-F238E27FC236}">
                <a16:creationId xmlns:a16="http://schemas.microsoft.com/office/drawing/2014/main" id="{7622CC49-D18D-4322-AE72-21BF7BDCD761}"/>
              </a:ext>
            </a:extLst>
          </p:cNvPr>
          <p:cNvSpPr>
            <a:spLocks noGrp="1"/>
          </p:cNvSpPr>
          <p:nvPr>
            <p:ph idx="1"/>
          </p:nvPr>
        </p:nvSpPr>
        <p:spPr>
          <a:xfrm>
            <a:off x="611560" y="1259115"/>
            <a:ext cx="6788151" cy="4258117"/>
          </a:xfrm>
        </p:spPr>
        <p:txBody>
          <a:bodyPr>
            <a:noAutofit/>
          </a:bodyPr>
          <a:lstStyle/>
          <a:p>
            <a:r>
              <a:rPr lang="en-CA" sz="2000" dirty="0"/>
              <a:t>Client Profile:</a:t>
            </a:r>
          </a:p>
          <a:p>
            <a:pPr lvl="1"/>
            <a:r>
              <a:rPr lang="en-US" sz="1800" dirty="0"/>
              <a:t>Home at Last served 1129 unique clients (Apr 2017- Mar 2018)</a:t>
            </a:r>
            <a:endParaRPr lang="en-CA" sz="1800" dirty="0"/>
          </a:p>
          <a:p>
            <a:pPr lvl="1"/>
            <a:r>
              <a:rPr lang="en-US" sz="1800" dirty="0"/>
              <a:t>Average age of a client is 77 years old</a:t>
            </a:r>
            <a:endParaRPr lang="en-CA" sz="1800" dirty="0"/>
          </a:p>
          <a:p>
            <a:pPr lvl="1"/>
            <a:r>
              <a:rPr lang="en-US" sz="1800" dirty="0"/>
              <a:t>Average time of day that referrals are received is 12:35 pm</a:t>
            </a:r>
            <a:endParaRPr lang="en-CA" sz="1800" dirty="0"/>
          </a:p>
          <a:p>
            <a:pPr lvl="1"/>
            <a:r>
              <a:rPr lang="en-US" sz="1800" dirty="0"/>
              <a:t>305 were ER Discharges</a:t>
            </a:r>
            <a:endParaRPr lang="en-CA" sz="1800" dirty="0"/>
          </a:p>
          <a:p>
            <a:pPr lvl="1"/>
            <a:r>
              <a:rPr lang="en-US" sz="1800" dirty="0"/>
              <a:t>56 were Chemo patients</a:t>
            </a:r>
            <a:endParaRPr lang="en-CA" sz="1800" dirty="0"/>
          </a:p>
          <a:p>
            <a:pPr lvl="1"/>
            <a:r>
              <a:rPr lang="en-US" sz="1800" dirty="0"/>
              <a:t>324 clients live alone</a:t>
            </a:r>
          </a:p>
          <a:p>
            <a:pPr lvl="1"/>
            <a:r>
              <a:rPr lang="en-US" sz="1800" dirty="0"/>
              <a:t>High degree of client satisfaction</a:t>
            </a:r>
            <a:endParaRPr lang="en-CA" sz="1800" dirty="0"/>
          </a:p>
          <a:p>
            <a:r>
              <a:rPr lang="en-CA" sz="2000" dirty="0"/>
              <a:t>YTD 2017/18</a:t>
            </a:r>
          </a:p>
          <a:p>
            <a:pPr lvl="1"/>
            <a:r>
              <a:rPr lang="en-CA" sz="1800" dirty="0"/>
              <a:t>Total volumes (transportation, meals, home help, visiting) 9,647</a:t>
            </a:r>
          </a:p>
          <a:p>
            <a:pPr lvl="1"/>
            <a:r>
              <a:rPr lang="en-CA" sz="1800" dirty="0"/>
              <a:t>Expenses $321k</a:t>
            </a:r>
          </a:p>
          <a:p>
            <a:pPr lvl="1"/>
            <a:r>
              <a:rPr lang="en-CA" sz="1800" dirty="0"/>
              <a:t>FTEs 5.1</a:t>
            </a:r>
          </a:p>
          <a:p>
            <a:pPr marL="457200" lvl="1" indent="0">
              <a:buNone/>
            </a:pPr>
            <a:endParaRPr lang="en-CA" sz="2000" dirty="0"/>
          </a:p>
        </p:txBody>
      </p:sp>
      <p:sp>
        <p:nvSpPr>
          <p:cNvPr id="4" name="Slide Number Placeholder 3">
            <a:extLst>
              <a:ext uri="{FF2B5EF4-FFF2-40B4-BE49-F238E27FC236}">
                <a16:creationId xmlns:a16="http://schemas.microsoft.com/office/drawing/2014/main" id="{79118AA8-BB5E-4422-AA84-A80B4B2A3093}"/>
              </a:ext>
            </a:extLst>
          </p:cNvPr>
          <p:cNvSpPr>
            <a:spLocks noGrp="1"/>
          </p:cNvSpPr>
          <p:nvPr>
            <p:ph type="sldNum" sz="quarter" idx="12"/>
          </p:nvPr>
        </p:nvSpPr>
        <p:spPr/>
        <p:txBody>
          <a:bodyPr/>
          <a:lstStyle/>
          <a:p>
            <a:fld id="{1B200011-CE07-41B6-A5A2-54E65C29AF07}" type="slidenum">
              <a:rPr lang="en-US" smtClean="0"/>
              <a:pPr/>
              <a:t>24</a:t>
            </a:fld>
            <a:endParaRPr lang="en-US" dirty="0"/>
          </a:p>
        </p:txBody>
      </p:sp>
    </p:spTree>
    <p:extLst>
      <p:ext uri="{BB962C8B-B14F-4D97-AF65-F5344CB8AC3E}">
        <p14:creationId xmlns:p14="http://schemas.microsoft.com/office/powerpoint/2010/main" val="2332299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371F-6B1E-4EDA-A915-6F5E362DD12F}"/>
              </a:ext>
            </a:extLst>
          </p:cNvPr>
          <p:cNvSpPr>
            <a:spLocks noGrp="1"/>
          </p:cNvSpPr>
          <p:nvPr>
            <p:ph type="title"/>
          </p:nvPr>
        </p:nvSpPr>
        <p:spPr>
          <a:xfrm>
            <a:off x="609600" y="51470"/>
            <a:ext cx="7772400" cy="857250"/>
          </a:xfrm>
        </p:spPr>
        <p:txBody>
          <a:bodyPr>
            <a:normAutofit/>
          </a:bodyPr>
          <a:lstStyle/>
          <a:p>
            <a:r>
              <a:rPr lang="en-CA" sz="4000" b="1" dirty="0">
                <a:effectLst>
                  <a:outerShdw blurRad="38100" dist="38100" dir="2700000" algn="tl">
                    <a:srgbClr val="000000">
                      <a:alpha val="43137"/>
                    </a:srgbClr>
                  </a:outerShdw>
                </a:effectLst>
                <a:latin typeface="+mj-lt"/>
              </a:rPr>
              <a:t>HAL: Success Factors</a:t>
            </a:r>
          </a:p>
        </p:txBody>
      </p:sp>
      <p:sp>
        <p:nvSpPr>
          <p:cNvPr id="3" name="Content Placeholder 2">
            <a:extLst>
              <a:ext uri="{FF2B5EF4-FFF2-40B4-BE49-F238E27FC236}">
                <a16:creationId xmlns:a16="http://schemas.microsoft.com/office/drawing/2014/main" id="{905BC718-CA08-4E3E-9D3E-56C0E2F3DBE0}"/>
              </a:ext>
            </a:extLst>
          </p:cNvPr>
          <p:cNvSpPr>
            <a:spLocks noGrp="1"/>
          </p:cNvSpPr>
          <p:nvPr>
            <p:ph idx="1"/>
          </p:nvPr>
        </p:nvSpPr>
        <p:spPr>
          <a:xfrm>
            <a:off x="914400" y="1124744"/>
            <a:ext cx="7467600" cy="4302224"/>
          </a:xfrm>
        </p:spPr>
        <p:txBody>
          <a:bodyPr>
            <a:noAutofit/>
          </a:bodyPr>
          <a:lstStyle/>
          <a:p>
            <a:pPr lvl="1"/>
            <a:r>
              <a:rPr lang="en-CA" sz="2000" dirty="0"/>
              <a:t>Focus on Quality</a:t>
            </a:r>
          </a:p>
          <a:p>
            <a:pPr lvl="1"/>
            <a:r>
              <a:rPr lang="en-CA" sz="2000" dirty="0"/>
              <a:t>Takes a holistic approach to client experience and outcomes</a:t>
            </a:r>
          </a:p>
          <a:p>
            <a:pPr lvl="1"/>
            <a:r>
              <a:rPr lang="en-CA" sz="2000" dirty="0"/>
              <a:t>Positive relationship with partners and stakeholders</a:t>
            </a:r>
          </a:p>
          <a:p>
            <a:pPr lvl="1"/>
            <a:r>
              <a:rPr lang="en-CA" sz="2000" dirty="0"/>
              <a:t>Communication and education is ongoing in all areas of hospital</a:t>
            </a:r>
          </a:p>
          <a:p>
            <a:pPr lvl="1"/>
            <a:r>
              <a:rPr lang="en-CA" sz="2000" dirty="0"/>
              <a:t>Logistics of the program are well established (</a:t>
            </a:r>
            <a:r>
              <a:rPr lang="en-CA" sz="2000" dirty="0" err="1"/>
              <a:t>MoW</a:t>
            </a:r>
            <a:r>
              <a:rPr lang="en-CA" sz="2000" dirty="0"/>
              <a:t> in hospital, simplified 2 </a:t>
            </a:r>
            <a:r>
              <a:rPr lang="en-CA" sz="2000" dirty="0" err="1"/>
              <a:t>pg</a:t>
            </a:r>
            <a:r>
              <a:rPr lang="en-CA" sz="2000" dirty="0"/>
              <a:t> referral form)</a:t>
            </a:r>
          </a:p>
          <a:p>
            <a:pPr lvl="1"/>
            <a:r>
              <a:rPr lang="en-CA" sz="2000" dirty="0"/>
              <a:t>Dedicated HAL PSWs: become familiar/build relationships with hospital staff</a:t>
            </a:r>
          </a:p>
          <a:p>
            <a:pPr lvl="1"/>
            <a:r>
              <a:rPr lang="en-CA" sz="2000" dirty="0"/>
              <a:t>PSWs also drive vehicles for greater efficiency and client comfort</a:t>
            </a:r>
          </a:p>
          <a:p>
            <a:pPr lvl="1"/>
            <a:r>
              <a:rPr lang="en-CA" sz="2000" dirty="0"/>
              <a:t>CHATS Clients are informed about HAL ahead of hospital visit to enable expectation and better comfort knowing there is support on discharge</a:t>
            </a:r>
          </a:p>
          <a:p>
            <a:pPr lvl="1"/>
            <a:r>
              <a:rPr lang="en-CA" sz="2000" dirty="0"/>
              <a:t>Having direct funding</a:t>
            </a:r>
          </a:p>
        </p:txBody>
      </p:sp>
      <p:sp>
        <p:nvSpPr>
          <p:cNvPr id="4" name="Slide Number Placeholder 3">
            <a:extLst>
              <a:ext uri="{FF2B5EF4-FFF2-40B4-BE49-F238E27FC236}">
                <a16:creationId xmlns:a16="http://schemas.microsoft.com/office/drawing/2014/main" id="{F8D0E123-12E3-4DCC-BA92-AA8A8AB3FCCC}"/>
              </a:ext>
            </a:extLst>
          </p:cNvPr>
          <p:cNvSpPr>
            <a:spLocks noGrp="1"/>
          </p:cNvSpPr>
          <p:nvPr>
            <p:ph type="sldNum" sz="quarter" idx="12"/>
          </p:nvPr>
        </p:nvSpPr>
        <p:spPr/>
        <p:txBody>
          <a:bodyPr/>
          <a:lstStyle/>
          <a:p>
            <a:fld id="{1B200011-CE07-41B6-A5A2-54E65C29AF07}" type="slidenum">
              <a:rPr lang="en-US" smtClean="0"/>
              <a:pPr/>
              <a:t>25</a:t>
            </a:fld>
            <a:endParaRPr lang="en-US" dirty="0"/>
          </a:p>
        </p:txBody>
      </p:sp>
    </p:spTree>
    <p:extLst>
      <p:ext uri="{BB962C8B-B14F-4D97-AF65-F5344CB8AC3E}">
        <p14:creationId xmlns:p14="http://schemas.microsoft.com/office/powerpoint/2010/main" val="4222081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78C8ABE-E05D-4ADB-B5B2-AC0F4922AE12}"/>
              </a:ext>
            </a:extLst>
          </p:cNvPr>
          <p:cNvSpPr>
            <a:spLocks noGrp="1"/>
          </p:cNvSpPr>
          <p:nvPr>
            <p:ph type="sldNum" sz="quarter" idx="12"/>
          </p:nvPr>
        </p:nvSpPr>
        <p:spPr/>
        <p:txBody>
          <a:bodyPr/>
          <a:lstStyle/>
          <a:p>
            <a:fld id="{40F57BF2-07A9-492D-A3AD-C4033948938E}" type="slidenum">
              <a:rPr lang="en-CA" altLang="en-US"/>
              <a:pPr/>
              <a:t>26</a:t>
            </a:fld>
            <a:endParaRPr lang="en-CA" altLang="en-US"/>
          </a:p>
        </p:txBody>
      </p:sp>
      <p:sp>
        <p:nvSpPr>
          <p:cNvPr id="91138" name="Rectangle 2">
            <a:extLst>
              <a:ext uri="{FF2B5EF4-FFF2-40B4-BE49-F238E27FC236}">
                <a16:creationId xmlns:a16="http://schemas.microsoft.com/office/drawing/2014/main" id="{4A15CCD0-7ECC-453F-8706-052F52557CE4}"/>
              </a:ext>
            </a:extLst>
          </p:cNvPr>
          <p:cNvSpPr>
            <a:spLocks noGrp="1" noChangeArrowheads="1"/>
          </p:cNvSpPr>
          <p:nvPr>
            <p:ph type="title"/>
          </p:nvPr>
        </p:nvSpPr>
        <p:spPr>
          <a:xfrm>
            <a:off x="765243" y="44624"/>
            <a:ext cx="7772400" cy="857250"/>
          </a:xfrm>
        </p:spPr>
        <p:txBody>
          <a:bodyPr>
            <a:normAutofit/>
          </a:bodyPr>
          <a:lstStyle/>
          <a:p>
            <a:r>
              <a:rPr lang="en-US" altLang="en-US" sz="4000" b="1" dirty="0">
                <a:effectLst>
                  <a:outerShdw blurRad="38100" dist="38100" dir="2700000" algn="tl">
                    <a:srgbClr val="000000">
                      <a:alpha val="43137"/>
                    </a:srgbClr>
                  </a:outerShdw>
                </a:effectLst>
                <a:latin typeface="+mn-lt"/>
              </a:rPr>
              <a:t>HAL Ongoing Challenges</a:t>
            </a:r>
            <a:endParaRPr lang="en-CA" altLang="en-US" sz="4000" b="1" dirty="0">
              <a:effectLst>
                <a:outerShdw blurRad="38100" dist="38100" dir="2700000" algn="tl">
                  <a:srgbClr val="000000">
                    <a:alpha val="43137"/>
                  </a:srgbClr>
                </a:outerShdw>
              </a:effectLst>
              <a:latin typeface="+mn-lt"/>
            </a:endParaRPr>
          </a:p>
        </p:txBody>
      </p:sp>
      <p:sp>
        <p:nvSpPr>
          <p:cNvPr id="91139" name="Rectangle 3">
            <a:extLst>
              <a:ext uri="{FF2B5EF4-FFF2-40B4-BE49-F238E27FC236}">
                <a16:creationId xmlns:a16="http://schemas.microsoft.com/office/drawing/2014/main" id="{9278882B-C61E-4453-B0DA-777F5415A52D}"/>
              </a:ext>
            </a:extLst>
          </p:cNvPr>
          <p:cNvSpPr>
            <a:spLocks noGrp="1" noChangeArrowheads="1"/>
          </p:cNvSpPr>
          <p:nvPr>
            <p:ph type="body" idx="1"/>
          </p:nvPr>
        </p:nvSpPr>
        <p:spPr>
          <a:xfrm>
            <a:off x="683096" y="1268760"/>
            <a:ext cx="6553200" cy="3394472"/>
          </a:xfrm>
        </p:spPr>
        <p:txBody>
          <a:bodyPr>
            <a:normAutofit/>
          </a:bodyPr>
          <a:lstStyle/>
          <a:p>
            <a:pPr>
              <a:buFontTx/>
              <a:buChar char="•"/>
            </a:pPr>
            <a:r>
              <a:rPr lang="en-US" altLang="en-US" sz="2000" dirty="0"/>
              <a:t>Levels of Awareness and Training of Hospital and LHIN Home &amp; Community Care Staff (need for “in hospital” champions)</a:t>
            </a:r>
          </a:p>
          <a:p>
            <a:pPr>
              <a:buFontTx/>
              <a:buChar char="•"/>
            </a:pPr>
            <a:r>
              <a:rPr lang="en-US" altLang="en-US" sz="2000" dirty="0"/>
              <a:t>Clarity of Referral Process and Respective Roles for HAL referral</a:t>
            </a:r>
          </a:p>
          <a:p>
            <a:pPr>
              <a:buFontTx/>
              <a:buChar char="•"/>
            </a:pPr>
            <a:r>
              <a:rPr lang="en-US" altLang="en-US" sz="2000" dirty="0"/>
              <a:t>Quality and metrics not included as part of hospital accountability</a:t>
            </a:r>
          </a:p>
          <a:p>
            <a:pPr>
              <a:buFontTx/>
              <a:buChar char="•"/>
            </a:pPr>
            <a:r>
              <a:rPr lang="en-US" altLang="en-US" sz="2000" dirty="0"/>
              <a:t>Breakdown of communication regarding patient status</a:t>
            </a:r>
          </a:p>
          <a:p>
            <a:pPr>
              <a:buFontTx/>
              <a:buChar char="•"/>
            </a:pPr>
            <a:r>
              <a:rPr lang="en-US" altLang="en-US" sz="2000" dirty="0"/>
              <a:t>Degree of Collective Ownership/Accountability for HAL outputs and outcomes: understanding the value of social determinants of health as part of care continuum</a:t>
            </a:r>
          </a:p>
          <a:p>
            <a:pPr>
              <a:buFontTx/>
              <a:buChar char="•"/>
            </a:pPr>
            <a:endParaRPr lang="en-US" altLang="en-US" sz="2000" dirty="0"/>
          </a:p>
        </p:txBody>
      </p:sp>
    </p:spTree>
    <p:extLst>
      <p:ext uri="{BB962C8B-B14F-4D97-AF65-F5344CB8AC3E}">
        <p14:creationId xmlns:p14="http://schemas.microsoft.com/office/powerpoint/2010/main" val="2845177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F1AE-EEB2-4A42-92BF-36F5FEB58AFE}"/>
              </a:ext>
            </a:extLst>
          </p:cNvPr>
          <p:cNvSpPr>
            <a:spLocks noGrp="1"/>
          </p:cNvSpPr>
          <p:nvPr>
            <p:ph type="title"/>
          </p:nvPr>
        </p:nvSpPr>
        <p:spPr>
          <a:xfrm>
            <a:off x="755650" y="44624"/>
            <a:ext cx="7696200" cy="857250"/>
          </a:xfrm>
        </p:spPr>
        <p:txBody>
          <a:bodyPr>
            <a:normAutofit/>
          </a:bodyPr>
          <a:lstStyle/>
          <a:p>
            <a:r>
              <a:rPr lang="en-CA" sz="4000" b="1" dirty="0">
                <a:effectLst>
                  <a:outerShdw blurRad="38100" dist="38100" dir="2700000" algn="tl">
                    <a:srgbClr val="000000">
                      <a:alpha val="43137"/>
                    </a:srgbClr>
                  </a:outerShdw>
                </a:effectLst>
                <a:latin typeface="+mn-lt"/>
              </a:rPr>
              <a:t>Testimonials</a:t>
            </a:r>
          </a:p>
        </p:txBody>
      </p:sp>
      <p:sp>
        <p:nvSpPr>
          <p:cNvPr id="3" name="Content Placeholder 2">
            <a:extLst>
              <a:ext uri="{FF2B5EF4-FFF2-40B4-BE49-F238E27FC236}">
                <a16:creationId xmlns:a16="http://schemas.microsoft.com/office/drawing/2014/main" id="{2DF042C7-1896-4D1C-B208-EA7DDC8BA49C}"/>
              </a:ext>
            </a:extLst>
          </p:cNvPr>
          <p:cNvSpPr>
            <a:spLocks noGrp="1"/>
          </p:cNvSpPr>
          <p:nvPr>
            <p:ph idx="1"/>
          </p:nvPr>
        </p:nvSpPr>
        <p:spPr>
          <a:xfrm>
            <a:off x="611560" y="1268760"/>
            <a:ext cx="8075240" cy="4824536"/>
          </a:xfrm>
        </p:spPr>
        <p:txBody>
          <a:bodyPr>
            <a:noAutofit/>
          </a:bodyPr>
          <a:lstStyle/>
          <a:p>
            <a:r>
              <a:rPr lang="en-CA" sz="1600" dirty="0"/>
              <a:t>“Since (HAL) started, we noticed dramatic changes in our d/c flow! This program responded to one of our major barriers-transportation home….as well as …to bring patients home safely by settling them in their own environment as comfortable as possible….With such a great service we aren’t dependant on family members’ work schedules anymore. We hope government will continue to run it as long as possible, since it takes such enormous weight (timely discharges) from hospital “shoulders””. </a:t>
            </a:r>
            <a:r>
              <a:rPr lang="en-CA" sz="1600" b="1" i="1" dirty="0"/>
              <a:t>Zelda F, Patient Flow Coordinator</a:t>
            </a:r>
          </a:p>
          <a:p>
            <a:r>
              <a:rPr lang="en-CA" sz="1600" dirty="0"/>
              <a:t>“Home At Last has been a service that often goes beyond my expectations. Dealing with the frail elderly can be complicated and this program ensures not only the timely transportation back to the home, but a wonderful settling in by the PSWs….[They] will advise me of how a transfer went and can alert me to issues within the home environment that I may not have been aware of, </a:t>
            </a:r>
            <a:r>
              <a:rPr lang="en-CA" sz="1600" dirty="0" err="1"/>
              <a:t>ie</a:t>
            </a:r>
            <a:r>
              <a:rPr lang="en-CA" sz="1600" dirty="0"/>
              <a:t> limited food, issues with cleanliness or clutter—this helps to facilitate connections to community resources to further support the senior/caregiver.” </a:t>
            </a:r>
            <a:r>
              <a:rPr lang="en-CA" sz="1600" b="1" i="1" dirty="0"/>
              <a:t>Annie H, GEM Nurse, Emergency Department</a:t>
            </a:r>
          </a:p>
          <a:p>
            <a:r>
              <a:rPr lang="en-CA" sz="1600" dirty="0"/>
              <a:t>“My mother is on oxygen and I had no way of getting her home and up the stairs into our house, along with the oxygen she badly needed. Cheryl [PSW] was an absolute angel. Even above all the things she did for my mother, the most important to me is that she kept Mom calm and reassured her. That meant the world to me.” </a:t>
            </a:r>
            <a:r>
              <a:rPr lang="en-CA" sz="1600" b="1" i="1" dirty="0"/>
              <a:t>Mrs. B, family caregiver</a:t>
            </a:r>
          </a:p>
          <a:p>
            <a:endParaRPr lang="en-CA" sz="1600" dirty="0"/>
          </a:p>
        </p:txBody>
      </p:sp>
      <p:sp>
        <p:nvSpPr>
          <p:cNvPr id="4" name="Slide Number Placeholder 3">
            <a:extLst>
              <a:ext uri="{FF2B5EF4-FFF2-40B4-BE49-F238E27FC236}">
                <a16:creationId xmlns:a16="http://schemas.microsoft.com/office/drawing/2014/main" id="{BA72AA17-0A28-4CEB-B916-218A654D081B}"/>
              </a:ext>
            </a:extLst>
          </p:cNvPr>
          <p:cNvSpPr>
            <a:spLocks noGrp="1"/>
          </p:cNvSpPr>
          <p:nvPr>
            <p:ph type="sldNum" sz="quarter" idx="12"/>
          </p:nvPr>
        </p:nvSpPr>
        <p:spPr/>
        <p:txBody>
          <a:bodyPr/>
          <a:lstStyle/>
          <a:p>
            <a:fld id="{1B200011-CE07-41B6-A5A2-54E65C29AF07}" type="slidenum">
              <a:rPr lang="en-US" smtClean="0"/>
              <a:pPr/>
              <a:t>27</a:t>
            </a:fld>
            <a:endParaRPr lang="en-US" dirty="0"/>
          </a:p>
        </p:txBody>
      </p:sp>
    </p:spTree>
    <p:extLst>
      <p:ext uri="{BB962C8B-B14F-4D97-AF65-F5344CB8AC3E}">
        <p14:creationId xmlns:p14="http://schemas.microsoft.com/office/powerpoint/2010/main" val="1263614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5257-3EFC-402E-804B-8289652AD570}"/>
              </a:ext>
            </a:extLst>
          </p:cNvPr>
          <p:cNvSpPr>
            <a:spLocks noGrp="1"/>
          </p:cNvSpPr>
          <p:nvPr>
            <p:ph type="title"/>
          </p:nvPr>
        </p:nvSpPr>
        <p:spPr/>
        <p:txBody>
          <a:bodyPr>
            <a:normAutofit fontScale="90000"/>
          </a:bodyPr>
          <a:lstStyle/>
          <a:p>
            <a:r>
              <a:rPr lang="en-CA" dirty="0"/>
              <a:t>Case Study #2: Tenancy Risk Reduction for Seniors</a:t>
            </a:r>
          </a:p>
        </p:txBody>
      </p:sp>
      <p:pic>
        <p:nvPicPr>
          <p:cNvPr id="5" name="Content Placeholder 4">
            <a:extLst>
              <a:ext uri="{FF2B5EF4-FFF2-40B4-BE49-F238E27FC236}">
                <a16:creationId xmlns:a16="http://schemas.microsoft.com/office/drawing/2014/main" id="{986C2BDC-4A7B-4014-B119-7EE1EEF98E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1" y="1556792"/>
            <a:ext cx="3986157" cy="2592288"/>
          </a:xfrm>
        </p:spPr>
      </p:pic>
      <p:pic>
        <p:nvPicPr>
          <p:cNvPr id="11" name="Picture 10">
            <a:extLst>
              <a:ext uri="{FF2B5EF4-FFF2-40B4-BE49-F238E27FC236}">
                <a16:creationId xmlns:a16="http://schemas.microsoft.com/office/drawing/2014/main" id="{6BCE1719-4732-46F2-96C5-CA718AC71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294" y="1556792"/>
            <a:ext cx="4212468" cy="2592288"/>
          </a:xfrm>
          <a:prstGeom prst="rect">
            <a:avLst/>
          </a:prstGeom>
        </p:spPr>
      </p:pic>
      <p:pic>
        <p:nvPicPr>
          <p:cNvPr id="12" name="Picture 11">
            <a:extLst>
              <a:ext uri="{FF2B5EF4-FFF2-40B4-BE49-F238E27FC236}">
                <a16:creationId xmlns:a16="http://schemas.microsoft.com/office/drawing/2014/main" id="{A987F716-BDB8-4887-ABC4-6511A5D5413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9644" y="5123590"/>
            <a:ext cx="1152128" cy="1003007"/>
          </a:xfrm>
          <a:prstGeom prst="rect">
            <a:avLst/>
          </a:prstGeom>
          <a:noFill/>
          <a:ln>
            <a:noFill/>
          </a:ln>
        </p:spPr>
      </p:pic>
      <p:pic>
        <p:nvPicPr>
          <p:cNvPr id="13" name="Picture 2" descr="C:\Users\gmccredie\Pictures\york_logo_sm.gif">
            <a:extLst>
              <a:ext uri="{FF2B5EF4-FFF2-40B4-BE49-F238E27FC236}">
                <a16:creationId xmlns:a16="http://schemas.microsoft.com/office/drawing/2014/main" id="{746F8B4E-E77C-46DB-A444-3AB302A4EF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5563223"/>
            <a:ext cx="2367118" cy="1126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vha-sp/Pulse/Corporate%20Services/Communications/Resources/Logos%20and%20Templates/VHA%20Logos/VHA%20Home%20HealthCare%20-%20Creating%20More%20Independence.jpg">
            <a:extLst>
              <a:ext uri="{FF2B5EF4-FFF2-40B4-BE49-F238E27FC236}">
                <a16:creationId xmlns:a16="http://schemas.microsoft.com/office/drawing/2014/main" id="{EFF77811-7DFB-4FFC-BDD7-9E77DFEBC83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5085184"/>
            <a:ext cx="2016224" cy="795943"/>
          </a:xfrm>
          <a:prstGeom prst="rect">
            <a:avLst/>
          </a:prstGeom>
          <a:noFill/>
          <a:ln>
            <a:noFill/>
          </a:ln>
        </p:spPr>
      </p:pic>
    </p:spTree>
    <p:extLst>
      <p:ext uri="{BB962C8B-B14F-4D97-AF65-F5344CB8AC3E}">
        <p14:creationId xmlns:p14="http://schemas.microsoft.com/office/powerpoint/2010/main" val="1245623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150A-6955-4B70-83D3-8C979811EED6}"/>
              </a:ext>
            </a:extLst>
          </p:cNvPr>
          <p:cNvSpPr>
            <a:spLocks noGrp="1"/>
          </p:cNvSpPr>
          <p:nvPr>
            <p:ph type="title"/>
          </p:nvPr>
        </p:nvSpPr>
        <p:spPr/>
        <p:txBody>
          <a:bodyPr/>
          <a:lstStyle/>
          <a:p>
            <a:r>
              <a:rPr lang="en-CA" dirty="0"/>
              <a:t>Why was this needed?</a:t>
            </a:r>
          </a:p>
        </p:txBody>
      </p:sp>
      <p:sp>
        <p:nvSpPr>
          <p:cNvPr id="3" name="Content Placeholder 2">
            <a:extLst>
              <a:ext uri="{FF2B5EF4-FFF2-40B4-BE49-F238E27FC236}">
                <a16:creationId xmlns:a16="http://schemas.microsoft.com/office/drawing/2014/main" id="{F184195A-BB0A-4FE2-AEFC-91A5714099F5}"/>
              </a:ext>
            </a:extLst>
          </p:cNvPr>
          <p:cNvSpPr>
            <a:spLocks noGrp="1"/>
          </p:cNvSpPr>
          <p:nvPr>
            <p:ph idx="1"/>
          </p:nvPr>
        </p:nvSpPr>
        <p:spPr>
          <a:xfrm>
            <a:off x="457200" y="1340768"/>
            <a:ext cx="8229600" cy="4525963"/>
          </a:xfrm>
        </p:spPr>
        <p:txBody>
          <a:bodyPr>
            <a:normAutofit fontScale="92500" lnSpcReduction="10000"/>
          </a:bodyPr>
          <a:lstStyle/>
          <a:p>
            <a:r>
              <a:rPr lang="en-CA" dirty="0"/>
              <a:t>York Region has one of the lowest rental vacancy rates in the  province, with some of the highest housing costs</a:t>
            </a:r>
          </a:p>
          <a:p>
            <a:r>
              <a:rPr lang="en-CA" dirty="0"/>
              <a:t>Subsidized housing (</a:t>
            </a:r>
            <a:r>
              <a:rPr lang="en-CA" dirty="0" err="1"/>
              <a:t>ie</a:t>
            </a:r>
            <a:r>
              <a:rPr lang="en-CA" dirty="0"/>
              <a:t>. York Region Housing) has long wait lists</a:t>
            </a:r>
          </a:p>
          <a:p>
            <a:r>
              <a:rPr lang="en-CA" dirty="0"/>
              <a:t>Expansion of CHATS’ Assisted Living services revealed increasing situations where clients were living in “squalor” presenting health and safety risks to both clients and workers</a:t>
            </a:r>
          </a:p>
          <a:p>
            <a:r>
              <a:rPr lang="en-CA" dirty="0"/>
              <a:t>Community supports were available, but not in a coordinated, cohesive manner</a:t>
            </a:r>
          </a:p>
          <a:p>
            <a:endParaRPr lang="en-CA" dirty="0"/>
          </a:p>
          <a:p>
            <a:endParaRPr lang="en-CA" dirty="0"/>
          </a:p>
        </p:txBody>
      </p:sp>
    </p:spTree>
    <p:extLst>
      <p:ext uri="{BB962C8B-B14F-4D97-AF65-F5344CB8AC3E}">
        <p14:creationId xmlns:p14="http://schemas.microsoft.com/office/powerpoint/2010/main" val="3651584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265" y="440956"/>
            <a:ext cx="4038600" cy="5384800"/>
          </a:xfrm>
          <a:prstGeom prst="rect">
            <a:avLst/>
          </a:prstGeom>
        </p:spPr>
      </p:pic>
      <p:sp>
        <p:nvSpPr>
          <p:cNvPr id="2" name="TextBox 1"/>
          <p:cNvSpPr txBox="1"/>
          <p:nvPr/>
        </p:nvSpPr>
        <p:spPr>
          <a:xfrm>
            <a:off x="530393" y="748087"/>
            <a:ext cx="2952328" cy="4770537"/>
          </a:xfrm>
          <a:prstGeom prst="rect">
            <a:avLst/>
          </a:prstGeom>
          <a:noFill/>
        </p:spPr>
        <p:txBody>
          <a:bodyPr wrap="square" rtlCol="0">
            <a:spAutoFit/>
          </a:bodyPr>
          <a:lstStyle/>
          <a:p>
            <a:pPr algn="ctr"/>
            <a:r>
              <a:rPr lang="en-CA" sz="2800" dirty="0">
                <a:solidFill>
                  <a:srgbClr val="149393"/>
                </a:solidFill>
                <a:latin typeface="Gill Sans MT Std Light" pitchFamily="34" charset="0"/>
                <a:cs typeface="Arial" panose="020B0604020202020204" pitchFamily="34" charset="0"/>
              </a:rPr>
              <a:t>This baby could live to be </a:t>
            </a:r>
          </a:p>
          <a:p>
            <a:pPr algn="ctr"/>
            <a:r>
              <a:rPr lang="en-CA" sz="2800" b="1" dirty="0">
                <a:solidFill>
                  <a:srgbClr val="149393"/>
                </a:solidFill>
                <a:latin typeface="Gill Sans MT Std Light" pitchFamily="34" charset="0"/>
                <a:cs typeface="Arial" panose="020B0604020202020204" pitchFamily="34" charset="0"/>
              </a:rPr>
              <a:t>142 years old</a:t>
            </a:r>
          </a:p>
          <a:p>
            <a:endParaRPr lang="en-CA" sz="2800" b="1" dirty="0">
              <a:solidFill>
                <a:srgbClr val="149393"/>
              </a:solidFill>
              <a:latin typeface="Gill Sans MT Std Light" pitchFamily="34" charset="0"/>
              <a:cs typeface="Arial" panose="020B0604020202020204" pitchFamily="34" charset="0"/>
            </a:endParaRPr>
          </a:p>
          <a:p>
            <a:pPr algn="ctr"/>
            <a:r>
              <a:rPr lang="en-US" sz="2400" dirty="0">
                <a:solidFill>
                  <a:srgbClr val="149393"/>
                </a:solidFill>
                <a:latin typeface="Gill Sans MT Std Light" pitchFamily="34" charset="0"/>
              </a:rPr>
              <a:t>Centenarians are the fastest-growing </a:t>
            </a:r>
          </a:p>
          <a:p>
            <a:pPr algn="ctr"/>
            <a:r>
              <a:rPr lang="en-US" sz="2400" dirty="0">
                <a:solidFill>
                  <a:srgbClr val="149393"/>
                </a:solidFill>
                <a:latin typeface="Gill Sans MT Std Light" pitchFamily="34" charset="0"/>
              </a:rPr>
              <a:t>age</a:t>
            </a:r>
            <a:r>
              <a:rPr lang="en-CA" sz="2400" b="1" dirty="0">
                <a:solidFill>
                  <a:srgbClr val="149393"/>
                </a:solidFill>
                <a:latin typeface="Gill Sans MT Std Light" pitchFamily="34" charset="0"/>
              </a:rPr>
              <a:t> </a:t>
            </a:r>
            <a:r>
              <a:rPr lang="en-CA" sz="2400" dirty="0">
                <a:solidFill>
                  <a:srgbClr val="149393"/>
                </a:solidFill>
                <a:latin typeface="Gill Sans MT Std Light" pitchFamily="34" charset="0"/>
              </a:rPr>
              <a:t>group in </a:t>
            </a:r>
          </a:p>
          <a:p>
            <a:pPr algn="ctr"/>
            <a:r>
              <a:rPr lang="en-CA" sz="2400" dirty="0">
                <a:solidFill>
                  <a:srgbClr val="149393"/>
                </a:solidFill>
                <a:latin typeface="Gill Sans MT Std Light" pitchFamily="34" charset="0"/>
              </a:rPr>
              <a:t>York Region. Between 2011 – 2016 the number of people over the age of 100 increased by 62.5%!</a:t>
            </a:r>
            <a:endParaRPr lang="en-US" sz="2400" dirty="0">
              <a:solidFill>
                <a:srgbClr val="149393"/>
              </a:solidFill>
              <a:latin typeface="Gill Sans MT Std Light" pitchFamily="34" charset="0"/>
            </a:endParaRPr>
          </a:p>
        </p:txBody>
      </p:sp>
    </p:spTree>
    <p:extLst>
      <p:ext uri="{BB962C8B-B14F-4D97-AF65-F5344CB8AC3E}">
        <p14:creationId xmlns:p14="http://schemas.microsoft.com/office/powerpoint/2010/main" val="3246445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264"/>
            <a:ext cx="8229600" cy="1143000"/>
          </a:xfrm>
        </p:spPr>
        <p:txBody>
          <a:bodyPr>
            <a:normAutofit/>
          </a:bodyPr>
          <a:lstStyle/>
          <a:p>
            <a:r>
              <a:rPr lang="en-CA" sz="4000" dirty="0">
                <a:effectLst>
                  <a:outerShdw blurRad="38100" dist="38100" dir="2700000" algn="tl">
                    <a:srgbClr val="000000">
                      <a:alpha val="43137"/>
                    </a:srgbClr>
                  </a:outerShdw>
                </a:effectLst>
                <a:latin typeface="+mn-lt"/>
              </a:rPr>
              <a:t>And then came CHATS’ TRRSS</a:t>
            </a:r>
          </a:p>
        </p:txBody>
      </p:sp>
      <p:sp>
        <p:nvSpPr>
          <p:cNvPr id="3" name="Content Placeholder 2"/>
          <p:cNvSpPr>
            <a:spLocks noGrp="1"/>
          </p:cNvSpPr>
          <p:nvPr>
            <p:ph idx="1"/>
          </p:nvPr>
        </p:nvSpPr>
        <p:spPr>
          <a:xfrm>
            <a:off x="467544" y="980728"/>
            <a:ext cx="8229600" cy="5040560"/>
          </a:xfrm>
        </p:spPr>
        <p:txBody>
          <a:bodyPr>
            <a:normAutofit fontScale="92500" lnSpcReduction="10000"/>
          </a:bodyPr>
          <a:lstStyle/>
          <a:p>
            <a:pPr marL="0" lvl="0" indent="0">
              <a:buNone/>
            </a:pPr>
            <a:r>
              <a:rPr lang="en-US" sz="2400" dirty="0"/>
              <a:t>						</a:t>
            </a:r>
            <a:endParaRPr lang="en-CA" sz="2400" dirty="0"/>
          </a:p>
          <a:p>
            <a:pPr lvl="0"/>
            <a:r>
              <a:rPr lang="en-US" sz="2200" b="1" dirty="0"/>
              <a:t>In 2014</a:t>
            </a:r>
            <a:r>
              <a:rPr lang="en-US" sz="2200" dirty="0"/>
              <a:t>, CHATS first teamed up with YSSN and VHA , with one year funding from the Region of York, to design and deliver a program to support seniors with hoarding issues at risk of losing their tenancy.</a:t>
            </a:r>
          </a:p>
          <a:p>
            <a:pPr lvl="1">
              <a:buFont typeface="Wingdings" panose="05000000000000000000" pitchFamily="2" charset="2"/>
              <a:buChar char="ü"/>
            </a:pPr>
            <a:r>
              <a:rPr lang="en-US" sz="2000" dirty="0"/>
              <a:t>This first small project supported just under 40 seniors and showed some excellent initial outcomes.</a:t>
            </a:r>
          </a:p>
          <a:p>
            <a:pPr lvl="1">
              <a:buFont typeface="Wingdings" panose="05000000000000000000" pitchFamily="2" charset="2"/>
              <a:buChar char="ü"/>
            </a:pPr>
            <a:r>
              <a:rPr lang="en-US" sz="2000" dirty="0"/>
              <a:t>Sample size small yet we were able to demonstrate that this collaborative model of providing:</a:t>
            </a:r>
            <a:endParaRPr lang="en-US" sz="1500" dirty="0"/>
          </a:p>
          <a:p>
            <a:pPr lvl="3">
              <a:buFont typeface="Wingdings" panose="05000000000000000000" pitchFamily="2" charset="2"/>
              <a:buChar char="Ø"/>
            </a:pPr>
            <a:r>
              <a:rPr lang="en-US" sz="1700" dirty="0"/>
              <a:t>Intensive case management, physical clutter reduction and therapy intervention improved quality of life.</a:t>
            </a:r>
          </a:p>
          <a:p>
            <a:pPr lvl="0"/>
            <a:r>
              <a:rPr lang="en-CA" sz="2200" b="1" dirty="0"/>
              <a:t>In 2015</a:t>
            </a:r>
            <a:r>
              <a:rPr lang="en-CA" sz="2200" dirty="0"/>
              <a:t>, the same partnership applied for and was successful in receiving funding from the Ontario Local Poverty Reduction Fund for a two year initiative.</a:t>
            </a:r>
          </a:p>
          <a:p>
            <a:pPr lvl="0"/>
            <a:r>
              <a:rPr lang="en-CA" sz="2200" dirty="0"/>
              <a:t>This longer and larger pilot included partners at York University, who are formally evaluated the program.</a:t>
            </a:r>
          </a:p>
          <a:p>
            <a:pPr lvl="0"/>
            <a:r>
              <a:rPr lang="en-CA" sz="2200" b="1" dirty="0"/>
              <a:t>In 2017</a:t>
            </a:r>
            <a:r>
              <a:rPr lang="en-CA" sz="2200" dirty="0"/>
              <a:t>, CHATS applied for funding from York Region and United Way, to carry on the program for a further three years</a:t>
            </a:r>
          </a:p>
          <a:p>
            <a:pPr lvl="0"/>
            <a:endParaRPr lang="en-US" sz="2200" dirty="0"/>
          </a:p>
          <a:p>
            <a:pPr lvl="1">
              <a:buFont typeface="Wingdings" pitchFamily="2" charset="2"/>
              <a:buChar char="Ø"/>
            </a:pPr>
            <a:endParaRPr lang="en-CA" sz="2000" dirty="0"/>
          </a:p>
        </p:txBody>
      </p:sp>
    </p:spTree>
    <p:extLst>
      <p:ext uri="{BB962C8B-B14F-4D97-AF65-F5344CB8AC3E}">
        <p14:creationId xmlns:p14="http://schemas.microsoft.com/office/powerpoint/2010/main" val="2682036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CA" sz="4000" dirty="0">
                <a:effectLst>
                  <a:outerShdw blurRad="38100" dist="38100" dir="2700000" algn="tl">
                    <a:srgbClr val="000000">
                      <a:alpha val="43137"/>
                    </a:srgbClr>
                  </a:outerShdw>
                </a:effectLst>
                <a:latin typeface="+mj-lt"/>
              </a:rPr>
              <a:t>Research and Evaluation</a:t>
            </a:r>
          </a:p>
        </p:txBody>
      </p:sp>
      <p:sp>
        <p:nvSpPr>
          <p:cNvPr id="3" name="Content Placeholder 2"/>
          <p:cNvSpPr>
            <a:spLocks noGrp="1"/>
          </p:cNvSpPr>
          <p:nvPr>
            <p:ph idx="1"/>
          </p:nvPr>
        </p:nvSpPr>
        <p:spPr>
          <a:xfrm>
            <a:off x="323527" y="1043608"/>
            <a:ext cx="6989315" cy="3672408"/>
          </a:xfrm>
        </p:spPr>
        <p:txBody>
          <a:bodyPr>
            <a:noAutofit/>
          </a:bodyPr>
          <a:lstStyle/>
          <a:p>
            <a:r>
              <a:rPr lang="en-CA" sz="1800" dirty="0"/>
              <a:t>Funding through the Ontario Local Poverty Reduction Fund enabled CHATS to test the program model as a way to reduce poverty and homelessness.</a:t>
            </a:r>
          </a:p>
          <a:p>
            <a:r>
              <a:rPr lang="en-CA" sz="1800" dirty="0"/>
              <a:t>With the focus of formally testing/evaluating a model of service for transferability and applicability to other jurisdictions, the project had a very strong research component.</a:t>
            </a:r>
          </a:p>
          <a:p>
            <a:r>
              <a:rPr lang="en-CA" sz="1800" dirty="0"/>
              <a:t>CHATS and our partners at YSSN and VHA worked closely with the Program Evaluation Unit at  the York Institute for Health Research at York University.</a:t>
            </a:r>
          </a:p>
          <a:p>
            <a:r>
              <a:rPr lang="en-CA" sz="1800" dirty="0"/>
              <a:t>The research focused on testing a Model of Change that addressed the following two questions:</a:t>
            </a:r>
          </a:p>
          <a:p>
            <a:pPr lvl="1">
              <a:buFont typeface="Wingdings" panose="05000000000000000000" pitchFamily="2" charset="2"/>
              <a:buChar char="ü"/>
            </a:pPr>
            <a:r>
              <a:rPr lang="en-CA" sz="1600" dirty="0"/>
              <a:t>Does building community capacity to identify and support vulnerable seniors keep seniors in their homes longer?</a:t>
            </a:r>
          </a:p>
          <a:p>
            <a:pPr lvl="1">
              <a:buFont typeface="Wingdings" panose="05000000000000000000" pitchFamily="2" charset="2"/>
              <a:buChar char="ü"/>
            </a:pPr>
            <a:r>
              <a:rPr lang="en-CA" sz="1600" dirty="0"/>
              <a:t>What aspects of a multi-ponged approach are most effective in improving the health and well-being of seniors identified as having problematic hoarding behaviours?</a:t>
            </a:r>
          </a:p>
          <a:p>
            <a:r>
              <a:rPr lang="en-CA" sz="1800" dirty="0"/>
              <a:t>The research included both an individual component and a systems level component.</a:t>
            </a:r>
          </a:p>
        </p:txBody>
      </p:sp>
      <p:pic>
        <p:nvPicPr>
          <p:cNvPr id="4" name="Picture 3">
            <a:extLst>
              <a:ext uri="{FF2B5EF4-FFF2-40B4-BE49-F238E27FC236}">
                <a16:creationId xmlns:a16="http://schemas.microsoft.com/office/drawing/2014/main" id="{B555888D-A316-41CF-B583-2AB16554CEBB}"/>
              </a:ext>
            </a:extLst>
          </p:cNvPr>
          <p:cNvPicPr>
            <a:picLocks noChangeAspect="1"/>
          </p:cNvPicPr>
          <p:nvPr/>
        </p:nvPicPr>
        <p:blipFill>
          <a:blip r:embed="rId3"/>
          <a:stretch>
            <a:fillRect/>
          </a:stretch>
        </p:blipFill>
        <p:spPr>
          <a:xfrm>
            <a:off x="7312843" y="1556792"/>
            <a:ext cx="1373957" cy="3672408"/>
          </a:xfrm>
          <a:prstGeom prst="rect">
            <a:avLst/>
          </a:prstGeom>
        </p:spPr>
      </p:pic>
    </p:spTree>
    <p:extLst>
      <p:ext uri="{BB962C8B-B14F-4D97-AF65-F5344CB8AC3E}">
        <p14:creationId xmlns:p14="http://schemas.microsoft.com/office/powerpoint/2010/main" val="3468976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clearanceandcleanup.co.uk/wp-content/uploads/2013/09/photo-5.jpg"/>
          <p:cNvPicPr/>
          <p:nvPr/>
        </p:nvPicPr>
        <p:blipFill rotWithShape="1">
          <a:blip r:embed="rId3">
            <a:extLst>
              <a:ext uri="{28A0092B-C50C-407E-A947-70E740481C1C}">
                <a14:useLocalDpi xmlns:a14="http://schemas.microsoft.com/office/drawing/2010/main" val="0"/>
              </a:ext>
            </a:extLst>
          </a:blip>
          <a:srcRect r="50890"/>
          <a:stretch/>
        </p:blipFill>
        <p:spPr bwMode="auto">
          <a:xfrm>
            <a:off x="5148064" y="2708920"/>
            <a:ext cx="3240360" cy="3300976"/>
          </a:xfrm>
          <a:prstGeom prst="rect">
            <a:avLst/>
          </a:prstGeom>
          <a:noFill/>
          <a:ln w="28575">
            <a:noFill/>
          </a:ln>
          <a:extLst>
            <a:ext uri="{53640926-AAD7-44D8-BBD7-CCE9431645EC}">
              <a14:shadowObscured xmlns:a14="http://schemas.microsoft.com/office/drawing/2010/main"/>
            </a:ext>
          </a:extLst>
        </p:spPr>
      </p:pic>
      <p:sp>
        <p:nvSpPr>
          <p:cNvPr id="2" name="Title 1"/>
          <p:cNvSpPr>
            <a:spLocks noGrp="1"/>
          </p:cNvSpPr>
          <p:nvPr>
            <p:ph type="title"/>
          </p:nvPr>
        </p:nvSpPr>
        <p:spPr>
          <a:xfrm>
            <a:off x="482034" y="-71474"/>
            <a:ext cx="8229600" cy="1143000"/>
          </a:xfrm>
        </p:spPr>
        <p:txBody>
          <a:bodyPr>
            <a:normAutofit/>
          </a:bodyPr>
          <a:lstStyle/>
          <a:p>
            <a:pPr algn="l"/>
            <a:r>
              <a:rPr lang="en-CA" sz="4000" dirty="0">
                <a:effectLst>
                  <a:outerShdw blurRad="38100" dist="38100" dir="2700000" algn="tl">
                    <a:srgbClr val="000000">
                      <a:alpha val="43137"/>
                    </a:srgbClr>
                  </a:outerShdw>
                </a:effectLst>
                <a:latin typeface="+mn-lt"/>
              </a:rPr>
              <a:t>Program Components</a:t>
            </a:r>
          </a:p>
        </p:txBody>
      </p:sp>
      <p:sp>
        <p:nvSpPr>
          <p:cNvPr id="3" name="Content Placeholder 2"/>
          <p:cNvSpPr>
            <a:spLocks noGrp="1"/>
          </p:cNvSpPr>
          <p:nvPr>
            <p:ph idx="1"/>
          </p:nvPr>
        </p:nvSpPr>
        <p:spPr>
          <a:xfrm>
            <a:off x="457200" y="1236324"/>
            <a:ext cx="8507288" cy="5001419"/>
          </a:xfrm>
        </p:spPr>
        <p:txBody>
          <a:bodyPr>
            <a:normAutofit/>
          </a:bodyPr>
          <a:lstStyle/>
          <a:p>
            <a:r>
              <a:rPr lang="en-CA" sz="2200" dirty="0"/>
              <a:t>Program is delivered over the course of approximately six months for each client.</a:t>
            </a:r>
          </a:p>
          <a:p>
            <a:r>
              <a:rPr lang="en-CA" sz="2200" dirty="0"/>
              <a:t>Components include but are not limited to the following</a:t>
            </a:r>
            <a:r>
              <a:rPr lang="en-CA" sz="2400" dirty="0"/>
              <a:t>:</a:t>
            </a:r>
          </a:p>
          <a:p>
            <a:pPr lvl="1">
              <a:buFont typeface="Wingdings" panose="05000000000000000000" pitchFamily="2" charset="2"/>
              <a:buChar char="ü"/>
            </a:pPr>
            <a:r>
              <a:rPr lang="en-CA" sz="1800" dirty="0"/>
              <a:t>Assessment and Care Coordination (CHATS)</a:t>
            </a:r>
          </a:p>
          <a:p>
            <a:pPr lvl="1">
              <a:buFont typeface="Wingdings" panose="05000000000000000000" pitchFamily="2" charset="2"/>
              <a:buChar char="ü"/>
            </a:pPr>
            <a:r>
              <a:rPr lang="en-CA" sz="1800" dirty="0"/>
              <a:t>Geriatric Mental Health Case Management</a:t>
            </a:r>
          </a:p>
          <a:p>
            <a:pPr lvl="2">
              <a:buFont typeface="Wingdings" panose="05000000000000000000" pitchFamily="2" charset="2"/>
              <a:buChar char="ü"/>
            </a:pPr>
            <a:r>
              <a:rPr lang="en-CA" sz="1400" dirty="0"/>
              <a:t>(YSSN)</a:t>
            </a:r>
          </a:p>
          <a:p>
            <a:pPr lvl="1">
              <a:buFont typeface="Wingdings" panose="05000000000000000000" pitchFamily="2" charset="2"/>
              <a:buChar char="ü"/>
            </a:pPr>
            <a:r>
              <a:rPr lang="en-CA" sz="1800" dirty="0"/>
              <a:t>Physical Clutter Remediation (CHATS)</a:t>
            </a:r>
          </a:p>
          <a:p>
            <a:pPr lvl="1">
              <a:buFont typeface="Wingdings" panose="05000000000000000000" pitchFamily="2" charset="2"/>
              <a:buChar char="ü"/>
            </a:pPr>
            <a:r>
              <a:rPr lang="en-CA" sz="1800" dirty="0"/>
              <a:t>Intensive Cleaning (CHATS/VHA)</a:t>
            </a:r>
          </a:p>
          <a:p>
            <a:pPr lvl="1">
              <a:buFont typeface="Wingdings" panose="05000000000000000000" pitchFamily="2" charset="2"/>
              <a:buChar char="ü"/>
            </a:pPr>
            <a:r>
              <a:rPr lang="en-CA" sz="1800" dirty="0"/>
              <a:t>Occupational Therapy (VHA)</a:t>
            </a:r>
          </a:p>
          <a:p>
            <a:pPr lvl="1">
              <a:buFont typeface="Wingdings" panose="05000000000000000000" pitchFamily="2" charset="2"/>
              <a:buChar char="ü"/>
            </a:pPr>
            <a:r>
              <a:rPr lang="en-CA" sz="1800" dirty="0"/>
              <a:t>Education and Training (All)</a:t>
            </a:r>
          </a:p>
          <a:p>
            <a:pPr lvl="1">
              <a:buFont typeface="Wingdings" panose="05000000000000000000" pitchFamily="2" charset="2"/>
              <a:buChar char="ü"/>
            </a:pPr>
            <a:r>
              <a:rPr lang="en-CA" sz="1800" dirty="0"/>
              <a:t>Client Advocacy with Landlords (All) </a:t>
            </a:r>
          </a:p>
        </p:txBody>
      </p:sp>
    </p:spTree>
    <p:extLst>
      <p:ext uri="{BB962C8B-B14F-4D97-AF65-F5344CB8AC3E}">
        <p14:creationId xmlns:p14="http://schemas.microsoft.com/office/powerpoint/2010/main" val="3999365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99392"/>
            <a:ext cx="8229600" cy="1143000"/>
          </a:xfrm>
        </p:spPr>
        <p:txBody>
          <a:bodyPr>
            <a:normAutofit/>
          </a:bodyPr>
          <a:lstStyle/>
          <a:p>
            <a:pPr algn="l"/>
            <a:r>
              <a:rPr lang="en-US" sz="4000" dirty="0">
                <a:effectLst>
                  <a:outerShdw blurRad="38100" dist="38100" dir="2700000" algn="tl">
                    <a:srgbClr val="000000">
                      <a:alpha val="43137"/>
                    </a:srgbClr>
                  </a:outerShdw>
                </a:effectLst>
                <a:latin typeface="+mj-lt"/>
              </a:rPr>
              <a:t>Geriatric Case Management </a:t>
            </a:r>
          </a:p>
        </p:txBody>
      </p:sp>
      <p:sp>
        <p:nvSpPr>
          <p:cNvPr id="3" name="Content Placeholder 2"/>
          <p:cNvSpPr>
            <a:spLocks noGrp="1"/>
          </p:cNvSpPr>
          <p:nvPr>
            <p:ph idx="1"/>
          </p:nvPr>
        </p:nvSpPr>
        <p:spPr>
          <a:xfrm>
            <a:off x="457200" y="1124744"/>
            <a:ext cx="8229600" cy="4525963"/>
          </a:xfrm>
        </p:spPr>
        <p:txBody>
          <a:bodyPr>
            <a:normAutofit/>
          </a:bodyPr>
          <a:lstStyle/>
          <a:p>
            <a:r>
              <a:rPr lang="en-US" sz="2200" dirty="0"/>
              <a:t>Psychosocial rehabilitation approach </a:t>
            </a:r>
          </a:p>
          <a:p>
            <a:pPr marL="0" indent="0">
              <a:buNone/>
            </a:pPr>
            <a:endParaRPr lang="en-US" sz="2200" dirty="0"/>
          </a:p>
          <a:p>
            <a:pPr lvl="1">
              <a:buFont typeface="Wingdings" panose="05000000000000000000" pitchFamily="2" charset="2"/>
              <a:buChar char="ü"/>
            </a:pPr>
            <a:r>
              <a:rPr lang="en-US" sz="2000" dirty="0"/>
              <a:t> Utilize bio-psycho-social model for depressive symptoms &amp; hoarding behaviour</a:t>
            </a:r>
          </a:p>
          <a:p>
            <a:pPr lvl="1">
              <a:buFont typeface="Wingdings" panose="05000000000000000000" pitchFamily="2" charset="2"/>
              <a:buChar char="ü"/>
            </a:pPr>
            <a:r>
              <a:rPr lang="en-US" sz="2000" dirty="0"/>
              <a:t> Many of these seniors experience isolation due to the state of their home (refrain from inviting people over, embarrassed, ashamed). </a:t>
            </a:r>
          </a:p>
          <a:p>
            <a:pPr lvl="1">
              <a:buFont typeface="Wingdings" panose="05000000000000000000" pitchFamily="2" charset="2"/>
              <a:buChar char="ü"/>
            </a:pPr>
            <a:r>
              <a:rPr lang="en-US" sz="2000" dirty="0"/>
              <a:t>CM to assist them in building up their social networks again and connecting them with others. </a:t>
            </a:r>
          </a:p>
          <a:p>
            <a:pPr lvl="1">
              <a:buFont typeface="Wingdings" panose="05000000000000000000" pitchFamily="2" charset="2"/>
              <a:buChar char="ü"/>
            </a:pPr>
            <a:r>
              <a:rPr lang="en-US" sz="2000" dirty="0"/>
              <a:t>Emotional support – family issues/trauma that has led them into their current situation (family breakdown, mental health symptoms)</a:t>
            </a:r>
          </a:p>
          <a:p>
            <a:pPr lvl="1">
              <a:buFont typeface="Wingdings" panose="05000000000000000000" pitchFamily="2" charset="2"/>
              <a:buChar char="ü"/>
            </a:pPr>
            <a:endParaRPr lang="en-US" sz="2000" dirty="0"/>
          </a:p>
        </p:txBody>
      </p:sp>
    </p:spTree>
    <p:extLst>
      <p:ext uri="{BB962C8B-B14F-4D97-AF65-F5344CB8AC3E}">
        <p14:creationId xmlns:p14="http://schemas.microsoft.com/office/powerpoint/2010/main" val="2774849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06090"/>
          </a:xfrm>
        </p:spPr>
        <p:txBody>
          <a:bodyPr>
            <a:normAutofit fontScale="90000"/>
          </a:bodyPr>
          <a:lstStyle/>
          <a:p>
            <a:pPr algn="l"/>
            <a:r>
              <a:rPr lang="en-US" sz="4000" dirty="0">
                <a:effectLst>
                  <a:outerShdw blurRad="38100" dist="38100" dir="2700000" algn="tl">
                    <a:srgbClr val="000000">
                      <a:alpha val="43137"/>
                    </a:srgbClr>
                  </a:outerShdw>
                </a:effectLst>
              </a:rPr>
              <a:t>Geriatric Case Management- Models of Change</a:t>
            </a:r>
          </a:p>
        </p:txBody>
      </p:sp>
      <p:sp>
        <p:nvSpPr>
          <p:cNvPr id="3" name="Content Placeholder 2"/>
          <p:cNvSpPr>
            <a:spLocks noGrp="1"/>
          </p:cNvSpPr>
          <p:nvPr>
            <p:ph idx="1"/>
          </p:nvPr>
        </p:nvSpPr>
        <p:spPr>
          <a:xfrm>
            <a:off x="457200" y="1124744"/>
            <a:ext cx="8229600" cy="4680520"/>
          </a:xfrm>
        </p:spPr>
        <p:txBody>
          <a:bodyPr>
            <a:normAutofit/>
          </a:bodyPr>
          <a:lstStyle/>
          <a:p>
            <a:r>
              <a:rPr lang="en-US" sz="2200" dirty="0"/>
              <a:t>Harm Reduction</a:t>
            </a:r>
            <a:r>
              <a:rPr lang="en-US" sz="2900" dirty="0"/>
              <a:t>:</a:t>
            </a:r>
          </a:p>
          <a:p>
            <a:pPr lvl="1">
              <a:buFont typeface="Wingdings" panose="05000000000000000000" pitchFamily="2" charset="2"/>
              <a:buChar char="ü"/>
            </a:pPr>
            <a:r>
              <a:rPr lang="en-US" sz="2100" dirty="0"/>
              <a:t>Every step is a step to be recognized and celebrated </a:t>
            </a:r>
          </a:p>
          <a:p>
            <a:r>
              <a:rPr lang="en-US" sz="2200" dirty="0"/>
              <a:t>CBT Techniques</a:t>
            </a:r>
            <a:r>
              <a:rPr lang="en-US" sz="2900" dirty="0"/>
              <a:t>:</a:t>
            </a:r>
          </a:p>
          <a:p>
            <a:pPr lvl="1">
              <a:buFont typeface="Wingdings" panose="05000000000000000000" pitchFamily="2" charset="2"/>
              <a:buChar char="ü"/>
            </a:pPr>
            <a:r>
              <a:rPr lang="en-US" sz="2100" dirty="0"/>
              <a:t>Providing a weekly goal planner sheet to create goals about what tasks they would like to complete (regarding taking care of the home) between the time that the HSW comes again</a:t>
            </a:r>
          </a:p>
          <a:p>
            <a:pPr lvl="1">
              <a:buFont typeface="Wingdings" panose="05000000000000000000" pitchFamily="2" charset="2"/>
              <a:buChar char="ü"/>
            </a:pPr>
            <a:r>
              <a:rPr lang="en-US" sz="2100" dirty="0"/>
              <a:t>Discussing the importance of certain items, what it means to them, along with the positives that will come out of them discarding that object. </a:t>
            </a:r>
          </a:p>
          <a:p>
            <a:pPr lvl="1">
              <a:buFont typeface="Wingdings" panose="05000000000000000000" pitchFamily="2" charset="2"/>
              <a:buChar char="ü"/>
            </a:pPr>
            <a:r>
              <a:rPr lang="en-US" sz="2100" b="1" dirty="0"/>
              <a:t>Support client to reevaluate their thinking about the actual vs. imagined importance of the item and to gain a new perspective on the realistic consequences of not having that item</a:t>
            </a:r>
            <a:endParaRPr lang="en-US" sz="2100" dirty="0"/>
          </a:p>
          <a:p>
            <a:pPr lvl="1"/>
            <a:endParaRPr lang="en-US" dirty="0"/>
          </a:p>
          <a:p>
            <a:pPr marL="457200" lvl="1" indent="0">
              <a:buNone/>
            </a:pPr>
            <a:endParaRPr lang="en-US" dirty="0"/>
          </a:p>
        </p:txBody>
      </p:sp>
    </p:spTree>
    <p:extLst>
      <p:ext uri="{BB962C8B-B14F-4D97-AF65-F5344CB8AC3E}">
        <p14:creationId xmlns:p14="http://schemas.microsoft.com/office/powerpoint/2010/main" val="807859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8256"/>
            <a:ext cx="8229600" cy="1143000"/>
          </a:xfrm>
        </p:spPr>
        <p:txBody>
          <a:bodyPr>
            <a:normAutofit/>
          </a:bodyPr>
          <a:lstStyle/>
          <a:p>
            <a:pPr algn="l"/>
            <a:r>
              <a:rPr lang="en-CA" sz="4000" dirty="0">
                <a:effectLst>
                  <a:outerShdw blurRad="38100" dist="38100" dir="2700000" algn="tl">
                    <a:srgbClr val="000000">
                      <a:alpha val="43137"/>
                    </a:srgbClr>
                  </a:outerShdw>
                </a:effectLst>
                <a:latin typeface="+mj-lt"/>
              </a:rPr>
              <a:t>Client Stories</a:t>
            </a:r>
            <a:endParaRPr lang="en-US" sz="4000"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04560" y="908720"/>
            <a:ext cx="8229600" cy="4525963"/>
          </a:xfrm>
        </p:spPr>
        <p:txBody>
          <a:bodyPr>
            <a:normAutofit fontScale="85000" lnSpcReduction="20000"/>
          </a:bodyPr>
          <a:lstStyle/>
          <a:p>
            <a:r>
              <a:rPr lang="en-US" sz="2200" dirty="0"/>
              <a:t>Every client’s level of hoarding/clutter behaviour varies. </a:t>
            </a:r>
          </a:p>
          <a:p>
            <a:r>
              <a:rPr lang="en-US" sz="2200" dirty="0"/>
              <a:t>One client not only had cluttering behaviour inside the home, but also outside (by-law-enforcement officer involved due to neighbourhood complaint)</a:t>
            </a:r>
          </a:p>
          <a:p>
            <a:pPr lvl="1">
              <a:buFont typeface="Wingdings" panose="05000000000000000000" pitchFamily="2" charset="2"/>
              <a:buChar char="ü"/>
            </a:pPr>
            <a:r>
              <a:rPr lang="en-US" sz="1900" dirty="0"/>
              <a:t>CM assisted client is ridding of all clutter on front lawn (interlocking bricks, statues, fountains, miniature fixtures, etc.)</a:t>
            </a:r>
          </a:p>
          <a:p>
            <a:pPr lvl="1">
              <a:buFont typeface="Wingdings" panose="05000000000000000000" pitchFamily="2" charset="2"/>
              <a:buChar char="ü"/>
            </a:pPr>
            <a:r>
              <a:rPr lang="en-US" sz="1900" dirty="0"/>
              <a:t>Client was connected with HAMP to assist in whipper-snipping front yard</a:t>
            </a:r>
          </a:p>
          <a:p>
            <a:pPr lvl="1">
              <a:buFont typeface="Wingdings" panose="05000000000000000000" pitchFamily="2" charset="2"/>
              <a:buChar char="ü"/>
            </a:pPr>
            <a:r>
              <a:rPr lang="en-US" sz="1900" dirty="0"/>
              <a:t>Client is now working on landscaping her yard to her liking to the best of her ability and complaint was not filed. </a:t>
            </a:r>
          </a:p>
          <a:p>
            <a:r>
              <a:rPr lang="en-US" sz="2300" dirty="0"/>
              <a:t>80 </a:t>
            </a:r>
            <a:r>
              <a:rPr lang="en-US" sz="2300" dirty="0" err="1"/>
              <a:t>yro</a:t>
            </a:r>
            <a:r>
              <a:rPr lang="en-US" sz="2300" dirty="0"/>
              <a:t> male, with mobility issues living in subsidized housing referred by staff at Housing York &amp; Fire/EMS. Issues identified: occupant could not exit home in emergency, and EMS could not enter quickly; fire potential, risk of falls, access to phone restricted. Client claimed clutter due to lack of storage.</a:t>
            </a:r>
          </a:p>
          <a:p>
            <a:pPr lvl="1"/>
            <a:r>
              <a:rPr lang="en-US" sz="1900" dirty="0"/>
              <a:t>Individualized cleaning schedule set up; book shelves installed; sorting/organizing/cleaning</a:t>
            </a:r>
          </a:p>
          <a:p>
            <a:pPr lvl="1"/>
            <a:r>
              <a:rPr lang="en-US" sz="1900" dirty="0" err="1"/>
              <a:t>Approx</a:t>
            </a:r>
            <a:r>
              <a:rPr lang="en-US" sz="1900" dirty="0"/>
              <a:t> 4 months work completed and client discharged. </a:t>
            </a:r>
          </a:p>
          <a:p>
            <a:pPr lvl="1"/>
            <a:r>
              <a:rPr lang="en-US" sz="1900" dirty="0"/>
              <a:t>Three month follow up with post service assessment: clutter rating reduced to </a:t>
            </a:r>
            <a:r>
              <a:rPr lang="en-US" sz="1900" dirty="0" err="1"/>
              <a:t>avg</a:t>
            </a:r>
            <a:r>
              <a:rPr lang="en-US" sz="1900" dirty="0"/>
              <a:t> 2 out of 9; space to walk freely through unit</a:t>
            </a:r>
          </a:p>
          <a:p>
            <a:pPr lvl="1"/>
            <a:r>
              <a:rPr lang="en-US" sz="1900" dirty="0"/>
              <a:t>Client now has ongoing homemaking every two weeks to support maintenance of improved conditions</a:t>
            </a:r>
          </a:p>
          <a:p>
            <a:pPr lvl="1">
              <a:buFont typeface="Wingdings" panose="05000000000000000000" pitchFamily="2" charset="2"/>
              <a:buChar char="ü"/>
            </a:pPr>
            <a:endParaRPr lang="en-US" dirty="0"/>
          </a:p>
        </p:txBody>
      </p:sp>
    </p:spTree>
    <p:extLst>
      <p:ext uri="{BB962C8B-B14F-4D97-AF65-F5344CB8AC3E}">
        <p14:creationId xmlns:p14="http://schemas.microsoft.com/office/powerpoint/2010/main" val="1231408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CFDF-78AF-4340-812F-263B6D9BE452}"/>
              </a:ext>
            </a:extLst>
          </p:cNvPr>
          <p:cNvSpPr>
            <a:spLocks noGrp="1"/>
          </p:cNvSpPr>
          <p:nvPr>
            <p:ph type="title"/>
          </p:nvPr>
        </p:nvSpPr>
        <p:spPr/>
        <p:txBody>
          <a:bodyPr/>
          <a:lstStyle/>
          <a:p>
            <a:r>
              <a:rPr lang="en-CA" dirty="0"/>
              <a:t>Current Challenges in the Sector</a:t>
            </a:r>
          </a:p>
        </p:txBody>
      </p:sp>
      <p:sp>
        <p:nvSpPr>
          <p:cNvPr id="3" name="Content Placeholder 2">
            <a:extLst>
              <a:ext uri="{FF2B5EF4-FFF2-40B4-BE49-F238E27FC236}">
                <a16:creationId xmlns:a16="http://schemas.microsoft.com/office/drawing/2014/main" id="{D310E083-800B-4ACC-B7B6-DD67AB317EC0}"/>
              </a:ext>
            </a:extLst>
          </p:cNvPr>
          <p:cNvSpPr>
            <a:spLocks noGrp="1"/>
          </p:cNvSpPr>
          <p:nvPr>
            <p:ph idx="1"/>
          </p:nvPr>
        </p:nvSpPr>
        <p:spPr/>
        <p:txBody>
          <a:bodyPr/>
          <a:lstStyle/>
          <a:p>
            <a:r>
              <a:rPr lang="en-CA" dirty="0"/>
              <a:t>Staffing is reaching critical stage: </a:t>
            </a:r>
          </a:p>
          <a:p>
            <a:pPr lvl="1"/>
            <a:r>
              <a:rPr lang="en-CA" dirty="0"/>
              <a:t>PSWs and HSWs crucial for service delivery</a:t>
            </a:r>
          </a:p>
          <a:p>
            <a:r>
              <a:rPr lang="en-CA" dirty="0"/>
              <a:t>Changing demographics: </a:t>
            </a:r>
          </a:p>
          <a:p>
            <a:pPr lvl="1"/>
            <a:r>
              <a:rPr lang="en-CA" dirty="0"/>
              <a:t>Older adults’ migration to northern communities </a:t>
            </a:r>
          </a:p>
          <a:p>
            <a:pPr lvl="1"/>
            <a:r>
              <a:rPr lang="en-CA" dirty="0"/>
              <a:t>Rurality impact on ability to reach and serve</a:t>
            </a:r>
          </a:p>
          <a:p>
            <a:pPr lvl="1"/>
            <a:r>
              <a:rPr lang="en-CA" dirty="0"/>
              <a:t>Demand for culturally-specific services and workers</a:t>
            </a:r>
          </a:p>
          <a:p>
            <a:pPr lvl="1"/>
            <a:r>
              <a:rPr lang="en-CA" dirty="0"/>
              <a:t>What will the Boomers expect for their own care?</a:t>
            </a:r>
          </a:p>
          <a:p>
            <a:r>
              <a:rPr lang="en-CA" dirty="0"/>
              <a:t>Competition for funding and who decides priorities</a:t>
            </a:r>
          </a:p>
        </p:txBody>
      </p:sp>
    </p:spTree>
    <p:extLst>
      <p:ext uri="{BB962C8B-B14F-4D97-AF65-F5344CB8AC3E}">
        <p14:creationId xmlns:p14="http://schemas.microsoft.com/office/powerpoint/2010/main" val="2183614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CF15-B8C5-4E4A-B9CD-FFB3998408B9}"/>
              </a:ext>
            </a:extLst>
          </p:cNvPr>
          <p:cNvSpPr>
            <a:spLocks noGrp="1"/>
          </p:cNvSpPr>
          <p:nvPr>
            <p:ph type="title"/>
          </p:nvPr>
        </p:nvSpPr>
        <p:spPr/>
        <p:txBody>
          <a:bodyPr>
            <a:normAutofit fontScale="90000"/>
          </a:bodyPr>
          <a:lstStyle/>
          <a:p>
            <a:r>
              <a:rPr lang="en-CA" dirty="0"/>
              <a:t>How Can We Influence Policy and Planning?</a:t>
            </a:r>
          </a:p>
        </p:txBody>
      </p:sp>
      <p:sp>
        <p:nvSpPr>
          <p:cNvPr id="3" name="Content Placeholder 2">
            <a:extLst>
              <a:ext uri="{FF2B5EF4-FFF2-40B4-BE49-F238E27FC236}">
                <a16:creationId xmlns:a16="http://schemas.microsoft.com/office/drawing/2014/main" id="{F97EA84A-9AAB-4C76-83A4-5EC947362B0C}"/>
              </a:ext>
            </a:extLst>
          </p:cNvPr>
          <p:cNvSpPr>
            <a:spLocks noGrp="1"/>
          </p:cNvSpPr>
          <p:nvPr>
            <p:ph idx="1"/>
          </p:nvPr>
        </p:nvSpPr>
        <p:spPr/>
        <p:txBody>
          <a:bodyPr/>
          <a:lstStyle/>
          <a:p>
            <a:r>
              <a:rPr lang="en-CA" dirty="0"/>
              <a:t>How can we better position/profile community services within an integrated health care/social services delivery context?</a:t>
            </a:r>
          </a:p>
          <a:p>
            <a:r>
              <a:rPr lang="en-CA" dirty="0"/>
              <a:t>What do we need to do better/differently?</a:t>
            </a:r>
          </a:p>
          <a:p>
            <a:r>
              <a:rPr lang="en-CA" dirty="0"/>
              <a:t>How can we influence policy decision-makers?</a:t>
            </a:r>
          </a:p>
          <a:p>
            <a:pPr lvl="1"/>
            <a:r>
              <a:rPr lang="en-CA" dirty="0"/>
              <a:t>Evidence-based research</a:t>
            </a:r>
          </a:p>
          <a:p>
            <a:pPr lvl="1"/>
            <a:r>
              <a:rPr lang="en-CA" dirty="0"/>
              <a:t>Resource reallocation</a:t>
            </a:r>
          </a:p>
          <a:p>
            <a:pPr lvl="1"/>
            <a:endParaRPr lang="en-CA" dirty="0"/>
          </a:p>
          <a:p>
            <a:pPr marL="457200" lvl="1" indent="0">
              <a:buNone/>
            </a:pPr>
            <a:endParaRPr lang="en-CA" dirty="0"/>
          </a:p>
        </p:txBody>
      </p:sp>
    </p:spTree>
    <p:extLst>
      <p:ext uri="{BB962C8B-B14F-4D97-AF65-F5344CB8AC3E}">
        <p14:creationId xmlns:p14="http://schemas.microsoft.com/office/powerpoint/2010/main" val="898140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0717" y="5825756"/>
            <a:ext cx="3352004" cy="1032244"/>
            <a:chOff x="796" y="5684962"/>
            <a:chExt cx="3809204" cy="117303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5684962"/>
              <a:ext cx="2387600" cy="1173038"/>
            </a:xfrm>
            <a:prstGeom prst="rect">
              <a:avLst/>
            </a:prstGeom>
          </p:spPr>
        </p:pic>
        <p:grpSp>
          <p:nvGrpSpPr>
            <p:cNvPr id="8" name="Group 7"/>
            <p:cNvGrpSpPr/>
            <p:nvPr/>
          </p:nvGrpSpPr>
          <p:grpSpPr>
            <a:xfrm>
              <a:off x="796" y="5990264"/>
              <a:ext cx="1599404" cy="654663"/>
              <a:chOff x="152400" y="2208550"/>
              <a:chExt cx="3829660" cy="1567543"/>
            </a:xfrm>
          </p:grpSpPr>
          <p:sp>
            <p:nvSpPr>
              <p:cNvPr id="9" name="Oval 8"/>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10" y="1279299"/>
            <a:ext cx="7643379" cy="4299401"/>
          </a:xfrm>
          <a:prstGeom prst="rect">
            <a:avLst/>
          </a:prstGeom>
        </p:spPr>
      </p:pic>
      <p:sp>
        <p:nvSpPr>
          <p:cNvPr id="7" name="Rectangle 6"/>
          <p:cNvSpPr/>
          <p:nvPr/>
        </p:nvSpPr>
        <p:spPr>
          <a:xfrm>
            <a:off x="4932040" y="2636912"/>
            <a:ext cx="3124200" cy="548386"/>
          </a:xfrm>
          <a:prstGeom prst="rect">
            <a:avLst/>
          </a:prstGeom>
          <a:solidFill>
            <a:srgbClr val="14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Gill Sans MT Std Book" pitchFamily="34" charset="0"/>
                <a:cs typeface="Arial" panose="020B0604020202020204" pitchFamily="34" charset="0"/>
              </a:rPr>
              <a:t>Mick Jagger, 75</a:t>
            </a:r>
            <a:endParaRPr lang="en-CA" sz="2400" dirty="0">
              <a:latin typeface="Gill Sans MT Std Book" pitchFamily="34" charset="0"/>
              <a:cs typeface="Arial" panose="020B0604020202020204" pitchFamily="34" charset="0"/>
            </a:endParaRPr>
          </a:p>
        </p:txBody>
      </p:sp>
      <p:sp>
        <p:nvSpPr>
          <p:cNvPr id="14" name="TextBox 13"/>
          <p:cNvSpPr txBox="1"/>
          <p:nvPr/>
        </p:nvSpPr>
        <p:spPr>
          <a:xfrm>
            <a:off x="-502298" y="152397"/>
            <a:ext cx="8808098" cy="1323439"/>
          </a:xfrm>
          <a:prstGeom prst="rect">
            <a:avLst/>
          </a:prstGeom>
          <a:noFill/>
        </p:spPr>
        <p:txBody>
          <a:bodyPr wrap="square" rtlCol="0">
            <a:spAutoFit/>
          </a:bodyPr>
          <a:lstStyle/>
          <a:p>
            <a:pPr algn="r"/>
            <a:r>
              <a:rPr lang="en-CA" sz="3200" dirty="0">
                <a:solidFill>
                  <a:srgbClr val="149393"/>
                </a:solidFill>
                <a:latin typeface="Gill Sans MT Std Light" pitchFamily="34" charset="0"/>
                <a:cs typeface="Arial" panose="020B0604020202020204" pitchFamily="34" charset="0"/>
              </a:rPr>
              <a:t>It`s not how old you are, it`s how you are old. </a:t>
            </a:r>
          </a:p>
          <a:p>
            <a:pPr algn="r"/>
            <a:r>
              <a:rPr lang="en-CA" sz="2400" dirty="0">
                <a:solidFill>
                  <a:srgbClr val="149393"/>
                </a:solidFill>
                <a:latin typeface="Gill Sans MT Std Book" pitchFamily="34" charset="0"/>
                <a:cs typeface="Arial" panose="020B0604020202020204" pitchFamily="34" charset="0"/>
              </a:rPr>
              <a:t>						      - </a:t>
            </a:r>
            <a:r>
              <a:rPr lang="en-CA" sz="2400" i="1" dirty="0">
                <a:solidFill>
                  <a:srgbClr val="149393"/>
                </a:solidFill>
                <a:latin typeface="Gill Sans MT Std Book" pitchFamily="34" charset="0"/>
                <a:cs typeface="Arial" panose="020B0604020202020204" pitchFamily="34" charset="0"/>
              </a:rPr>
              <a:t>Jules </a:t>
            </a:r>
            <a:r>
              <a:rPr lang="en-CA" sz="2400" i="1" dirty="0" err="1">
                <a:solidFill>
                  <a:srgbClr val="149393"/>
                </a:solidFill>
                <a:latin typeface="Gill Sans MT Std Book" pitchFamily="34" charset="0"/>
                <a:cs typeface="Arial" panose="020B0604020202020204" pitchFamily="34" charset="0"/>
              </a:rPr>
              <a:t>Renard</a:t>
            </a:r>
            <a:r>
              <a:rPr lang="en-CA" sz="2400" i="1" dirty="0">
                <a:solidFill>
                  <a:srgbClr val="149393"/>
                </a:solidFill>
                <a:latin typeface="Gill Sans MT Std Book" pitchFamily="34" charset="0"/>
                <a:cs typeface="Arial" panose="020B0604020202020204" pitchFamily="34" charset="0"/>
              </a:rPr>
              <a:t>  </a:t>
            </a:r>
            <a:br>
              <a:rPr lang="en-CA" sz="2400" dirty="0">
                <a:solidFill>
                  <a:schemeClr val="bg1">
                    <a:lumMod val="65000"/>
                  </a:schemeClr>
                </a:solidFill>
                <a:latin typeface="Gill Sans MT Std Book" pitchFamily="34" charset="0"/>
                <a:cs typeface="Arial" panose="020B0604020202020204" pitchFamily="34" charset="0"/>
              </a:rPr>
            </a:br>
            <a:endParaRPr lang="en-CA" sz="2400" dirty="0">
              <a:solidFill>
                <a:schemeClr val="bg1">
                  <a:lumMod val="65000"/>
                </a:schemeClr>
              </a:solidFill>
              <a:latin typeface="Gill Sans MT Std Book" pitchFamily="34" charset="0"/>
              <a:cs typeface="Arial" panose="020B0604020202020204" pitchFamily="34" charset="0"/>
            </a:endParaRPr>
          </a:p>
        </p:txBody>
      </p:sp>
    </p:spTree>
    <p:extLst>
      <p:ext uri="{BB962C8B-B14F-4D97-AF65-F5344CB8AC3E}">
        <p14:creationId xmlns:p14="http://schemas.microsoft.com/office/powerpoint/2010/main" val="1448573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DD4C-6A89-4B58-B6B6-A1BB40E91F97}"/>
              </a:ext>
            </a:extLst>
          </p:cNvPr>
          <p:cNvSpPr>
            <a:spLocks noGrp="1"/>
          </p:cNvSpPr>
          <p:nvPr>
            <p:ph type="title"/>
          </p:nvPr>
        </p:nvSpPr>
        <p:spPr/>
        <p:txBody>
          <a:bodyPr/>
          <a:lstStyle/>
          <a:p>
            <a:r>
              <a:rPr lang="en-CA" dirty="0"/>
              <a:t>The Boomer Effect</a:t>
            </a:r>
          </a:p>
        </p:txBody>
      </p:sp>
      <p:pic>
        <p:nvPicPr>
          <p:cNvPr id="9" name="Content Placeholder 8">
            <a:extLst>
              <a:ext uri="{FF2B5EF4-FFF2-40B4-BE49-F238E27FC236}">
                <a16:creationId xmlns:a16="http://schemas.microsoft.com/office/drawing/2014/main" id="{D3FC5655-F7EB-4195-840F-6814EDBC75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118" y="1259466"/>
            <a:ext cx="3316877" cy="4525963"/>
          </a:xfrm>
        </p:spPr>
      </p:pic>
      <p:pic>
        <p:nvPicPr>
          <p:cNvPr id="11" name="Picture 10">
            <a:extLst>
              <a:ext uri="{FF2B5EF4-FFF2-40B4-BE49-F238E27FC236}">
                <a16:creationId xmlns:a16="http://schemas.microsoft.com/office/drawing/2014/main" id="{FDDCC2F7-950F-405B-83A4-BB8105FC6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259465"/>
            <a:ext cx="3316233" cy="4525964"/>
          </a:xfrm>
          <a:prstGeom prst="rect">
            <a:avLst/>
          </a:prstGeom>
        </p:spPr>
      </p:pic>
    </p:spTree>
    <p:extLst>
      <p:ext uri="{BB962C8B-B14F-4D97-AF65-F5344CB8AC3E}">
        <p14:creationId xmlns:p14="http://schemas.microsoft.com/office/powerpoint/2010/main" val="2720394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473606"/>
            <a:ext cx="7538864" cy="1072088"/>
          </a:xfrm>
          <a:prstGeom prst="rect">
            <a:avLst/>
          </a:prstGeom>
          <a:noFill/>
        </p:spPr>
        <p:txBody>
          <a:bodyPr wrap="square" rtlCol="0">
            <a:spAutoFit/>
          </a:bodyPr>
          <a:lstStyle/>
          <a:p>
            <a:pPr algn="r"/>
            <a:r>
              <a:rPr lang="en-CA" sz="3200" b="1" dirty="0">
                <a:solidFill>
                  <a:srgbClr val="149393"/>
                </a:solidFill>
                <a:latin typeface="Gill Sans MT Std Light" pitchFamily="34" charset="0"/>
              </a:rPr>
              <a:t>I may be a senior, but so what? I’m still hot. </a:t>
            </a:r>
          </a:p>
          <a:p>
            <a:pPr algn="r">
              <a:lnSpc>
                <a:spcPts val="3800"/>
              </a:lnSpc>
            </a:pPr>
            <a:r>
              <a:rPr lang="en-CA" sz="3200" dirty="0">
                <a:solidFill>
                  <a:srgbClr val="149393"/>
                </a:solidFill>
                <a:latin typeface="Arial Narrow" panose="020B0606020202030204" pitchFamily="34" charset="0"/>
              </a:rPr>
              <a:t> </a:t>
            </a:r>
            <a:r>
              <a:rPr lang="en-CA" sz="2000" dirty="0">
                <a:solidFill>
                  <a:srgbClr val="149393"/>
                </a:solidFill>
                <a:latin typeface="Arial Narrow" panose="020B0606020202030204" pitchFamily="34" charset="0"/>
              </a:rPr>
              <a:t>- </a:t>
            </a:r>
            <a:r>
              <a:rPr lang="en-CA" sz="2000" i="1" dirty="0">
                <a:solidFill>
                  <a:srgbClr val="149393"/>
                </a:solidFill>
                <a:latin typeface="Arial Narrow" panose="020B0606020202030204" pitchFamily="34" charset="0"/>
              </a:rPr>
              <a:t>Betty White</a:t>
            </a:r>
            <a:endParaRPr lang="en-CA" sz="2000" i="1" dirty="0">
              <a:solidFill>
                <a:srgbClr val="149393"/>
              </a:solidFill>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496"/>
          <a:stretch/>
        </p:blipFill>
        <p:spPr>
          <a:xfrm>
            <a:off x="982560" y="1628800"/>
            <a:ext cx="6789113" cy="4219550"/>
          </a:xfrm>
          <a:prstGeom prst="rect">
            <a:avLst/>
          </a:prstGeom>
        </p:spPr>
      </p:pic>
      <p:sp>
        <p:nvSpPr>
          <p:cNvPr id="5" name="Rectangle 4"/>
          <p:cNvSpPr/>
          <p:nvPr/>
        </p:nvSpPr>
        <p:spPr>
          <a:xfrm>
            <a:off x="5486400" y="4876800"/>
            <a:ext cx="2971800" cy="684226"/>
          </a:xfrm>
          <a:prstGeom prst="rect">
            <a:avLst/>
          </a:prstGeom>
          <a:solidFill>
            <a:srgbClr val="14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Betty White, 94 </a:t>
            </a:r>
          </a:p>
        </p:txBody>
      </p:sp>
    </p:spTree>
    <p:extLst>
      <p:ext uri="{BB962C8B-B14F-4D97-AF65-F5344CB8AC3E}">
        <p14:creationId xmlns:p14="http://schemas.microsoft.com/office/powerpoint/2010/main" val="3766742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p:cNvGrpSpPr/>
          <p:nvPr/>
        </p:nvGrpSpPr>
        <p:grpSpPr>
          <a:xfrm>
            <a:off x="130717" y="5825756"/>
            <a:ext cx="3352004" cy="1032244"/>
            <a:chOff x="796" y="5684962"/>
            <a:chExt cx="3809204" cy="1173038"/>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400" y="5684962"/>
              <a:ext cx="2387600" cy="1173038"/>
            </a:xfrm>
            <a:prstGeom prst="rect">
              <a:avLst/>
            </a:prstGeom>
          </p:spPr>
        </p:pic>
        <p:grpSp>
          <p:nvGrpSpPr>
            <p:cNvPr id="9" name="Group 8"/>
            <p:cNvGrpSpPr/>
            <p:nvPr/>
          </p:nvGrpSpPr>
          <p:grpSpPr>
            <a:xfrm>
              <a:off x="796" y="5990264"/>
              <a:ext cx="1599404" cy="654663"/>
              <a:chOff x="152400" y="2208550"/>
              <a:chExt cx="3829660" cy="1567543"/>
            </a:xfrm>
          </p:grpSpPr>
          <p:sp>
            <p:nvSpPr>
              <p:cNvPr id="10" name="Oval 9"/>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Oval 10"/>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Oval 11"/>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grpSp>
      <p:sp>
        <p:nvSpPr>
          <p:cNvPr id="16" name="TextBox 15"/>
          <p:cNvSpPr txBox="1"/>
          <p:nvPr/>
        </p:nvSpPr>
        <p:spPr>
          <a:xfrm>
            <a:off x="358363" y="285229"/>
            <a:ext cx="7277580" cy="1487587"/>
          </a:xfrm>
          <a:prstGeom prst="rect">
            <a:avLst/>
          </a:prstGeom>
          <a:noFill/>
        </p:spPr>
        <p:txBody>
          <a:bodyPr wrap="square" rtlCol="0">
            <a:spAutoFit/>
          </a:bodyPr>
          <a:lstStyle/>
          <a:p>
            <a:pPr>
              <a:lnSpc>
                <a:spcPts val="4000"/>
              </a:lnSpc>
            </a:pPr>
            <a:r>
              <a:rPr lang="en-US" sz="4600" b="1" dirty="0">
                <a:solidFill>
                  <a:srgbClr val="149393"/>
                </a:solidFill>
                <a:latin typeface="Arial Narrow" panose="020B0606020202030204" pitchFamily="34" charset="0"/>
              </a:rPr>
              <a:t>People are living longer</a:t>
            </a:r>
          </a:p>
          <a:p>
            <a:pPr>
              <a:lnSpc>
                <a:spcPts val="4000"/>
              </a:lnSpc>
            </a:pPr>
            <a:r>
              <a:rPr lang="en-US" sz="3600" dirty="0">
                <a:solidFill>
                  <a:srgbClr val="149393"/>
                </a:solidFill>
                <a:latin typeface="Gill Sans MT Std Light" pitchFamily="34" charset="0"/>
              </a:rPr>
              <a:t>That’s good news!</a:t>
            </a:r>
          </a:p>
          <a:p>
            <a:endParaRPr lang="en-US" sz="2400" dirty="0">
              <a:solidFill>
                <a:prstClr val="black"/>
              </a:solidFill>
              <a:latin typeface="Gill Sans MT Std Light" pitchFamily="34" charset="0"/>
            </a:endParaRPr>
          </a:p>
        </p:txBody>
      </p:sp>
      <p:sp>
        <p:nvSpPr>
          <p:cNvPr id="17" name="TextBox 16"/>
          <p:cNvSpPr txBox="1"/>
          <p:nvPr/>
        </p:nvSpPr>
        <p:spPr>
          <a:xfrm>
            <a:off x="130717" y="1684876"/>
            <a:ext cx="3096343" cy="3970318"/>
          </a:xfrm>
          <a:prstGeom prst="rect">
            <a:avLst/>
          </a:prstGeom>
          <a:noFill/>
        </p:spPr>
        <p:txBody>
          <a:bodyPr wrap="square" rtlCol="0">
            <a:spAutoFit/>
          </a:bodyPr>
          <a:lstStyle/>
          <a:p>
            <a:pPr algn="ctr"/>
            <a:r>
              <a:rPr lang="en-US" sz="2100" dirty="0">
                <a:solidFill>
                  <a:srgbClr val="149393"/>
                </a:solidFill>
                <a:latin typeface="Gill Sans MT Std Light" pitchFamily="34" charset="0"/>
              </a:rPr>
              <a:t>Is 2016 seniors accounted for a record-high share of York Region’s population, rising to 14.6% percent of the population from 11.7%</a:t>
            </a:r>
          </a:p>
          <a:p>
            <a:pPr algn="ctr"/>
            <a:endParaRPr lang="en-US" sz="2100" dirty="0">
              <a:solidFill>
                <a:srgbClr val="149393"/>
              </a:solidFill>
              <a:latin typeface="Gill Sans MT Std Light" pitchFamily="34" charset="0"/>
            </a:endParaRPr>
          </a:p>
          <a:p>
            <a:pPr algn="ctr"/>
            <a:r>
              <a:rPr lang="en-US" sz="2100" dirty="0">
                <a:solidFill>
                  <a:srgbClr val="149393"/>
                </a:solidFill>
                <a:latin typeface="Gill Sans MT Std Light" pitchFamily="34" charset="0"/>
              </a:rPr>
              <a:t>Additionally, the number of seniors in York Region has increased faster (33.4%) compared to the city of Toronto (13.1%) between 2011 - 2016</a:t>
            </a:r>
            <a:endParaRPr lang="en-CA" sz="2100" dirty="0">
              <a:solidFill>
                <a:srgbClr val="149393"/>
              </a:solidFill>
              <a:latin typeface="Gill Sans MT Std Light" pitchFamily="34" charset="0"/>
            </a:endParaRPr>
          </a:p>
        </p:txBody>
      </p:sp>
    </p:spTree>
    <p:extLst>
      <p:ext uri="{BB962C8B-B14F-4D97-AF65-F5344CB8AC3E}">
        <p14:creationId xmlns:p14="http://schemas.microsoft.com/office/powerpoint/2010/main" val="111401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CA" dirty="0"/>
              <a:t>Province ill-prepared for senior health care ‘crisis’, experts warn</a:t>
            </a:r>
            <a:br>
              <a:rPr lang="en-CA" dirty="0"/>
            </a:br>
            <a:r>
              <a:rPr lang="en-CA" sz="3100" dirty="0"/>
              <a:t>Thu., Apr 14, 2016 | By Lisa Queen</a:t>
            </a:r>
          </a:p>
        </p:txBody>
      </p:sp>
      <p:pic>
        <p:nvPicPr>
          <p:cNvPr id="4" name="Content Placeholder 3"/>
          <p:cNvPicPr>
            <a:picLocks noGrp="1" noChangeAspect="1"/>
          </p:cNvPicPr>
          <p:nvPr>
            <p:ph sz="quarter" idx="10"/>
          </p:nvPr>
        </p:nvPicPr>
        <p:blipFill>
          <a:blip r:embed="rId3"/>
          <a:stretch>
            <a:fillRect/>
          </a:stretch>
        </p:blipFill>
        <p:spPr>
          <a:xfrm>
            <a:off x="1528763" y="2255044"/>
            <a:ext cx="6086475" cy="3429000"/>
          </a:xfrm>
          <a:prstGeom prst="rect">
            <a:avLst/>
          </a:prstGeom>
        </p:spPr>
      </p:pic>
    </p:spTree>
    <p:extLst>
      <p:ext uri="{BB962C8B-B14F-4D97-AF65-F5344CB8AC3E}">
        <p14:creationId xmlns:p14="http://schemas.microsoft.com/office/powerpoint/2010/main" val="932498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TextBox 20"/>
          <p:cNvSpPr txBox="1"/>
          <p:nvPr/>
        </p:nvSpPr>
        <p:spPr>
          <a:xfrm>
            <a:off x="154702" y="227667"/>
            <a:ext cx="3434909" cy="1487587"/>
          </a:xfrm>
          <a:prstGeom prst="rect">
            <a:avLst/>
          </a:prstGeom>
          <a:noFill/>
        </p:spPr>
        <p:txBody>
          <a:bodyPr wrap="square" rtlCol="0">
            <a:spAutoFit/>
          </a:bodyPr>
          <a:lstStyle/>
          <a:p>
            <a:pPr algn="ctr">
              <a:lnSpc>
                <a:spcPts val="4000"/>
              </a:lnSpc>
            </a:pPr>
            <a:r>
              <a:rPr lang="en-US" sz="4000" b="1" dirty="0">
                <a:solidFill>
                  <a:srgbClr val="149393"/>
                </a:solidFill>
                <a:latin typeface="Gill Sans MT Std Light" pitchFamily="34" charset="0"/>
              </a:rPr>
              <a:t>Sober Senior </a:t>
            </a:r>
          </a:p>
          <a:p>
            <a:pPr algn="ctr">
              <a:lnSpc>
                <a:spcPts val="4000"/>
              </a:lnSpc>
            </a:pPr>
            <a:r>
              <a:rPr lang="en-US" sz="4000" b="1" dirty="0">
                <a:solidFill>
                  <a:srgbClr val="149393"/>
                </a:solidFill>
                <a:latin typeface="Gill Sans MT Std Light" pitchFamily="34" charset="0"/>
              </a:rPr>
              <a:t>Thoughts</a:t>
            </a:r>
          </a:p>
          <a:p>
            <a:endParaRPr lang="en-US" sz="2400" dirty="0">
              <a:latin typeface="Gill Sans MT Std Light" pitchFamily="34" charset="0"/>
            </a:endParaRPr>
          </a:p>
        </p:txBody>
      </p:sp>
      <p:grpSp>
        <p:nvGrpSpPr>
          <p:cNvPr id="7" name="Group 6"/>
          <p:cNvGrpSpPr/>
          <p:nvPr/>
        </p:nvGrpSpPr>
        <p:grpSpPr>
          <a:xfrm>
            <a:off x="130717" y="5825756"/>
            <a:ext cx="3352004" cy="1032244"/>
            <a:chOff x="796" y="5684962"/>
            <a:chExt cx="3809204" cy="1173038"/>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400" y="5684962"/>
              <a:ext cx="2387600" cy="1173038"/>
            </a:xfrm>
            <a:prstGeom prst="rect">
              <a:avLst/>
            </a:prstGeom>
          </p:spPr>
        </p:pic>
        <p:grpSp>
          <p:nvGrpSpPr>
            <p:cNvPr id="9" name="Group 8"/>
            <p:cNvGrpSpPr/>
            <p:nvPr/>
          </p:nvGrpSpPr>
          <p:grpSpPr>
            <a:xfrm>
              <a:off x="796" y="5990264"/>
              <a:ext cx="1599404" cy="654663"/>
              <a:chOff x="152400" y="2208550"/>
              <a:chExt cx="3829660" cy="1567543"/>
            </a:xfrm>
          </p:grpSpPr>
          <p:sp>
            <p:nvSpPr>
              <p:cNvPr id="10" name="Oval 9"/>
              <p:cNvSpPr/>
              <p:nvPr/>
            </p:nvSpPr>
            <p:spPr>
              <a:xfrm>
                <a:off x="152400" y="2208550"/>
                <a:ext cx="1238860" cy="1567543"/>
              </a:xfrm>
              <a:prstGeom prst="ellipse">
                <a:avLst/>
              </a:prstGeom>
              <a:solidFill>
                <a:srgbClr val="FF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447800" y="2208550"/>
                <a:ext cx="1238860" cy="1567543"/>
              </a:xfrm>
              <a:prstGeom prst="ellipse">
                <a:avLst/>
              </a:prstGeom>
              <a:solidFill>
                <a:srgbClr val="C8B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743200" y="2208550"/>
                <a:ext cx="1238860" cy="1567543"/>
              </a:xfrm>
              <a:prstGeom prst="ellipse">
                <a:avLst/>
              </a:prstGeom>
              <a:solidFill>
                <a:srgbClr val="96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3" name="TextBox 22"/>
          <p:cNvSpPr txBox="1"/>
          <p:nvPr/>
        </p:nvSpPr>
        <p:spPr>
          <a:xfrm>
            <a:off x="364952" y="1538392"/>
            <a:ext cx="3299237" cy="4185761"/>
          </a:xfrm>
          <a:prstGeom prst="rect">
            <a:avLst/>
          </a:prstGeom>
          <a:noFill/>
        </p:spPr>
        <p:txBody>
          <a:bodyPr wrap="square" rtlCol="0">
            <a:spAutoFit/>
          </a:bodyPr>
          <a:lstStyle/>
          <a:p>
            <a:r>
              <a:rPr lang="en-US" sz="2800" dirty="0">
                <a:solidFill>
                  <a:srgbClr val="149393"/>
                </a:solidFill>
                <a:latin typeface="Gill Sans MT Std Light" pitchFamily="34" charset="0"/>
              </a:rPr>
              <a:t>Yes, people are living longer, but with more chronic conditions. </a:t>
            </a:r>
          </a:p>
          <a:p>
            <a:endParaRPr lang="en-US" sz="2400" dirty="0">
              <a:solidFill>
                <a:srgbClr val="149393"/>
              </a:solidFill>
              <a:latin typeface="Gill Sans MT Std Light" pitchFamily="34" charset="0"/>
            </a:endParaRPr>
          </a:p>
          <a:p>
            <a:pPr marL="457200" indent="-457200">
              <a:buFont typeface="Arial" panose="020B0604020202020204" pitchFamily="34" charset="0"/>
              <a:buChar char="•"/>
            </a:pPr>
            <a:r>
              <a:rPr lang="en-US" sz="2100" dirty="0">
                <a:solidFill>
                  <a:srgbClr val="149393"/>
                </a:solidFill>
                <a:latin typeface="Gill Sans MT Std Book" pitchFamily="34" charset="0"/>
              </a:rPr>
              <a:t>One-third of Canadians between 65-74 are disabled</a:t>
            </a:r>
          </a:p>
          <a:p>
            <a:pPr marL="457200" indent="-457200">
              <a:buFont typeface="Arial" panose="020B0604020202020204" pitchFamily="34" charset="0"/>
              <a:buChar char="•"/>
            </a:pPr>
            <a:endParaRPr lang="en-US" sz="2100" dirty="0">
              <a:solidFill>
                <a:srgbClr val="149393"/>
              </a:solidFill>
              <a:latin typeface="Gill Sans MT Std Book" pitchFamily="34" charset="0"/>
            </a:endParaRPr>
          </a:p>
          <a:p>
            <a:pPr marL="457200" indent="-457200">
              <a:buFont typeface="Arial" panose="020B0604020202020204" pitchFamily="34" charset="0"/>
              <a:buChar char="•"/>
            </a:pPr>
            <a:r>
              <a:rPr lang="en-US" sz="2100" dirty="0">
                <a:solidFill>
                  <a:srgbClr val="149393"/>
                </a:solidFill>
                <a:latin typeface="Gill Sans MT Std Book" pitchFamily="34" charset="0"/>
              </a:rPr>
              <a:t>Two-thirds over 65 take 5 or more prescriptions</a:t>
            </a:r>
          </a:p>
        </p:txBody>
      </p:sp>
      <p:sp>
        <p:nvSpPr>
          <p:cNvPr id="3" name="TextBox 2"/>
          <p:cNvSpPr txBox="1"/>
          <p:nvPr/>
        </p:nvSpPr>
        <p:spPr>
          <a:xfrm>
            <a:off x="5334000" y="660737"/>
            <a:ext cx="3959157"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149393"/>
                </a:solidFill>
                <a:latin typeface="Gill Sans MT Std Book" pitchFamily="34" charset="0"/>
              </a:rPr>
              <a:t>The top 10%  of older</a:t>
            </a:r>
          </a:p>
          <a:p>
            <a:r>
              <a:rPr lang="en-US" sz="2000" dirty="0">
                <a:solidFill>
                  <a:srgbClr val="149393"/>
                </a:solidFill>
                <a:latin typeface="Gill Sans MT Std Book" pitchFamily="34" charset="0"/>
              </a:rPr>
              <a:t>      Ontarians account for </a:t>
            </a:r>
          </a:p>
          <a:p>
            <a:r>
              <a:rPr lang="en-US" sz="2000" dirty="0">
                <a:solidFill>
                  <a:srgbClr val="149393"/>
                </a:solidFill>
                <a:latin typeface="Gill Sans MT Std Book" pitchFamily="34" charset="0"/>
              </a:rPr>
              <a:t>      60% of health spending</a:t>
            </a:r>
            <a:endParaRPr lang="en-CA" sz="2000" dirty="0">
              <a:solidFill>
                <a:srgbClr val="149393"/>
              </a:solidFill>
              <a:latin typeface="Gill Sans MT Std Book" pitchFamily="34" charset="0"/>
            </a:endParaRPr>
          </a:p>
        </p:txBody>
      </p:sp>
      <p:sp>
        <p:nvSpPr>
          <p:cNvPr id="4" name="Oval 3"/>
          <p:cNvSpPr/>
          <p:nvPr/>
        </p:nvSpPr>
        <p:spPr>
          <a:xfrm>
            <a:off x="4191000" y="0"/>
            <a:ext cx="838200" cy="8382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5181600" y="1870208"/>
            <a:ext cx="3844792" cy="3844792"/>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6172200" y="3124200"/>
            <a:ext cx="707474" cy="1015663"/>
          </a:xfrm>
          <a:prstGeom prst="rect">
            <a:avLst/>
          </a:prstGeom>
          <a:noFill/>
        </p:spPr>
        <p:txBody>
          <a:bodyPr wrap="square" rtlCol="0">
            <a:spAutoFit/>
          </a:bodyPr>
          <a:lstStyle/>
          <a:p>
            <a:r>
              <a:rPr lang="en-US" sz="6000" dirty="0">
                <a:solidFill>
                  <a:schemeClr val="bg1"/>
                </a:solidFill>
                <a:latin typeface="Gill Sans MT Std Book" pitchFamily="34" charset="0"/>
              </a:rPr>
              <a:t>$</a:t>
            </a:r>
            <a:endParaRPr lang="en-CA" sz="6000" dirty="0">
              <a:solidFill>
                <a:schemeClr val="bg1"/>
              </a:solidFill>
              <a:latin typeface="Gill Sans MT Std Book" pitchFamily="34" charset="0"/>
            </a:endParaRPr>
          </a:p>
        </p:txBody>
      </p:sp>
      <p:sp>
        <p:nvSpPr>
          <p:cNvPr id="24" name="TextBox 23"/>
          <p:cNvSpPr txBox="1"/>
          <p:nvPr/>
        </p:nvSpPr>
        <p:spPr>
          <a:xfrm>
            <a:off x="7522126" y="3124200"/>
            <a:ext cx="707474" cy="1015663"/>
          </a:xfrm>
          <a:prstGeom prst="rect">
            <a:avLst/>
          </a:prstGeom>
          <a:noFill/>
        </p:spPr>
        <p:txBody>
          <a:bodyPr wrap="square" rtlCol="0">
            <a:spAutoFit/>
          </a:bodyPr>
          <a:lstStyle/>
          <a:p>
            <a:r>
              <a:rPr lang="en-US" sz="6000" dirty="0">
                <a:solidFill>
                  <a:schemeClr val="bg1"/>
                </a:solidFill>
                <a:latin typeface="Gill Sans MT Std Book" pitchFamily="34" charset="0"/>
              </a:rPr>
              <a:t>$</a:t>
            </a:r>
            <a:endParaRPr lang="en-CA" sz="6000" dirty="0">
              <a:solidFill>
                <a:schemeClr val="bg1"/>
              </a:solidFill>
              <a:latin typeface="Gill Sans MT Std Book" pitchFamily="34" charset="0"/>
            </a:endParaRPr>
          </a:p>
        </p:txBody>
      </p:sp>
    </p:spTree>
    <p:extLst>
      <p:ext uri="{BB962C8B-B14F-4D97-AF65-F5344CB8AC3E}">
        <p14:creationId xmlns:p14="http://schemas.microsoft.com/office/powerpoint/2010/main" val="356176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67544" y="188640"/>
            <a:ext cx="8597054" cy="1118255"/>
          </a:xfrm>
          <a:prstGeom prst="rect">
            <a:avLst/>
          </a:prstGeom>
          <a:noFill/>
        </p:spPr>
        <p:txBody>
          <a:bodyPr wrap="square" rtlCol="0">
            <a:spAutoFit/>
          </a:bodyPr>
          <a:lstStyle/>
          <a:p>
            <a:pPr>
              <a:lnSpc>
                <a:spcPts val="4000"/>
              </a:lnSpc>
            </a:pPr>
            <a:r>
              <a:rPr lang="en-US" sz="4100" b="1" dirty="0">
                <a:solidFill>
                  <a:srgbClr val="149393"/>
                </a:solidFill>
                <a:latin typeface="Arial Narrow" panose="020B0606020202030204" pitchFamily="34" charset="0"/>
              </a:rPr>
              <a:t>Most older adults prefer</a:t>
            </a:r>
          </a:p>
          <a:p>
            <a:pPr>
              <a:lnSpc>
                <a:spcPts val="4000"/>
              </a:lnSpc>
            </a:pPr>
            <a:r>
              <a:rPr lang="en-US" sz="4100" b="1" dirty="0">
                <a:solidFill>
                  <a:srgbClr val="149393"/>
                </a:solidFill>
                <a:latin typeface="Arial Narrow" panose="020B0606020202030204" pitchFamily="34" charset="0"/>
              </a:rPr>
              <a:t>to age at home</a:t>
            </a:r>
          </a:p>
        </p:txBody>
      </p:sp>
      <p:sp>
        <p:nvSpPr>
          <p:cNvPr id="23" name="TextBox 22"/>
          <p:cNvSpPr txBox="1"/>
          <p:nvPr/>
        </p:nvSpPr>
        <p:spPr>
          <a:xfrm>
            <a:off x="483733" y="1624574"/>
            <a:ext cx="4177454" cy="4401205"/>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149393"/>
                </a:solidFill>
                <a:latin typeface="Gill Sans MT Std Light" pitchFamily="34" charset="0"/>
              </a:rPr>
              <a:t>Choose to maintain health, independence and dignity</a:t>
            </a:r>
          </a:p>
          <a:p>
            <a:pPr marL="457200" indent="-457200">
              <a:buFont typeface="Arial" panose="020B0604020202020204" pitchFamily="34" charset="0"/>
              <a:buChar char="•"/>
            </a:pPr>
            <a:endParaRPr lang="en-US" sz="2000" dirty="0">
              <a:solidFill>
                <a:srgbClr val="149393"/>
              </a:solidFill>
              <a:latin typeface="Gill Sans MT Std Light" pitchFamily="34" charset="0"/>
            </a:endParaRPr>
          </a:p>
          <a:p>
            <a:pPr marL="457200" indent="-457200">
              <a:buFont typeface="Arial" panose="020B0604020202020204" pitchFamily="34" charset="0"/>
              <a:buChar char="•"/>
            </a:pPr>
            <a:r>
              <a:rPr lang="en-US" sz="2000" dirty="0">
                <a:solidFill>
                  <a:srgbClr val="149393"/>
                </a:solidFill>
                <a:latin typeface="Gill Sans MT Std Light" pitchFamily="34" charset="0"/>
              </a:rPr>
              <a:t>Home care more cost effective ($55/day) vs LTC ($130/day) vs hospital ($1000/day)</a:t>
            </a:r>
          </a:p>
          <a:p>
            <a:endParaRPr lang="en-US" sz="2000" dirty="0">
              <a:solidFill>
                <a:srgbClr val="149393"/>
              </a:solidFill>
              <a:latin typeface="Gill Sans MT Std Light" pitchFamily="34" charset="0"/>
            </a:endParaRPr>
          </a:p>
          <a:p>
            <a:r>
              <a:rPr lang="en-US" sz="2000" b="1" dirty="0">
                <a:solidFill>
                  <a:srgbClr val="149393"/>
                </a:solidFill>
                <a:latin typeface="Gill Sans MT Std Light" pitchFamily="34" charset="0"/>
              </a:rPr>
              <a:t>However:</a:t>
            </a:r>
          </a:p>
          <a:p>
            <a:pPr marL="457200" indent="-457200">
              <a:buFont typeface="Arial" panose="020B0604020202020204" pitchFamily="34" charset="0"/>
              <a:buChar char="•"/>
            </a:pPr>
            <a:r>
              <a:rPr lang="en-US" sz="2000" dirty="0">
                <a:solidFill>
                  <a:srgbClr val="149393"/>
                </a:solidFill>
                <a:latin typeface="Gill Sans MT Std Light" pitchFamily="34" charset="0"/>
              </a:rPr>
              <a:t>The right care at the right time must be provided, not ‘</a:t>
            </a:r>
            <a:r>
              <a:rPr lang="en-US" sz="2000" dirty="0" err="1">
                <a:solidFill>
                  <a:srgbClr val="149393"/>
                </a:solidFill>
                <a:latin typeface="Gill Sans MT Std Light" pitchFamily="34" charset="0"/>
              </a:rPr>
              <a:t>undercare</a:t>
            </a:r>
            <a:r>
              <a:rPr lang="en-US" sz="2000" dirty="0">
                <a:solidFill>
                  <a:srgbClr val="149393"/>
                </a:solidFill>
                <a:latin typeface="Gill Sans MT Std Light" pitchFamily="34" charset="0"/>
              </a:rPr>
              <a:t>’</a:t>
            </a:r>
          </a:p>
          <a:p>
            <a:pPr marL="457200" indent="-457200">
              <a:buFont typeface="Arial" panose="020B0604020202020204" pitchFamily="34" charset="0"/>
              <a:buChar char="•"/>
            </a:pPr>
            <a:endParaRPr lang="en-US" sz="2000" dirty="0">
              <a:solidFill>
                <a:srgbClr val="149393"/>
              </a:solidFill>
              <a:latin typeface="Gill Sans MT Std Light" pitchFamily="34" charset="0"/>
            </a:endParaRPr>
          </a:p>
          <a:p>
            <a:pPr marL="457200" indent="-457200">
              <a:buFont typeface="Arial" panose="020B0604020202020204" pitchFamily="34" charset="0"/>
              <a:buChar char="•"/>
            </a:pPr>
            <a:r>
              <a:rPr lang="en-US" sz="2000" dirty="0">
                <a:solidFill>
                  <a:srgbClr val="149393"/>
                </a:solidFill>
                <a:latin typeface="Gill Sans MT Std Light" pitchFamily="34" charset="0"/>
              </a:rPr>
              <a:t>Age, health, wealth and the presence of an informal caregiver can affect ‘stay at home’ decisions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407" b="8407"/>
          <a:stretch/>
        </p:blipFill>
        <p:spPr>
          <a:xfrm>
            <a:off x="5404568" y="1268759"/>
            <a:ext cx="3739432" cy="5616625"/>
          </a:xfrm>
          <a:prstGeom prst="rect">
            <a:avLst/>
          </a:prstGeom>
        </p:spPr>
      </p:pic>
    </p:spTree>
    <p:extLst>
      <p:ext uri="{BB962C8B-B14F-4D97-AF65-F5344CB8AC3E}">
        <p14:creationId xmlns:p14="http://schemas.microsoft.com/office/powerpoint/2010/main" val="367335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TS Genera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Governance Accreditation Presentation</Template>
  <TotalTime>8201</TotalTime>
  <Words>3077</Words>
  <Application>Microsoft Office PowerPoint</Application>
  <PresentationFormat>On-screen Show (4:3)</PresentationFormat>
  <Paragraphs>335</Paragraphs>
  <Slides>38</Slides>
  <Notes>38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38</vt:i4>
      </vt:variant>
    </vt:vector>
  </HeadingPairs>
  <TitlesOfParts>
    <vt:vector size="48" baseType="lpstr">
      <vt:lpstr>Arial</vt:lpstr>
      <vt:lpstr>Arial Narrow</vt:lpstr>
      <vt:lpstr>Calibri</vt:lpstr>
      <vt:lpstr>Gill Sans MT Std Book</vt:lpstr>
      <vt:lpstr>Gill Sans MT Std Light</vt:lpstr>
      <vt:lpstr>Wingdings</vt:lpstr>
      <vt:lpstr>1_Custom Design</vt:lpstr>
      <vt:lpstr>Custom Design</vt:lpstr>
      <vt:lpstr>2_Custom Design</vt:lpstr>
      <vt:lpstr>CHATS General Presentation</vt:lpstr>
      <vt:lpstr>PowerPoint Presentation</vt:lpstr>
      <vt:lpstr>Agenda</vt:lpstr>
      <vt:lpstr>PowerPoint Presentation</vt:lpstr>
      <vt:lpstr>The Boomer Effect</vt:lpstr>
      <vt:lpstr>PowerPoint Presentation</vt:lpstr>
      <vt:lpstr>PowerPoint Presentation</vt:lpstr>
      <vt:lpstr>Province ill-prepared for senior health care ‘crisis’, experts warn Thu., Apr 14, 2016 | By Lisa Queen</vt:lpstr>
      <vt:lpstr>PowerPoint Presentation</vt:lpstr>
      <vt:lpstr>PowerPoint Presentation</vt:lpstr>
      <vt:lpstr>CHATS’ Vision</vt:lpstr>
      <vt:lpstr>PowerPoint Presentation</vt:lpstr>
      <vt:lpstr>Who CHATS Serves</vt:lpstr>
      <vt:lpstr>PowerPoint Presentation</vt:lpstr>
      <vt:lpstr>PowerPoint Presentation</vt:lpstr>
      <vt:lpstr>PowerPoint Presentation</vt:lpstr>
      <vt:lpstr> Case Study #1 - ALC: The Problem and the Genesis</vt:lpstr>
      <vt:lpstr>Research Showed…</vt:lpstr>
      <vt:lpstr>What Was Needed?</vt:lpstr>
      <vt:lpstr>And then Came Home At Last (HAL)</vt:lpstr>
      <vt:lpstr>Intended Outcomes</vt:lpstr>
      <vt:lpstr>CHATS’ Home At Last (HAL)</vt:lpstr>
      <vt:lpstr>The Home At Last (HAL) Service</vt:lpstr>
      <vt:lpstr>HAL: Client Eligibility</vt:lpstr>
      <vt:lpstr>HAL: Results By the numbers</vt:lpstr>
      <vt:lpstr>HAL: Success Factors</vt:lpstr>
      <vt:lpstr>HAL Ongoing Challenges</vt:lpstr>
      <vt:lpstr>Testimonials</vt:lpstr>
      <vt:lpstr>Case Study #2: Tenancy Risk Reduction for Seniors</vt:lpstr>
      <vt:lpstr>Why was this needed?</vt:lpstr>
      <vt:lpstr>And then came CHATS’ TRRSS</vt:lpstr>
      <vt:lpstr>Research and Evaluation</vt:lpstr>
      <vt:lpstr>Program Components</vt:lpstr>
      <vt:lpstr>Geriatric Case Management </vt:lpstr>
      <vt:lpstr>Geriatric Case Management- Models of Change</vt:lpstr>
      <vt:lpstr>Client Stories</vt:lpstr>
      <vt:lpstr>Current Challenges in the Sector</vt:lpstr>
      <vt:lpstr>How Can We Influence Policy and Planning?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Empringham</dc:creator>
  <cp:lastModifiedBy>Christina Bisanz</cp:lastModifiedBy>
  <cp:revision>317</cp:revision>
  <cp:lastPrinted>2018-09-19T01:50:24Z</cp:lastPrinted>
  <dcterms:created xsi:type="dcterms:W3CDTF">2013-06-12T15:27:41Z</dcterms:created>
  <dcterms:modified xsi:type="dcterms:W3CDTF">2018-09-19T01:51:36Z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TC011774631033</vt:lpwstr>
  </property>
</Properties>
</file>