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5"/>
  </p:sldMasterIdLst>
  <p:notesMasterIdLst>
    <p:notesMasterId r:id="rId16"/>
  </p:notesMasterIdLst>
  <p:sldIdLst>
    <p:sldId id="256" r:id="rId6"/>
    <p:sldId id="271" r:id="rId7"/>
    <p:sldId id="272" r:id="rId8"/>
    <p:sldId id="265" r:id="rId9"/>
    <p:sldId id="269" r:id="rId10"/>
    <p:sldId id="267" r:id="rId11"/>
    <p:sldId id="268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24E"/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>
        <p:guide orient="horz" pos="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A4DE4-39E1-40AB-8B93-836855C0888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17212-9C88-4333-8773-1A457496DAEB}">
      <dgm:prSet phldrT="[Text]"/>
      <dgm:spPr/>
      <dgm:t>
        <a:bodyPr/>
        <a:lstStyle/>
        <a:p>
          <a:r>
            <a:rPr lang="en-US" dirty="0" smtClean="0"/>
            <a:t>Release sustainability report</a:t>
          </a:r>
          <a:endParaRPr lang="en-US" dirty="0"/>
        </a:p>
      </dgm:t>
    </dgm:pt>
    <dgm:pt modelId="{FC7EE54E-5E2F-4AC1-A424-68061FD9888D}" type="parTrans" cxnId="{A15C5063-E31A-4B84-A453-92C2AC6CF358}">
      <dgm:prSet/>
      <dgm:spPr/>
      <dgm:t>
        <a:bodyPr/>
        <a:lstStyle/>
        <a:p>
          <a:endParaRPr lang="en-US"/>
        </a:p>
      </dgm:t>
    </dgm:pt>
    <dgm:pt modelId="{85D45B04-40B1-4CF5-A905-4504968C1119}" type="sibTrans" cxnId="{A15C5063-E31A-4B84-A453-92C2AC6CF358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C725A27-F078-439C-A66E-C7EB0C885C67}">
      <dgm:prSet phldrT="[Text]"/>
      <dgm:spPr/>
      <dgm:t>
        <a:bodyPr/>
        <a:lstStyle/>
        <a:p>
          <a:r>
            <a:rPr lang="en-US" dirty="0" smtClean="0"/>
            <a:t>Respond to questionnaires based on report (DJSI, FTSE4Good, Corporate Knights)</a:t>
          </a:r>
          <a:endParaRPr lang="en-US" dirty="0"/>
        </a:p>
      </dgm:t>
    </dgm:pt>
    <dgm:pt modelId="{EA7DC02D-3137-424D-9788-5B63533F2499}" type="parTrans" cxnId="{C393731B-0DDB-4A3B-8E83-DAC020554214}">
      <dgm:prSet/>
      <dgm:spPr/>
      <dgm:t>
        <a:bodyPr/>
        <a:lstStyle/>
        <a:p>
          <a:endParaRPr lang="en-US"/>
        </a:p>
      </dgm:t>
    </dgm:pt>
    <dgm:pt modelId="{CCED9269-5FFC-446F-A831-6ABFA7F887B4}" type="sibTrans" cxnId="{C393731B-0DDB-4A3B-8E83-DAC020554214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813E18F-5B27-4A3B-9A2A-1489CC30F742}">
      <dgm:prSet phldrT="[Text]"/>
      <dgm:spPr/>
      <dgm:t>
        <a:bodyPr/>
        <a:lstStyle/>
        <a:p>
          <a:r>
            <a:rPr lang="en-US" dirty="0" smtClean="0"/>
            <a:t>Evaluate reporting and management approach  based on rankings, requirements and internal/external trends</a:t>
          </a:r>
          <a:endParaRPr lang="en-US" dirty="0"/>
        </a:p>
      </dgm:t>
    </dgm:pt>
    <dgm:pt modelId="{0AE7762B-6152-429E-89D5-97E8738C7790}" type="parTrans" cxnId="{3B9DFD2B-56F9-42AF-99AB-A56CD0F25E92}">
      <dgm:prSet/>
      <dgm:spPr/>
      <dgm:t>
        <a:bodyPr/>
        <a:lstStyle/>
        <a:p>
          <a:endParaRPr lang="en-US"/>
        </a:p>
      </dgm:t>
    </dgm:pt>
    <dgm:pt modelId="{82D21093-3616-43E7-BAC3-61598C30832F}" type="sibTrans" cxnId="{3B9DFD2B-56F9-42AF-99AB-A56CD0F25E92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82328B7D-EBF2-4DB1-8F6C-C8F0581B7F02}">
      <dgm:prSet phldrT="[Text]"/>
      <dgm:spPr/>
      <dgm:t>
        <a:bodyPr/>
        <a:lstStyle/>
        <a:p>
          <a:r>
            <a:rPr lang="en-US" dirty="0" smtClean="0"/>
            <a:t>Refine the reporting process</a:t>
          </a:r>
        </a:p>
        <a:p>
          <a:r>
            <a:rPr lang="en-US" i="1" dirty="0" smtClean="0"/>
            <a:t>Distribute summary of trends that may impact management approach and/or evaluation of performance</a:t>
          </a:r>
          <a:endParaRPr lang="en-US" i="1" dirty="0"/>
        </a:p>
      </dgm:t>
    </dgm:pt>
    <dgm:pt modelId="{199492A5-F621-4E05-A867-8C676FD1B880}" type="parTrans" cxnId="{6E400AFC-2634-4174-A084-0593C9158A59}">
      <dgm:prSet/>
      <dgm:spPr/>
      <dgm:t>
        <a:bodyPr/>
        <a:lstStyle/>
        <a:p>
          <a:endParaRPr lang="en-US"/>
        </a:p>
      </dgm:t>
    </dgm:pt>
    <dgm:pt modelId="{DF8031C2-778A-44D9-8DE8-B017EF027DD5}" type="sibTrans" cxnId="{6E400AFC-2634-4174-A084-0593C9158A59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E086D494-67A8-4431-BFA4-945FD23EDAFB}">
      <dgm:prSet phldrT="[Text]"/>
      <dgm:spPr/>
      <dgm:t>
        <a:bodyPr/>
        <a:lstStyle/>
        <a:p>
          <a:r>
            <a:rPr lang="en-US" dirty="0" smtClean="0"/>
            <a:t>Site and corporate data collection and report writing</a:t>
          </a:r>
        </a:p>
        <a:p>
          <a:r>
            <a:rPr lang="en-US" i="1" dirty="0" smtClean="0"/>
            <a:t>Changes to management approach and/or evaluation of performance</a:t>
          </a:r>
          <a:endParaRPr lang="en-US" i="1" dirty="0"/>
        </a:p>
      </dgm:t>
    </dgm:pt>
    <dgm:pt modelId="{CF2B56CC-709F-4C00-A483-6611CEFCDFB4}" type="parTrans" cxnId="{A92A9C6D-80FD-4D92-89BE-D9C78224B435}">
      <dgm:prSet/>
      <dgm:spPr/>
      <dgm:t>
        <a:bodyPr/>
        <a:lstStyle/>
        <a:p>
          <a:endParaRPr lang="en-US"/>
        </a:p>
      </dgm:t>
    </dgm:pt>
    <dgm:pt modelId="{D61C1184-666F-4EEF-BF2A-BAB51A934029}" type="sibTrans" cxnId="{A92A9C6D-80FD-4D92-89BE-D9C78224B435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5F1B7B58-B0DB-4D71-8DE0-7D35B5753732}" type="pres">
      <dgm:prSet presAssocID="{F67A4DE4-39E1-40AB-8B93-836855C088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9CC8AD-C4AD-47B1-B0FE-DC33B14D8075}" type="pres">
      <dgm:prSet presAssocID="{2F317212-9C88-4333-8773-1A457496DAEB}" presName="dummy" presStyleCnt="0"/>
      <dgm:spPr/>
    </dgm:pt>
    <dgm:pt modelId="{4250F623-E56B-4FFE-862C-682EC1BC9522}" type="pres">
      <dgm:prSet presAssocID="{2F317212-9C88-4333-8773-1A457496DAEB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52A81-AF25-4D7B-B4E0-C54B5ACB29AB}" type="pres">
      <dgm:prSet presAssocID="{85D45B04-40B1-4CF5-A905-4504968C1119}" presName="sibTrans" presStyleLbl="node1" presStyleIdx="0" presStyleCnt="5"/>
      <dgm:spPr/>
      <dgm:t>
        <a:bodyPr/>
        <a:lstStyle/>
        <a:p>
          <a:endParaRPr lang="en-US"/>
        </a:p>
      </dgm:t>
    </dgm:pt>
    <dgm:pt modelId="{4B2A7C9A-2B4D-4330-9849-1B1BEE2A15CF}" type="pres">
      <dgm:prSet presAssocID="{EC725A27-F078-439C-A66E-C7EB0C885C67}" presName="dummy" presStyleCnt="0"/>
      <dgm:spPr/>
    </dgm:pt>
    <dgm:pt modelId="{CDDCBC9D-17D0-4AF8-86D3-15B10E3FF5ED}" type="pres">
      <dgm:prSet presAssocID="{EC725A27-F078-439C-A66E-C7EB0C885C67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59D92-1A13-46EB-81CD-672FBA287546}" type="pres">
      <dgm:prSet presAssocID="{CCED9269-5FFC-446F-A831-6ABFA7F887B4}" presName="sibTrans" presStyleLbl="node1" presStyleIdx="1" presStyleCnt="5"/>
      <dgm:spPr/>
      <dgm:t>
        <a:bodyPr/>
        <a:lstStyle/>
        <a:p>
          <a:endParaRPr lang="en-US"/>
        </a:p>
      </dgm:t>
    </dgm:pt>
    <dgm:pt modelId="{05106AFA-B843-4510-B3D9-241CCE255FE7}" type="pres">
      <dgm:prSet presAssocID="{1813E18F-5B27-4A3B-9A2A-1489CC30F742}" presName="dummy" presStyleCnt="0"/>
      <dgm:spPr/>
    </dgm:pt>
    <dgm:pt modelId="{5B7A4887-3C57-4C71-8232-1641198E55A2}" type="pres">
      <dgm:prSet presAssocID="{1813E18F-5B27-4A3B-9A2A-1489CC30F74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48DFD-F771-4EDC-A400-62057944AD69}" type="pres">
      <dgm:prSet presAssocID="{82D21093-3616-43E7-BAC3-61598C30832F}" presName="sibTrans" presStyleLbl="node1" presStyleIdx="2" presStyleCnt="5"/>
      <dgm:spPr/>
      <dgm:t>
        <a:bodyPr/>
        <a:lstStyle/>
        <a:p>
          <a:endParaRPr lang="en-US"/>
        </a:p>
      </dgm:t>
    </dgm:pt>
    <dgm:pt modelId="{75BCE9D2-11CF-4BE3-8731-AD08C04041EA}" type="pres">
      <dgm:prSet presAssocID="{82328B7D-EBF2-4DB1-8F6C-C8F0581B7F02}" presName="dummy" presStyleCnt="0"/>
      <dgm:spPr/>
    </dgm:pt>
    <dgm:pt modelId="{948B756F-3C4D-4BA5-AC60-F53C9FF790D8}" type="pres">
      <dgm:prSet presAssocID="{82328B7D-EBF2-4DB1-8F6C-C8F0581B7F02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F34A3-3842-4379-9EA4-8EAC9CB0DC3C}" type="pres">
      <dgm:prSet presAssocID="{DF8031C2-778A-44D9-8DE8-B017EF027DD5}" presName="sibTrans" presStyleLbl="node1" presStyleIdx="3" presStyleCnt="5"/>
      <dgm:spPr/>
      <dgm:t>
        <a:bodyPr/>
        <a:lstStyle/>
        <a:p>
          <a:endParaRPr lang="en-US"/>
        </a:p>
      </dgm:t>
    </dgm:pt>
    <dgm:pt modelId="{888C04D6-072D-4A55-A71E-89D2108565FC}" type="pres">
      <dgm:prSet presAssocID="{E086D494-67A8-4431-BFA4-945FD23EDAFB}" presName="dummy" presStyleCnt="0"/>
      <dgm:spPr/>
    </dgm:pt>
    <dgm:pt modelId="{58809471-A2AA-4E0B-A293-971844610A3B}" type="pres">
      <dgm:prSet presAssocID="{E086D494-67A8-4431-BFA4-945FD23EDAF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DB304-17C3-4532-B4B8-A7E6AECEDE0A}" type="pres">
      <dgm:prSet presAssocID="{D61C1184-666F-4EEF-BF2A-BAB51A934029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229275A-D14D-48B5-B287-3E7F88646EAF}" type="presOf" srcId="{D61C1184-666F-4EEF-BF2A-BAB51A934029}" destId="{2E6DB304-17C3-4532-B4B8-A7E6AECEDE0A}" srcOrd="0" destOrd="0" presId="urn:microsoft.com/office/officeart/2005/8/layout/cycle1"/>
    <dgm:cxn modelId="{10685893-05E2-472F-AE2B-D9FC2D663BE4}" type="presOf" srcId="{CCED9269-5FFC-446F-A831-6ABFA7F887B4}" destId="{78759D92-1A13-46EB-81CD-672FBA287546}" srcOrd="0" destOrd="0" presId="urn:microsoft.com/office/officeart/2005/8/layout/cycle1"/>
    <dgm:cxn modelId="{8741AB59-2C82-4AAC-AF95-30E6ED502058}" type="presOf" srcId="{F67A4DE4-39E1-40AB-8B93-836855C08880}" destId="{5F1B7B58-B0DB-4D71-8DE0-7D35B5753732}" srcOrd="0" destOrd="0" presId="urn:microsoft.com/office/officeart/2005/8/layout/cycle1"/>
    <dgm:cxn modelId="{C90AA1D9-BC96-438A-A31B-6E1B71AC5C66}" type="presOf" srcId="{85D45B04-40B1-4CF5-A905-4504968C1119}" destId="{CF952A81-AF25-4D7B-B4E0-C54B5ACB29AB}" srcOrd="0" destOrd="0" presId="urn:microsoft.com/office/officeart/2005/8/layout/cycle1"/>
    <dgm:cxn modelId="{A15C5063-E31A-4B84-A453-92C2AC6CF358}" srcId="{F67A4DE4-39E1-40AB-8B93-836855C08880}" destId="{2F317212-9C88-4333-8773-1A457496DAEB}" srcOrd="0" destOrd="0" parTransId="{FC7EE54E-5E2F-4AC1-A424-68061FD9888D}" sibTransId="{85D45B04-40B1-4CF5-A905-4504968C1119}"/>
    <dgm:cxn modelId="{8B735AC4-8FD9-4013-88DA-CAED81747869}" type="presOf" srcId="{EC725A27-F078-439C-A66E-C7EB0C885C67}" destId="{CDDCBC9D-17D0-4AF8-86D3-15B10E3FF5ED}" srcOrd="0" destOrd="0" presId="urn:microsoft.com/office/officeart/2005/8/layout/cycle1"/>
    <dgm:cxn modelId="{CA886C60-3F9C-430A-8B11-129704F0B70A}" type="presOf" srcId="{1813E18F-5B27-4A3B-9A2A-1489CC30F742}" destId="{5B7A4887-3C57-4C71-8232-1641198E55A2}" srcOrd="0" destOrd="0" presId="urn:microsoft.com/office/officeart/2005/8/layout/cycle1"/>
    <dgm:cxn modelId="{5FA4A3E5-A466-4875-A719-24A0553E5D79}" type="presOf" srcId="{E086D494-67A8-4431-BFA4-945FD23EDAFB}" destId="{58809471-A2AA-4E0B-A293-971844610A3B}" srcOrd="0" destOrd="0" presId="urn:microsoft.com/office/officeart/2005/8/layout/cycle1"/>
    <dgm:cxn modelId="{391AC06F-F239-4D55-9E02-54C6753073BA}" type="presOf" srcId="{82D21093-3616-43E7-BAC3-61598C30832F}" destId="{23648DFD-F771-4EDC-A400-62057944AD69}" srcOrd="0" destOrd="0" presId="urn:microsoft.com/office/officeart/2005/8/layout/cycle1"/>
    <dgm:cxn modelId="{FF973C1E-DA93-4B57-B8DC-13C250586966}" type="presOf" srcId="{82328B7D-EBF2-4DB1-8F6C-C8F0581B7F02}" destId="{948B756F-3C4D-4BA5-AC60-F53C9FF790D8}" srcOrd="0" destOrd="0" presId="urn:microsoft.com/office/officeart/2005/8/layout/cycle1"/>
    <dgm:cxn modelId="{EAAB00DE-5882-4BC4-8573-E864B6231BCF}" type="presOf" srcId="{2F317212-9C88-4333-8773-1A457496DAEB}" destId="{4250F623-E56B-4FFE-862C-682EC1BC9522}" srcOrd="0" destOrd="0" presId="urn:microsoft.com/office/officeart/2005/8/layout/cycle1"/>
    <dgm:cxn modelId="{C393731B-0DDB-4A3B-8E83-DAC020554214}" srcId="{F67A4DE4-39E1-40AB-8B93-836855C08880}" destId="{EC725A27-F078-439C-A66E-C7EB0C885C67}" srcOrd="1" destOrd="0" parTransId="{EA7DC02D-3137-424D-9788-5B63533F2499}" sibTransId="{CCED9269-5FFC-446F-A831-6ABFA7F887B4}"/>
    <dgm:cxn modelId="{A92A9C6D-80FD-4D92-89BE-D9C78224B435}" srcId="{F67A4DE4-39E1-40AB-8B93-836855C08880}" destId="{E086D494-67A8-4431-BFA4-945FD23EDAFB}" srcOrd="4" destOrd="0" parTransId="{CF2B56CC-709F-4C00-A483-6611CEFCDFB4}" sibTransId="{D61C1184-666F-4EEF-BF2A-BAB51A934029}"/>
    <dgm:cxn modelId="{48B48DAA-BC35-45A8-A9F2-F54F6EB44373}" type="presOf" srcId="{DF8031C2-778A-44D9-8DE8-B017EF027DD5}" destId="{8EEF34A3-3842-4379-9EA4-8EAC9CB0DC3C}" srcOrd="0" destOrd="0" presId="urn:microsoft.com/office/officeart/2005/8/layout/cycle1"/>
    <dgm:cxn modelId="{3B9DFD2B-56F9-42AF-99AB-A56CD0F25E92}" srcId="{F67A4DE4-39E1-40AB-8B93-836855C08880}" destId="{1813E18F-5B27-4A3B-9A2A-1489CC30F742}" srcOrd="2" destOrd="0" parTransId="{0AE7762B-6152-429E-89D5-97E8738C7790}" sibTransId="{82D21093-3616-43E7-BAC3-61598C30832F}"/>
    <dgm:cxn modelId="{6E400AFC-2634-4174-A084-0593C9158A59}" srcId="{F67A4DE4-39E1-40AB-8B93-836855C08880}" destId="{82328B7D-EBF2-4DB1-8F6C-C8F0581B7F02}" srcOrd="3" destOrd="0" parTransId="{199492A5-F621-4E05-A867-8C676FD1B880}" sibTransId="{DF8031C2-778A-44D9-8DE8-B017EF027DD5}"/>
    <dgm:cxn modelId="{FDD8CCC7-CAB9-4595-831F-DE44FF838E5C}" type="presParOf" srcId="{5F1B7B58-B0DB-4D71-8DE0-7D35B5753732}" destId="{FE9CC8AD-C4AD-47B1-B0FE-DC33B14D8075}" srcOrd="0" destOrd="0" presId="urn:microsoft.com/office/officeart/2005/8/layout/cycle1"/>
    <dgm:cxn modelId="{CB9064DC-37C7-497C-BB95-FC62C1E394CB}" type="presParOf" srcId="{5F1B7B58-B0DB-4D71-8DE0-7D35B5753732}" destId="{4250F623-E56B-4FFE-862C-682EC1BC9522}" srcOrd="1" destOrd="0" presId="urn:microsoft.com/office/officeart/2005/8/layout/cycle1"/>
    <dgm:cxn modelId="{E008AB52-90E7-41B3-9967-631EAD87579D}" type="presParOf" srcId="{5F1B7B58-B0DB-4D71-8DE0-7D35B5753732}" destId="{CF952A81-AF25-4D7B-B4E0-C54B5ACB29AB}" srcOrd="2" destOrd="0" presId="urn:microsoft.com/office/officeart/2005/8/layout/cycle1"/>
    <dgm:cxn modelId="{3ACA922F-AD4B-42E4-B42C-D3799A563512}" type="presParOf" srcId="{5F1B7B58-B0DB-4D71-8DE0-7D35B5753732}" destId="{4B2A7C9A-2B4D-4330-9849-1B1BEE2A15CF}" srcOrd="3" destOrd="0" presId="urn:microsoft.com/office/officeart/2005/8/layout/cycle1"/>
    <dgm:cxn modelId="{ED950D65-6A64-476A-ADE1-7370B158DB24}" type="presParOf" srcId="{5F1B7B58-B0DB-4D71-8DE0-7D35B5753732}" destId="{CDDCBC9D-17D0-4AF8-86D3-15B10E3FF5ED}" srcOrd="4" destOrd="0" presId="urn:microsoft.com/office/officeart/2005/8/layout/cycle1"/>
    <dgm:cxn modelId="{13D59E63-9E01-4BD0-A00B-195D9836AF76}" type="presParOf" srcId="{5F1B7B58-B0DB-4D71-8DE0-7D35B5753732}" destId="{78759D92-1A13-46EB-81CD-672FBA287546}" srcOrd="5" destOrd="0" presId="urn:microsoft.com/office/officeart/2005/8/layout/cycle1"/>
    <dgm:cxn modelId="{6A254003-B51D-4D42-8B83-A502FF349A85}" type="presParOf" srcId="{5F1B7B58-B0DB-4D71-8DE0-7D35B5753732}" destId="{05106AFA-B843-4510-B3D9-241CCE255FE7}" srcOrd="6" destOrd="0" presId="urn:microsoft.com/office/officeart/2005/8/layout/cycle1"/>
    <dgm:cxn modelId="{13830E3F-F178-4929-AD05-FAB5844AFDAE}" type="presParOf" srcId="{5F1B7B58-B0DB-4D71-8DE0-7D35B5753732}" destId="{5B7A4887-3C57-4C71-8232-1641198E55A2}" srcOrd="7" destOrd="0" presId="urn:microsoft.com/office/officeart/2005/8/layout/cycle1"/>
    <dgm:cxn modelId="{FAD76D73-9689-4C8A-81E0-8D5112E65204}" type="presParOf" srcId="{5F1B7B58-B0DB-4D71-8DE0-7D35B5753732}" destId="{23648DFD-F771-4EDC-A400-62057944AD69}" srcOrd="8" destOrd="0" presId="urn:microsoft.com/office/officeart/2005/8/layout/cycle1"/>
    <dgm:cxn modelId="{F247EBE4-0AC4-4F67-85E6-25C26B6D0471}" type="presParOf" srcId="{5F1B7B58-B0DB-4D71-8DE0-7D35B5753732}" destId="{75BCE9D2-11CF-4BE3-8731-AD08C04041EA}" srcOrd="9" destOrd="0" presId="urn:microsoft.com/office/officeart/2005/8/layout/cycle1"/>
    <dgm:cxn modelId="{9BAEEB11-1DC0-46EF-9625-11421B76D087}" type="presParOf" srcId="{5F1B7B58-B0DB-4D71-8DE0-7D35B5753732}" destId="{948B756F-3C4D-4BA5-AC60-F53C9FF790D8}" srcOrd="10" destOrd="0" presId="urn:microsoft.com/office/officeart/2005/8/layout/cycle1"/>
    <dgm:cxn modelId="{59285A78-AC7F-4547-88F0-CE4BF9E589BC}" type="presParOf" srcId="{5F1B7B58-B0DB-4D71-8DE0-7D35B5753732}" destId="{8EEF34A3-3842-4379-9EA4-8EAC9CB0DC3C}" srcOrd="11" destOrd="0" presId="urn:microsoft.com/office/officeart/2005/8/layout/cycle1"/>
    <dgm:cxn modelId="{94186A96-D818-4DF9-891C-4165BA4E78DD}" type="presParOf" srcId="{5F1B7B58-B0DB-4D71-8DE0-7D35B5753732}" destId="{888C04D6-072D-4A55-A71E-89D2108565FC}" srcOrd="12" destOrd="0" presId="urn:microsoft.com/office/officeart/2005/8/layout/cycle1"/>
    <dgm:cxn modelId="{B7851142-4F0C-4E64-A611-C20FA97DB88F}" type="presParOf" srcId="{5F1B7B58-B0DB-4D71-8DE0-7D35B5753732}" destId="{58809471-A2AA-4E0B-A293-971844610A3B}" srcOrd="13" destOrd="0" presId="urn:microsoft.com/office/officeart/2005/8/layout/cycle1"/>
    <dgm:cxn modelId="{FE8CDB36-724B-4B89-847C-B90DD0D0365A}" type="presParOf" srcId="{5F1B7B58-B0DB-4D71-8DE0-7D35B5753732}" destId="{2E6DB304-17C3-4532-B4B8-A7E6AECEDE0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0F623-E56B-4FFE-862C-682EC1BC9522}">
      <dsp:nvSpPr>
        <dsp:cNvPr id="0" name=""/>
        <dsp:cNvSpPr/>
      </dsp:nvSpPr>
      <dsp:spPr>
        <a:xfrm>
          <a:off x="4746327" y="35035"/>
          <a:ext cx="1255448" cy="125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Release sustainability report</a:t>
          </a:r>
          <a:endParaRPr lang="en-US" sz="1000" kern="1200" dirty="0"/>
        </a:p>
      </dsp:txBody>
      <dsp:txXfrm>
        <a:off x="4746327" y="35035"/>
        <a:ext cx="1255448" cy="1255448"/>
      </dsp:txXfrm>
    </dsp:sp>
    <dsp:sp modelId="{CF952A81-AF25-4D7B-B4E0-C54B5ACB29AB}">
      <dsp:nvSpPr>
        <dsp:cNvPr id="0" name=""/>
        <dsp:cNvSpPr/>
      </dsp:nvSpPr>
      <dsp:spPr>
        <a:xfrm>
          <a:off x="1794282" y="-1136"/>
          <a:ext cx="4705494" cy="4705494"/>
        </a:xfrm>
        <a:prstGeom prst="circularArrow">
          <a:avLst>
            <a:gd name="adj1" fmla="val 5203"/>
            <a:gd name="adj2" fmla="val 336098"/>
            <a:gd name="adj3" fmla="val 21292490"/>
            <a:gd name="adj4" fmla="val 19766898"/>
            <a:gd name="adj5" fmla="val 60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CBC9D-17D0-4AF8-86D3-15B10E3FF5ED}">
      <dsp:nvSpPr>
        <dsp:cNvPr id="0" name=""/>
        <dsp:cNvSpPr/>
      </dsp:nvSpPr>
      <dsp:spPr>
        <a:xfrm>
          <a:off x="5504668" y="2368969"/>
          <a:ext cx="1255448" cy="125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Respond to questionnaires based on report (DJSI, FTSE4Good, Corporate Knights)</a:t>
          </a:r>
          <a:endParaRPr lang="en-US" sz="1000" kern="1200" dirty="0"/>
        </a:p>
      </dsp:txBody>
      <dsp:txXfrm>
        <a:off x="5504668" y="2368969"/>
        <a:ext cx="1255448" cy="1255448"/>
      </dsp:txXfrm>
    </dsp:sp>
    <dsp:sp modelId="{78759D92-1A13-46EB-81CD-672FBA287546}">
      <dsp:nvSpPr>
        <dsp:cNvPr id="0" name=""/>
        <dsp:cNvSpPr/>
      </dsp:nvSpPr>
      <dsp:spPr>
        <a:xfrm>
          <a:off x="1794282" y="-1136"/>
          <a:ext cx="4705494" cy="4705494"/>
        </a:xfrm>
        <a:prstGeom prst="circularArrow">
          <a:avLst>
            <a:gd name="adj1" fmla="val 5203"/>
            <a:gd name="adj2" fmla="val 336098"/>
            <a:gd name="adj3" fmla="val 4013918"/>
            <a:gd name="adj4" fmla="val 2254148"/>
            <a:gd name="adj5" fmla="val 60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A4887-3C57-4C71-8232-1641198E55A2}">
      <dsp:nvSpPr>
        <dsp:cNvPr id="0" name=""/>
        <dsp:cNvSpPr/>
      </dsp:nvSpPr>
      <dsp:spPr>
        <a:xfrm>
          <a:off x="3519305" y="3811420"/>
          <a:ext cx="1255448" cy="125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Evaluate reporting and management approach  based on rankings, requirements and internal/external trends</a:t>
          </a:r>
          <a:endParaRPr lang="en-US" sz="1000" kern="1200" dirty="0"/>
        </a:p>
      </dsp:txBody>
      <dsp:txXfrm>
        <a:off x="3519305" y="3811420"/>
        <a:ext cx="1255448" cy="1255448"/>
      </dsp:txXfrm>
    </dsp:sp>
    <dsp:sp modelId="{23648DFD-F771-4EDC-A400-62057944AD69}">
      <dsp:nvSpPr>
        <dsp:cNvPr id="0" name=""/>
        <dsp:cNvSpPr/>
      </dsp:nvSpPr>
      <dsp:spPr>
        <a:xfrm>
          <a:off x="1794282" y="-1136"/>
          <a:ext cx="4705494" cy="4705494"/>
        </a:xfrm>
        <a:prstGeom prst="circularArrow">
          <a:avLst>
            <a:gd name="adj1" fmla="val 5203"/>
            <a:gd name="adj2" fmla="val 336098"/>
            <a:gd name="adj3" fmla="val 8209754"/>
            <a:gd name="adj4" fmla="val 6449984"/>
            <a:gd name="adj5" fmla="val 60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B756F-3C4D-4BA5-AC60-F53C9FF790D8}">
      <dsp:nvSpPr>
        <dsp:cNvPr id="0" name=""/>
        <dsp:cNvSpPr/>
      </dsp:nvSpPr>
      <dsp:spPr>
        <a:xfrm>
          <a:off x="1533943" y="2368969"/>
          <a:ext cx="1255448" cy="125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Refine the reporting process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/>
            <a:t>Distribute summary of trends that may impact management approach and/or evaluation of performance</a:t>
          </a:r>
          <a:endParaRPr lang="en-US" sz="1000" i="1" kern="1200" dirty="0"/>
        </a:p>
      </dsp:txBody>
      <dsp:txXfrm>
        <a:off x="1533943" y="2368969"/>
        <a:ext cx="1255448" cy="1255448"/>
      </dsp:txXfrm>
    </dsp:sp>
    <dsp:sp modelId="{8EEF34A3-3842-4379-9EA4-8EAC9CB0DC3C}">
      <dsp:nvSpPr>
        <dsp:cNvPr id="0" name=""/>
        <dsp:cNvSpPr/>
      </dsp:nvSpPr>
      <dsp:spPr>
        <a:xfrm>
          <a:off x="1794282" y="-1136"/>
          <a:ext cx="4705494" cy="4705494"/>
        </a:xfrm>
        <a:prstGeom prst="circularArrow">
          <a:avLst>
            <a:gd name="adj1" fmla="val 5203"/>
            <a:gd name="adj2" fmla="val 336098"/>
            <a:gd name="adj3" fmla="val 12297004"/>
            <a:gd name="adj4" fmla="val 10771413"/>
            <a:gd name="adj5" fmla="val 607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09471-A2AA-4E0B-A293-971844610A3B}">
      <dsp:nvSpPr>
        <dsp:cNvPr id="0" name=""/>
        <dsp:cNvSpPr/>
      </dsp:nvSpPr>
      <dsp:spPr>
        <a:xfrm>
          <a:off x="2292284" y="35035"/>
          <a:ext cx="1255448" cy="125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Site and corporate data collection and report writing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/>
            <a:t>Changes to management approach and/or evaluation of performance</a:t>
          </a:r>
          <a:endParaRPr lang="en-US" sz="1000" i="1" kern="1200" dirty="0"/>
        </a:p>
      </dsp:txBody>
      <dsp:txXfrm>
        <a:off x="2292284" y="35035"/>
        <a:ext cx="1255448" cy="1255448"/>
      </dsp:txXfrm>
    </dsp:sp>
    <dsp:sp modelId="{2E6DB304-17C3-4532-B4B8-A7E6AECEDE0A}">
      <dsp:nvSpPr>
        <dsp:cNvPr id="0" name=""/>
        <dsp:cNvSpPr/>
      </dsp:nvSpPr>
      <dsp:spPr>
        <a:xfrm>
          <a:off x="1794282" y="-1136"/>
          <a:ext cx="4705494" cy="4705494"/>
        </a:xfrm>
        <a:prstGeom prst="circularArrow">
          <a:avLst>
            <a:gd name="adj1" fmla="val 5203"/>
            <a:gd name="adj2" fmla="val 336098"/>
            <a:gd name="adj3" fmla="val 16864909"/>
            <a:gd name="adj4" fmla="val 15198993"/>
            <a:gd name="adj5" fmla="val 607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515A3A-03ED-4C7F-B2BA-03DABD604486}" type="datetimeFigureOut">
              <a:rPr lang="en-US"/>
              <a:pPr>
                <a:defRPr/>
              </a:pPr>
              <a:t>10/06/2017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71DDCF8-F51A-4488-8FD4-34A38C549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35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DDCF8-F51A-4488-8FD4-34A38C54989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 noChangeAspect="1"/>
          </p:cNvSpPr>
          <p:nvPr>
            <p:ph type="body" idx="1"/>
          </p:nvPr>
        </p:nvSpPr>
        <p:spPr>
          <a:xfrm>
            <a:off x="139338" y="2653119"/>
            <a:ext cx="6734628" cy="6632798"/>
          </a:xfrm>
        </p:spPr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DDCF8-F51A-4488-8FD4-34A38C54989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7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38987" y="2654322"/>
            <a:ext cx="6736161" cy="663580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1393AA-216E-48AB-B1D6-B4F8FA6C45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5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DDCF8-F51A-4488-8FD4-34A38C54989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9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DDCF8-F51A-4488-8FD4-34A38C5498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9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05200" y="1447800"/>
            <a:ext cx="5638800" cy="53340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</a:defRPr>
            </a:lvl1pPr>
            <a:lvl2pPr>
              <a:defRPr sz="16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981200"/>
            <a:ext cx="5638800" cy="609600"/>
          </a:xfrm>
        </p:spPr>
        <p:txBody>
          <a:bodyPr/>
          <a:lstStyle>
            <a:lvl1pPr>
              <a:defRPr sz="1400" b="0" baseline="0">
                <a:solidFill>
                  <a:schemeClr val="bg1"/>
                </a:solidFill>
              </a:defRPr>
            </a:lvl1pPr>
            <a:lvl2pPr>
              <a:defRPr sz="16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  <a:br>
              <a:rPr lang="en-US" dirty="0" smtClean="0"/>
            </a:b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r>
              <a:rPr lang="en-US" dirty="0" smtClean="0"/>
              <a:t>, Job Title &amp; Any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44280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 marL="0">
              <a:defRPr sz="2100"/>
            </a:lvl2pPr>
            <a:lvl3pPr>
              <a:defRPr sz="21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400800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+mj-lt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103C77-37ED-428C-836A-0D59307E7F77}" type="slidenum">
              <a:rPr lang="en-US" smtClean="0"/>
              <a:pPr eaLnBrk="1" hangingPunct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4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097867" cy="5029200"/>
          </a:xfrm>
        </p:spPr>
        <p:txBody>
          <a:bodyPr>
            <a:normAutofit/>
          </a:bodyPr>
          <a:lstStyle>
            <a:lvl1pPr indent="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1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1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57200" indent="-27305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100" kern="1200" dirty="0" smtClean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533" y="1188720"/>
            <a:ext cx="4123267" cy="50292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1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1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5720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100" kern="1200" dirty="0" smtClean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</a:pPr>
            <a:r>
              <a:rPr lang="en-US" smtClean="0"/>
              <a:t>Edit Master text styles</a:t>
            </a:r>
          </a:p>
          <a:p>
            <a:pPr marL="34290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400800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103C77-37ED-428C-836A-0D59307E7F77}" type="slidenum">
              <a:rPr lang="en-US" smtClean="0"/>
              <a:pPr eaLnBrk="1" hangingPunct="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2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153400" cy="4287406"/>
          </a:xfrm>
        </p:spPr>
        <p:txBody>
          <a:bodyPr/>
          <a:lstStyle>
            <a:lvl1pPr marL="0" indent="0">
              <a:defRPr sz="2100"/>
            </a:lvl1pPr>
            <a:lvl2pPr marL="0" indent="0">
              <a:defRPr sz="2100"/>
            </a:lvl2pPr>
            <a:lvl3pPr>
              <a:defRPr sz="2100"/>
            </a:lvl3pPr>
            <a:lvl4pPr>
              <a:defRPr sz="20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95924"/>
            <a:ext cx="8156448" cy="64008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2100" b="1" kern="1200" noProof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2100" kern="1200" noProof="0" dirty="0" smtClean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457200" marR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000"/>
            </a:lvl3pPr>
            <a:lvl4pPr marL="914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900"/>
            </a:lvl4pPr>
            <a:lvl5pPr marL="13716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EEEC5DE8-267B-44C1-9E7A-A07D7829A247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636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E2B172-50BF-4BE2-BEB6-0F28495AC1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173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17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579120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872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E2B172-50BF-4BE2-BEB6-0F28495AC1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E2B172-50BF-4BE2-BEB6-0F28495AC1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79" y="274166"/>
            <a:ext cx="928567" cy="36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kern="1200" dirty="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100" b="1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1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457200" indent="-2730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 smtClean="0"/>
              <a:t>GRI Standards</a:t>
            </a:r>
            <a:endParaRPr lang="en-C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October 4, 2017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Map the current GRI indicators against the Standards to identify changes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Cross reference changes against other reporting expectations or requirements.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Summarize and communicate recommended changes to subject matter expertise and senior leadership.</a:t>
            </a:r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Incorporate GRI language into draft and final report.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Ensure assurance provider is aligned on the Standards.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hangingPunct="1"/>
            <a:fld id="{84103C77-37ED-428C-836A-0D59307E7F77}" type="slidenum">
              <a:rPr lang="en-US" smtClean="0"/>
              <a:pPr eaLnBrk="1" hangingPunct="1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759718" y="1607807"/>
            <a:ext cx="2098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/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Top ten </a:t>
            </a:r>
            <a:r>
              <a:rPr lang="en-US" b="1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copper </a:t>
            </a:r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miner in the Americas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4062" y="3470276"/>
            <a:ext cx="2729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/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#3 </a:t>
            </a:r>
            <a:r>
              <a:rPr lang="en-US" b="1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zinc</a:t>
            </a:r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n-US" spc="-50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miner in the world</a:t>
            </a:r>
            <a:endParaRPr lang="en-US" spc="-50" dirty="0">
              <a:ln w="31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9717" y="3470276"/>
            <a:ext cx="2098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/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Building an </a:t>
            </a:r>
            <a:r>
              <a:rPr lang="en-US" b="1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energy</a:t>
            </a:r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 business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04062" y="1404461"/>
            <a:ext cx="33332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/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# 1 Producer of </a:t>
            </a:r>
            <a:r>
              <a:rPr lang="en-US" b="1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steelmaking coal </a:t>
            </a:r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in North America</a:t>
            </a:r>
          </a:p>
          <a:p>
            <a:pPr marL="169863">
              <a:spcBef>
                <a:spcPts val="1200"/>
              </a:spcBef>
            </a:pPr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# 2 Seaborne exporter of </a:t>
            </a:r>
            <a:r>
              <a:rPr lang="en-US" b="1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steelmaking coal </a:t>
            </a:r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globally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59718" y="5238043"/>
            <a:ext cx="2098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/>
            <a:r>
              <a:rPr lang="en-US" b="1" spc="-50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Safety</a:t>
            </a:r>
            <a:r>
              <a:rPr lang="en-US" spc="-50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 is a core value</a:t>
            </a:r>
            <a:endParaRPr lang="en-US" spc="-50" dirty="0">
              <a:ln w="31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4062" y="5103178"/>
            <a:ext cx="2737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/>
            <a:r>
              <a:rPr lang="en-US" spc="-50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Implementing a </a:t>
            </a:r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c</a:t>
            </a:r>
            <a:r>
              <a:rPr lang="en-US" spc="-50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omprehensive </a:t>
            </a:r>
            <a:r>
              <a:rPr lang="en-US" b="1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s</a:t>
            </a:r>
            <a:r>
              <a:rPr lang="en-US" b="1" spc="-50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ustainability </a:t>
            </a:r>
            <a:r>
              <a:rPr lang="en-US" spc="-50" dirty="0">
                <a:ln w="3175">
                  <a:noFill/>
                </a:ln>
                <a:latin typeface="Arial" pitchFamily="34" charset="0"/>
                <a:cs typeface="Arial" pitchFamily="34" charset="0"/>
              </a:rPr>
              <a:t>s</a:t>
            </a:r>
            <a:r>
              <a:rPr lang="en-US" spc="-50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trategy</a:t>
            </a:r>
            <a:endParaRPr lang="en-US" spc="-50" dirty="0">
              <a:ln w="31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318" y="4853643"/>
            <a:ext cx="1422400" cy="142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90" y="4853643"/>
            <a:ext cx="1422400" cy="1422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90" y="1362336"/>
            <a:ext cx="1414272" cy="1414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90" y="3097209"/>
            <a:ext cx="1414272" cy="1414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318" y="1362336"/>
            <a:ext cx="1414272" cy="14142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318" y="3097209"/>
            <a:ext cx="1414272" cy="1414272"/>
          </a:xfrm>
          <a:prstGeom prst="rect">
            <a:avLst/>
          </a:prstGeom>
        </p:spPr>
      </p:pic>
      <p:sp>
        <p:nvSpPr>
          <p:cNvPr id="24" name="Title 5"/>
          <p:cNvSpPr txBox="1">
            <a:spLocks/>
          </p:cNvSpPr>
          <p:nvPr/>
        </p:nvSpPr>
        <p:spPr bwMode="auto">
          <a:xfrm>
            <a:off x="457200" y="0"/>
            <a:ext cx="7336972" cy="99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800" kern="1200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Canada’s </a:t>
            </a:r>
            <a:r>
              <a:rPr lang="en-US" sz="2400" dirty="0">
                <a:solidFill>
                  <a:prstClr val="white"/>
                </a:solidFill>
              </a:rPr>
              <a:t>Largest Diversified </a:t>
            </a:r>
            <a:r>
              <a:rPr lang="en-US" sz="2400" dirty="0" smtClean="0">
                <a:solidFill>
                  <a:prstClr val="white"/>
                </a:solidFill>
              </a:rPr>
              <a:t>Resources </a:t>
            </a:r>
            <a:r>
              <a:rPr lang="en-US" sz="2400" dirty="0">
                <a:solidFill>
                  <a:prstClr val="white"/>
                </a:solidFill>
              </a:rPr>
              <a:t>Company</a:t>
            </a:r>
            <a:endParaRPr lang="en-US" sz="2400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400800"/>
            <a:ext cx="1828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4D429DA-0D66-4667-BA58-8AE8BB402A52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defRPr/>
              </a:pPr>
              <a:t>2</a:t>
            </a:fld>
            <a:endParaRPr lang="en-US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226" y="1600200"/>
            <a:ext cx="4357574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ea typeface="ＭＳ Ｐゴシック" pitchFamily="34" charset="-128"/>
              </a:rPr>
              <a:t>Approach to Sustainability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4114800" cy="5029200"/>
          </a:xfrm>
        </p:spPr>
        <p:txBody>
          <a:bodyPr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In 2011, we </a:t>
            </a:r>
            <a:r>
              <a:rPr lang="en-US" sz="1800" b="0" dirty="0" smtClean="0"/>
              <a:t>launched our formal sustainability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Organized around 6 focus </a:t>
            </a:r>
            <a:r>
              <a:rPr lang="en-US" sz="1800" b="0" dirty="0"/>
              <a:t>areas </a:t>
            </a:r>
            <a:r>
              <a:rPr lang="en-US" sz="1800" b="0" dirty="0" smtClean="0"/>
              <a:t>representing our </a:t>
            </a:r>
            <a:r>
              <a:rPr lang="en-US" sz="1800" b="0" dirty="0"/>
              <a:t>most </a:t>
            </a:r>
            <a:r>
              <a:rPr lang="en-US" sz="1800" b="0" dirty="0" smtClean="0"/>
              <a:t>material sustainability challenges </a:t>
            </a:r>
            <a:br>
              <a:rPr lang="en-US" sz="1800" b="0" dirty="0" smtClean="0"/>
            </a:br>
            <a:r>
              <a:rPr lang="en-US" sz="1800" b="0" dirty="0"/>
              <a:t>and </a:t>
            </a:r>
            <a:r>
              <a:rPr lang="en-US" sz="1800" b="0" dirty="0" smtClean="0"/>
              <a:t>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Achieved each of our </a:t>
            </a:r>
            <a:r>
              <a:rPr lang="en-US" sz="1800" b="0" dirty="0" smtClean="0"/>
              <a:t>short-term sustainability goals in 2015 and set new short-term goals to 2020</a:t>
            </a: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In 2015, we updated our long-term 2030 goals and vision for each area</a:t>
            </a: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C5C2205-79D2-4852-AD3C-7D0CB3F6F010}" type="slidenum">
              <a:rPr lang="en-US" smtClean="0">
                <a:solidFill>
                  <a:srgbClr val="57584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575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 of Sustainability Reporting 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B81E2-D656-4FFF-9E00-F01ABC9430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88" y="1250827"/>
            <a:ext cx="1828800" cy="2260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825" y="1258734"/>
            <a:ext cx="18288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523" y="1251104"/>
            <a:ext cx="1828800" cy="2299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221" y="1258734"/>
            <a:ext cx="1828800" cy="2266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07" y="3840504"/>
            <a:ext cx="1825126" cy="2304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2825" y="3824304"/>
            <a:ext cx="1828800" cy="2287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523" y="3824304"/>
            <a:ext cx="1828800" cy="2303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-472" t="5373" r="472" b="-225"/>
          <a:stretch/>
        </p:blipFill>
        <p:spPr>
          <a:xfrm>
            <a:off x="6826222" y="3840504"/>
            <a:ext cx="1828799" cy="22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961517" cy="960120"/>
          </a:xfrm>
        </p:spPr>
        <p:txBody>
          <a:bodyPr/>
          <a:lstStyle/>
          <a:p>
            <a:r>
              <a:rPr lang="en-US" dirty="0" smtClean="0"/>
              <a:t>Approach to Sustainability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hangingPunct="1"/>
            <a:fld id="{84103C77-37ED-428C-836A-0D59307E7F77}" type="slidenum">
              <a:rPr lang="en-US" smtClean="0">
                <a:solidFill>
                  <a:srgbClr val="57584F"/>
                </a:solidFill>
              </a:rPr>
              <a:pPr eaLnBrk="1" hangingPunct="1"/>
              <a:t>5</a:t>
            </a:fld>
            <a:endParaRPr lang="en-US" dirty="0">
              <a:solidFill>
                <a:srgbClr val="57584F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/>
          </p:nvPr>
        </p:nvGraphicFramePr>
        <p:xfrm>
          <a:off x="525709" y="1333499"/>
          <a:ext cx="8294060" cy="506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06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GRI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hangingPunct="1"/>
            <a:fld id="{84103C77-37ED-428C-836A-0D59307E7F77}" type="slidenum">
              <a:rPr lang="en-US" smtClean="0"/>
              <a:pPr eaLnBrk="1" hangingPunct="1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3" y="1334647"/>
            <a:ext cx="8626954" cy="47373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522" y="1406106"/>
            <a:ext cx="1156209" cy="4665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03321" y="1406106"/>
            <a:ext cx="3717985" cy="4665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1100"/>
            <a:ext cx="8157107" cy="5087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Mapping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hangingPunct="1"/>
            <a:fld id="{84103C77-37ED-428C-836A-0D59307E7F77}" type="slidenum">
              <a:rPr lang="en-US" smtClean="0"/>
              <a:pPr eaLnBrk="1" hangingPunct="1"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00827" y="1181100"/>
            <a:ext cx="2013480" cy="5087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Consultation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454" y="1189038"/>
            <a:ext cx="6727092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hangingPunct="1"/>
            <a:fld id="{84103C77-37ED-428C-836A-0D59307E7F77}" type="slidenum">
              <a:rPr lang="en-US" smtClean="0"/>
              <a:pPr eaLnBrk="1" hangingPunct="1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13936" y="4494362"/>
            <a:ext cx="6016924" cy="1285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7220309" cy="960120"/>
          </a:xfrm>
        </p:spPr>
        <p:txBody>
          <a:bodyPr/>
          <a:lstStyle/>
          <a:p>
            <a:r>
              <a:rPr lang="en-US" dirty="0" smtClean="0"/>
              <a:t>Surfacing the GRI Standards During 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hangingPunct="1"/>
            <a:fld id="{84103C77-37ED-428C-836A-0D59307E7F77}" type="slidenum">
              <a:rPr lang="en-US" smtClean="0"/>
              <a:pPr eaLnBrk="1" hangingPunct="1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27" y="1077726"/>
            <a:ext cx="5596746" cy="55056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02061" y="4433977"/>
            <a:ext cx="1544128" cy="1181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k Theme">
  <a:themeElements>
    <a:clrScheme name="Teck">
      <a:dk1>
        <a:sysClr val="windowText" lastClr="000000"/>
      </a:dk1>
      <a:lt1>
        <a:sysClr val="window" lastClr="FFFFFF"/>
      </a:lt1>
      <a:dk2>
        <a:srgbClr val="0065BD"/>
      </a:dk2>
      <a:lt2>
        <a:srgbClr val="57584F"/>
      </a:lt2>
      <a:accent1>
        <a:srgbClr val="96BCE7"/>
      </a:accent1>
      <a:accent2>
        <a:srgbClr val="6AAD3C"/>
      </a:accent2>
      <a:accent3>
        <a:srgbClr val="D7691E"/>
      </a:accent3>
      <a:accent4>
        <a:srgbClr val="96172E"/>
      </a:accent4>
      <a:accent5>
        <a:srgbClr val="694D7D"/>
      </a:accent5>
      <a:accent6>
        <a:srgbClr val="985D3A"/>
      </a:accent6>
      <a:hlink>
        <a:srgbClr val="F0E7C6"/>
      </a:hlink>
      <a:folHlink>
        <a:srgbClr val="FFFFFF"/>
      </a:folHlink>
    </a:clrScheme>
    <a:fontScheme name="T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810A05C13D3D418F15A46D37B8D23B" ma:contentTypeVersion="4" ma:contentTypeDescription="Create a new document." ma:contentTypeScope="" ma:versionID="1f66ca8ef26cf426bac286dfafb074c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31ac579b26db96a8dedf758747375b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VariationsItemGroup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VariationsItemGroupID" ma:index="10" nillable="true" ma:displayName="Item Group ID" ma:description="" ma:hidden="true" ma:internalName="VariationsItemGroup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VariationsItemGroupID xmlns="http://schemas.microsoft.com/sharepoint/v3">35c20f40-1bc4-4826-942f-671171385c9e</VariationsItemGroupID>
  </documentManagement>
</p:properties>
</file>

<file path=customXml/itemProps1.xml><?xml version="1.0" encoding="utf-8"?>
<ds:datastoreItem xmlns:ds="http://schemas.openxmlformats.org/officeDocument/2006/customXml" ds:itemID="{3A570A3A-B1ED-424B-B5FC-E2172E7AF3F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E6C8E74-3791-4BE0-BC1F-8B1148C28B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816A1-DE5A-469C-B193-0E8AB63CF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00C64E4-F002-4910-8014-133C9C70C83B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Photo Header PowerPoint Template</Template>
  <TotalTime>72</TotalTime>
  <Words>233</Words>
  <Application>Microsoft Office PowerPoint</Application>
  <PresentationFormat>On-screen Show (4:3)</PresentationFormat>
  <Paragraphs>55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Teck Theme</vt:lpstr>
      <vt:lpstr>PowerPoint Presentation</vt:lpstr>
      <vt:lpstr>PowerPoint Presentation</vt:lpstr>
      <vt:lpstr>Approach to Sustainability</vt:lpstr>
      <vt:lpstr>History of Sustainability Reporting </vt:lpstr>
      <vt:lpstr>Approach to Sustainability Reporting</vt:lpstr>
      <vt:lpstr>Transition to GRI Standards</vt:lpstr>
      <vt:lpstr>Data Mapping </vt:lpstr>
      <vt:lpstr>Internal Consultation </vt:lpstr>
      <vt:lpstr>Surfacing the GRI Standards During Writing</vt:lpstr>
      <vt:lpstr>Key Learnings</vt:lpstr>
    </vt:vector>
  </TitlesOfParts>
  <Company>Teck Resources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Fedosenko Katie    VANM</dc:creator>
  <cp:lastModifiedBy>Kernaghan Webb</cp:lastModifiedBy>
  <cp:revision>9</cp:revision>
  <cp:lastPrinted>2011-11-18T22:28:52Z</cp:lastPrinted>
  <dcterms:created xsi:type="dcterms:W3CDTF">2017-09-29T15:33:55Z</dcterms:created>
  <dcterms:modified xsi:type="dcterms:W3CDTF">2017-10-06T20:43:07Z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type">
    <vt:lpwstr>MS PowerPoint</vt:lpwstr>
  </property>
  <property fmtid="{D5CDD505-2E9C-101B-9397-08002B2CF9AE}" pid="3" name="ContentType">
    <vt:lpwstr>Document</vt:lpwstr>
  </property>
  <property fmtid="{D5CDD505-2E9C-101B-9397-08002B2CF9AE}" pid="4" name="Location-Specific">
    <vt:lpwstr>Generic (All Locations)</vt:lpwstr>
  </property>
  <property fmtid="{D5CDD505-2E9C-101B-9397-08002B2CF9AE}" pid="5" name="Olympic selector">
    <vt:lpwstr>0</vt:lpwstr>
  </property>
  <property fmtid="{D5CDD505-2E9C-101B-9397-08002B2CF9AE}" pid="6" name="ContentTypeId">
    <vt:lpwstr>0x01010028810A05C13D3D418F15A46D37B8D23B</vt:lpwstr>
  </property>
  <property fmtid="{D5CDD505-2E9C-101B-9397-08002B2CF9AE}" pid="7" name="Order">
    <vt:r8>4400</vt:r8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TemplateUrl">
    <vt:lpwstr/>
  </property>
</Properties>
</file>